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3"/>
  </p:notesMasterIdLst>
  <p:handoutMasterIdLst>
    <p:handoutMasterId r:id="rId34"/>
  </p:handoutMasterIdLst>
  <p:sldIdLst>
    <p:sldId id="342" r:id="rId2"/>
    <p:sldId id="395" r:id="rId3"/>
    <p:sldId id="351" r:id="rId4"/>
    <p:sldId id="356" r:id="rId5"/>
    <p:sldId id="354" r:id="rId6"/>
    <p:sldId id="379" r:id="rId7"/>
    <p:sldId id="355" r:id="rId8"/>
    <p:sldId id="353" r:id="rId9"/>
    <p:sldId id="352" r:id="rId10"/>
    <p:sldId id="358" r:id="rId11"/>
    <p:sldId id="357" r:id="rId12"/>
    <p:sldId id="359" r:id="rId13"/>
    <p:sldId id="362" r:id="rId14"/>
    <p:sldId id="380" r:id="rId15"/>
    <p:sldId id="392" r:id="rId16"/>
    <p:sldId id="360" r:id="rId17"/>
    <p:sldId id="363" r:id="rId18"/>
    <p:sldId id="364" r:id="rId19"/>
    <p:sldId id="365" r:id="rId20"/>
    <p:sldId id="361" r:id="rId21"/>
    <p:sldId id="372" r:id="rId22"/>
    <p:sldId id="371" r:id="rId23"/>
    <p:sldId id="388" r:id="rId24"/>
    <p:sldId id="387" r:id="rId25"/>
    <p:sldId id="389" r:id="rId26"/>
    <p:sldId id="369" r:id="rId27"/>
    <p:sldId id="383" r:id="rId28"/>
    <p:sldId id="368" r:id="rId29"/>
    <p:sldId id="384" r:id="rId30"/>
    <p:sldId id="396" r:id="rId31"/>
    <p:sldId id="385" r:id="rId32"/>
  </p:sldIdLst>
  <p:sldSz cx="12192000" cy="6858000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003366"/>
    <a:srgbClr val="003399"/>
    <a:srgbClr val="0033CC"/>
    <a:srgbClr val="FF9900"/>
    <a:srgbClr val="FF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9771" autoAdjust="0"/>
  </p:normalViewPr>
  <p:slideViewPr>
    <p:cSldViewPr snapToObjects="1">
      <p:cViewPr varScale="1">
        <p:scale>
          <a:sx n="95" d="100"/>
          <a:sy n="95" d="100"/>
        </p:scale>
        <p:origin x="90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212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124FBED-9686-44AE-8B71-F0540F04A1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86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A3D917F-917C-4243-91E5-D5153504EC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50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831DB-5F6D-48C7-B02F-C3C0B44CFF20}" type="slidenum">
              <a:rPr lang="de-DE">
                <a:latin typeface="Arial" pitchFamily="34" charset="0"/>
              </a:rPr>
              <a:pPr/>
              <a:t>1</a:t>
            </a:fld>
            <a:endParaRPr lang="de-DE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28663"/>
            <a:ext cx="6919913" cy="38925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181600" cy="4621213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3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A488A-1FB4-47E6-A683-A4EE334AB546}" type="slidenum">
              <a:rPr lang="de-DE">
                <a:latin typeface="Arial" pitchFamily="34" charset="0"/>
              </a:rPr>
              <a:pPr/>
              <a:t>2</a:t>
            </a:fld>
            <a:endParaRPr lang="de-DE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2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4ECCC-93E9-4E5E-A122-3F2576FB5320}" type="slidenum">
              <a:rPr lang="de-DE">
                <a:latin typeface="Arial" pitchFamily="34" charset="0"/>
              </a:rPr>
              <a:pPr/>
              <a:t>15</a:t>
            </a:fld>
            <a:endParaRPr lang="de-DE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71538" y="304800"/>
            <a:ext cx="8842376" cy="49752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8763"/>
            <a:ext cx="6642100" cy="4349750"/>
          </a:xfrm>
          <a:noFill/>
          <a:ln/>
        </p:spPr>
        <p:txBody>
          <a:bodyPr/>
          <a:lstStyle/>
          <a:p>
            <a:pPr eaLnBrk="1" hangingPunct="1"/>
            <a:r>
              <a:rPr lang="de-DE" smtClean="0">
                <a:latin typeface="Arial" pitchFamily="34" charset="0"/>
              </a:rPr>
              <a:t>PGP (Pretty Good Privacy) ist ein Programmpaket, das Verschlüsselung, Authentifizierung und Kompression für E-Mails in einfach zu verwendender Form zur Verfügung stellt und für viele Plattformen frei verfügbar ist (z.B. Windows, Linux, Solaris, MacOS). Der Ablauf beim Versenden einer E-Mail sieht dabei wie folgt aus:</a:t>
            </a:r>
          </a:p>
          <a:p>
            <a:pPr eaLnBrk="1" hangingPunct="1"/>
            <a:r>
              <a:rPr lang="de-DE" smtClean="0">
                <a:latin typeface="Arial" pitchFamily="34" charset="0"/>
              </a:rPr>
              <a:t>- Zunächst wird anhand der Originalnachricht mithilfe von MD5 ein Hash-Code berechnet. Dieser wird mit dem Private-Key des Absenders verschlüsselt und an die eigentliche Mitteilung angefügt. Entschlüsselt der Empfänger später diesen Hash-Code mit dem Public-Key des Absenders und stimmt der entschlüsselte Wert mit der eigenen MD5-Berechnung überein, so ist zum einen die Authenzität (nur der Sender konnte eine Nachricht erzeugen, die sich mit seinem Public-Key entschlüsseln lässt), zum anderen die Integrität der Mitteilung (MD5 garantiert, dass eine Nachricht mit gleichem Hash-Code nicht in vertretbarer Zeit konstruiert werden kann) sichergestellt.</a:t>
            </a:r>
          </a:p>
          <a:p>
            <a:pPr eaLnBrk="1" hangingPunct="1"/>
            <a:r>
              <a:rPr lang="de-DE" smtClean="0">
                <a:latin typeface="Arial" pitchFamily="34" charset="0"/>
              </a:rPr>
              <a:t>- Diese Kombination aus verschlüsseltem MD5-Hash-Code und eigentlicher Nachricht wird mithilfe des Ziv-Lempel-Algorithmus („ZIP“) komprimiert.</a:t>
            </a:r>
          </a:p>
          <a:p>
            <a:pPr eaLnBrk="1" hangingPunct="1"/>
            <a:r>
              <a:rPr lang="de-DE" smtClean="0">
                <a:latin typeface="Arial" pitchFamily="34" charset="0"/>
              </a:rPr>
              <a:t>- Danach wird eine beliebige Eingabe des Benutzers eingesetzt, um einen 128-Bit-Schlüssel für das IDEA (International Data Encryption Algorithm)-Verfahren zu erzeugen. Hierzu wird der Inhalt der Eingabe sowie die Eingabegeschwindigkeit, d.h. die Abstände zwischen den einzelnen Buchstaben, herangezogen. Die Nachricht wird daraufhin verschlüsselt und der mit dem Public-Key des Empfängers verschlüsselte IDEA-Key ebenfalls der Nachricht angefügt.</a:t>
            </a:r>
          </a:p>
          <a:p>
            <a:pPr eaLnBrk="1" hangingPunct="1"/>
            <a:r>
              <a:rPr lang="de-DE" smtClean="0">
                <a:latin typeface="Arial" pitchFamily="34" charset="0"/>
              </a:rPr>
              <a:t>- Danach wird die Mitteilung mithilfe der base64-Kodierung über eine Kette von MTAs zum Ziel übertragen. Der Empfänger kann mithilfe seines persönlichen Private-Keys den IDEA-Key und so die schließlich gesamte Nachricht entschlüsseln.</a:t>
            </a:r>
          </a:p>
        </p:txBody>
      </p:sp>
    </p:spTree>
    <p:extLst>
      <p:ext uri="{BB962C8B-B14F-4D97-AF65-F5344CB8AC3E}">
        <p14:creationId xmlns:p14="http://schemas.microsoft.com/office/powerpoint/2010/main" val="25959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A488A-1FB4-47E6-A683-A4EE334AB546}" type="slidenum">
              <a:rPr lang="de-DE">
                <a:latin typeface="Arial" pitchFamily="34" charset="0"/>
              </a:rPr>
              <a:pPr/>
              <a:t>30</a:t>
            </a:fld>
            <a:endParaRPr lang="de-DE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7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7"/>
            <a:ext cx="8623300" cy="1057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500" b="1" smtClean="0">
                <a:solidFill>
                  <a:srgbClr val="0066CC"/>
                </a:solidFill>
              </a:defRPr>
            </a:lvl1pPr>
          </a:lstStyle>
          <a:p>
            <a:pPr lvl="0">
              <a:spcBef>
                <a:spcPts val="375"/>
              </a:spcBef>
            </a:pPr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5"/>
            <a:ext cx="8636000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700" smtClean="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563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563" b="1" dirty="0" smtClean="0">
                <a:solidFill>
                  <a:srgbClr val="5F5F5F"/>
                </a:solidFill>
              </a:rPr>
              <a:t>14.</a:t>
            </a:r>
            <a:fld id="{53965218-A59B-4292-9C98-79B58A46A890}" type="slidenum">
              <a:rPr lang="de-DE" sz="563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563" b="1" dirty="0">
              <a:solidFill>
                <a:srgbClr val="5F5F5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7138" y="295280"/>
            <a:ext cx="5761567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60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60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600" b="1" dirty="0" smtClean="0">
              <a:solidFill>
                <a:srgbClr val="5F5F5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28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53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9" y="838200"/>
            <a:ext cx="2880783" cy="5478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8" y="838200"/>
            <a:ext cx="8439151" cy="5478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011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6" y="981075"/>
            <a:ext cx="11713633" cy="259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9186" y="3730625"/>
            <a:ext cx="11713633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0794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2" y="981075"/>
            <a:ext cx="5755217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303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92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296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8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5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27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300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619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694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3777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79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75"/>
              </a:spcBef>
            </a:pPr>
            <a:r>
              <a:rPr lang="de-DE" dirty="0" smtClean="0"/>
              <a:t>Mastertextformat bearbeiten</a:t>
            </a:r>
          </a:p>
          <a:p>
            <a:pPr marL="266700" lvl="1" indent="-132160">
              <a:spcBef>
                <a:spcPts val="375"/>
              </a:spcBef>
            </a:pPr>
            <a:r>
              <a:rPr lang="de-DE" dirty="0" smtClean="0"/>
              <a:t>Zweite Ebene</a:t>
            </a:r>
          </a:p>
          <a:p>
            <a:pPr marL="542925" lvl="2" indent="-141685">
              <a:spcBef>
                <a:spcPts val="375"/>
              </a:spcBef>
            </a:pPr>
            <a:r>
              <a:rPr lang="de-DE" dirty="0" smtClean="0"/>
              <a:t>Dritte Ebene</a:t>
            </a:r>
          </a:p>
          <a:p>
            <a:pPr marL="809625" lvl="3" indent="-132160">
              <a:spcBef>
                <a:spcPts val="375"/>
              </a:spcBef>
            </a:pPr>
            <a:r>
              <a:rPr lang="de-DE" dirty="0" smtClean="0"/>
              <a:t>Vierte Ebene</a:t>
            </a:r>
          </a:p>
          <a:p>
            <a:pPr marL="1076325" lvl="4" indent="-132160">
              <a:spcBef>
                <a:spcPts val="375"/>
              </a:spcBef>
            </a:pPr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563" b="1" dirty="0" smtClean="0">
                <a:solidFill>
                  <a:srgbClr val="5F5F5F"/>
                </a:solidFill>
              </a:rPr>
              <a:t>14.</a:t>
            </a:r>
            <a:fld id="{53965218-A59B-4292-9C98-79B58A46A890}" type="slidenum">
              <a:rPr lang="de-DE" sz="563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563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563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de-DE" sz="2250" b="1" smtClean="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5pPr>
      <a:lvl6pPr marL="2571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6pPr>
      <a:lvl7pPr marL="514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7pPr>
      <a:lvl8pPr marL="7715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8pPr>
      <a:lvl9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defRPr lang="de-DE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00025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2pPr>
      <a:lvl3pPr marL="407194" indent="-106264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3pPr>
      <a:lvl4pPr marL="6072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4pPr>
      <a:lvl5pPr marL="8072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5pPr>
      <a:lvl6pPr marL="10644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32159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157876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18359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7"/>
          <p:cNvPicPr>
            <a:picLocks noChangeAspect="1" noChangeArrowheads="1"/>
          </p:cNvPicPr>
          <p:nvPr/>
        </p:nvPicPr>
        <p:blipFill>
          <a:blip r:embed="rId3" cstate="print"/>
          <a:srcRect b="10136"/>
          <a:stretch>
            <a:fillRect/>
          </a:stretch>
        </p:blipFill>
        <p:spPr bwMode="auto">
          <a:xfrm>
            <a:off x="8759641" y="2631579"/>
            <a:ext cx="2881682" cy="214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Prof. Dr.-Ing. Jochen Schiller</a:t>
            </a:r>
          </a:p>
          <a:p>
            <a:r>
              <a:rPr lang="de-DE" sz="1600" dirty="0"/>
              <a:t>Computer Systems &amp; </a:t>
            </a:r>
            <a:r>
              <a:rPr lang="de-DE" sz="1600" dirty="0" err="1"/>
              <a:t>Telematics</a:t>
            </a:r>
            <a:endParaRPr lang="de-DE" sz="1600" dirty="0"/>
          </a:p>
          <a:p>
            <a:r>
              <a:rPr lang="de-DE" sz="1600" dirty="0"/>
              <a:t>Freie Universität Berlin, Germany</a:t>
            </a:r>
            <a:endParaRPr lang="de-DE" sz="1600" dirty="0"/>
          </a:p>
        </p:txBody>
      </p:sp>
      <p:sp>
        <p:nvSpPr>
          <p:cNvPr id="5123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2209801" y="2130426"/>
            <a:ext cx="8350695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TI III: Operating Systems &amp; Computer Networks</a:t>
            </a:r>
            <a:br>
              <a:rPr lang="en-US" dirty="0" smtClean="0"/>
            </a:br>
            <a:r>
              <a:rPr lang="en-US" b="0" dirty="0" smtClean="0"/>
              <a:t>Example</a:t>
            </a:r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5125" name="Picture 78" descr="loa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294" y="3502825"/>
            <a:ext cx="25193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76"/>
          <a:stretch>
            <a:fillRect/>
          </a:stretch>
        </p:blipFill>
        <p:spPr bwMode="auto">
          <a:xfrm>
            <a:off x="6716713" y="3996452"/>
            <a:ext cx="3454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Browser Processes Event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2000" dirty="0"/>
              <a:t>Assume input requires web browser to display a web page with a given URL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String processing (user space)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Connect to server and retrieve necessary data (system calls)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18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18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18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1800" dirty="0" smtClean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18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endParaRPr lang="en-US" sz="18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Render web page (user space)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Update user interface (system calls)</a:t>
            </a:r>
          </a:p>
        </p:txBody>
      </p:sp>
      <p:sp>
        <p:nvSpPr>
          <p:cNvPr id="1536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/>
          <a:srcRect l="5925" r="6104" b="9604"/>
          <a:stretch>
            <a:fillRect/>
          </a:stretch>
        </p:blipFill>
        <p:spPr bwMode="auto">
          <a:xfrm>
            <a:off x="6456040" y="990650"/>
            <a:ext cx="4376738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451" y="3284538"/>
            <a:ext cx="2087563" cy="132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Client/Server Communication</a:t>
            </a:r>
          </a:p>
        </p:txBody>
      </p:sp>
      <p:sp>
        <p:nvSpPr>
          <p:cNvPr id="1638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/>
          <a:srcRect b="10075"/>
          <a:stretch>
            <a:fillRect/>
          </a:stretch>
        </p:blipFill>
        <p:spPr bwMode="auto">
          <a:xfrm>
            <a:off x="2603500" y="1035050"/>
            <a:ext cx="69850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4992688" y="4373564"/>
            <a:ext cx="374650" cy="6254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7645400" y="4137025"/>
            <a:ext cx="679450" cy="4191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1" name="Freeform 13"/>
          <p:cNvSpPr>
            <a:spLocks/>
          </p:cNvSpPr>
          <p:nvPr/>
        </p:nvSpPr>
        <p:spPr bwMode="auto">
          <a:xfrm>
            <a:off x="5376864" y="3934103"/>
            <a:ext cx="2251075" cy="369332"/>
          </a:xfrm>
          <a:custGeom>
            <a:avLst/>
            <a:gdLst>
              <a:gd name="T0" fmla="*/ 0 w 1388"/>
              <a:gd name="T1" fmla="*/ 317 h 317"/>
              <a:gd name="T2" fmla="*/ 672 w 1388"/>
              <a:gd name="T3" fmla="*/ 24 h 317"/>
              <a:gd name="T4" fmla="*/ 1388 w 1388"/>
              <a:gd name="T5" fmla="*/ 173 h 317"/>
              <a:gd name="T6" fmla="*/ 0 60000 65536"/>
              <a:gd name="T7" fmla="*/ 0 60000 65536"/>
              <a:gd name="T8" fmla="*/ 0 60000 65536"/>
              <a:gd name="T9" fmla="*/ 0 w 1388"/>
              <a:gd name="T10" fmla="*/ 0 h 317"/>
              <a:gd name="T11" fmla="*/ 1388 w 1388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8" h="317">
                <a:moveTo>
                  <a:pt x="0" y="317"/>
                </a:moveTo>
                <a:cubicBezTo>
                  <a:pt x="220" y="182"/>
                  <a:pt x="441" y="48"/>
                  <a:pt x="672" y="24"/>
                </a:cubicBezTo>
                <a:cubicBezTo>
                  <a:pt x="903" y="0"/>
                  <a:pt x="1145" y="86"/>
                  <a:pt x="1388" y="173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46926" name="Rectangle 14"/>
          <p:cNvSpPr>
            <a:spLocks noChangeArrowheads="1"/>
          </p:cNvSpPr>
          <p:nvPr/>
        </p:nvSpPr>
        <p:spPr bwMode="auto">
          <a:xfrm>
            <a:off x="1919288" y="2205038"/>
            <a:ext cx="482441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GET /inst/ag-tech/index.html HTTP/1.1</a:t>
            </a:r>
          </a:p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Host: www.inf.fu-berlin.de</a:t>
            </a:r>
          </a:p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Pragma: no-cache</a:t>
            </a:r>
          </a:p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....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Protocol Stack</a:t>
            </a:r>
          </a:p>
        </p:txBody>
      </p:sp>
      <p:sp>
        <p:nvSpPr>
          <p:cNvPr id="1741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17412" name="Group 17"/>
          <p:cNvGrpSpPr>
            <a:grpSpLocks/>
          </p:cNvGrpSpPr>
          <p:nvPr/>
        </p:nvGrpSpPr>
        <p:grpSpPr bwMode="auto">
          <a:xfrm>
            <a:off x="1589088" y="1125538"/>
            <a:ext cx="9061450" cy="5065712"/>
            <a:chOff x="361" y="792"/>
            <a:chExt cx="5288" cy="2956"/>
          </a:xfrm>
        </p:grpSpPr>
        <p:pic>
          <p:nvPicPr>
            <p:cNvPr id="1741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b="7658"/>
            <a:stretch>
              <a:fillRect/>
            </a:stretch>
          </p:blipFill>
          <p:spPr bwMode="auto">
            <a:xfrm>
              <a:off x="970" y="1023"/>
              <a:ext cx="3820" cy="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8"/>
            <p:cNvSpPr>
              <a:spLocks noChangeArrowheads="1"/>
            </p:cNvSpPr>
            <p:nvPr/>
          </p:nvSpPr>
          <p:spPr bwMode="auto">
            <a:xfrm>
              <a:off x="1395" y="1159"/>
              <a:ext cx="450" cy="30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7415" name="Oval 9"/>
            <p:cNvSpPr>
              <a:spLocks noChangeArrowheads="1"/>
            </p:cNvSpPr>
            <p:nvPr/>
          </p:nvSpPr>
          <p:spPr bwMode="auto">
            <a:xfrm>
              <a:off x="3982" y="1238"/>
              <a:ext cx="267" cy="30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7416" name="Line 10"/>
            <p:cNvSpPr>
              <a:spLocks noChangeShapeType="1"/>
            </p:cNvSpPr>
            <p:nvPr/>
          </p:nvSpPr>
          <p:spPr bwMode="auto">
            <a:xfrm>
              <a:off x="970" y="1023"/>
              <a:ext cx="425" cy="20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 flipH="1">
              <a:off x="4249" y="1023"/>
              <a:ext cx="541" cy="31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8" name="Text Box 12"/>
            <p:cNvSpPr txBox="1">
              <a:spLocks noChangeArrowheads="1"/>
            </p:cNvSpPr>
            <p:nvPr/>
          </p:nvSpPr>
          <p:spPr bwMode="auto">
            <a:xfrm>
              <a:off x="361" y="792"/>
              <a:ext cx="993" cy="21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Web Browser</a:t>
              </a:r>
            </a:p>
          </p:txBody>
        </p:sp>
        <p:sp>
          <p:nvSpPr>
            <p:cNvPr id="17419" name="Text Box 13"/>
            <p:cNvSpPr txBox="1">
              <a:spLocks noChangeArrowheads="1"/>
            </p:cNvSpPr>
            <p:nvPr/>
          </p:nvSpPr>
          <p:spPr bwMode="auto">
            <a:xfrm>
              <a:off x="4412" y="792"/>
              <a:ext cx="891" cy="21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Web Server</a:t>
              </a:r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 flipH="1" flipV="1">
              <a:off x="4603" y="2840"/>
              <a:ext cx="409" cy="34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2" name="Text Box 16"/>
            <p:cNvSpPr txBox="1">
              <a:spLocks noChangeArrowheads="1"/>
            </p:cNvSpPr>
            <p:nvPr/>
          </p:nvSpPr>
          <p:spPr bwMode="auto">
            <a:xfrm>
              <a:off x="4513" y="3162"/>
              <a:ext cx="1136" cy="37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corres-</a:t>
              </a:r>
            </a:p>
            <a:p>
              <a:r>
                <a:rPr lang="en-US"/>
                <a:t>ponding to URL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Interaction Between Network Layers</a:t>
            </a:r>
          </a:p>
        </p:txBody>
      </p:sp>
      <p:sp>
        <p:nvSpPr>
          <p:cNvPr id="18436" name="Rectangle 3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Layered protocol architecture</a:t>
            </a:r>
          </a:p>
          <a:p>
            <a:pPr lvl="1" eaLnBrk="1" hangingPunct="1"/>
            <a:r>
              <a:rPr lang="en-US" sz="1800"/>
              <a:t>Each layer uses only services of layer directly below</a:t>
            </a:r>
          </a:p>
          <a:p>
            <a:pPr lvl="1" eaLnBrk="1" hangingPunct="1"/>
            <a:r>
              <a:rPr lang="en-US" sz="1800"/>
              <a:t>Each layer provides services to layer directly above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Protocol independence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Modularity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Data encapsulation</a:t>
            </a:r>
          </a:p>
          <a:p>
            <a:pPr lvl="1" eaLnBrk="1" hangingPunct="1"/>
            <a:r>
              <a:rPr lang="en-US" sz="1800"/>
              <a:t>Lower layers treat upper layer packets as simple data</a:t>
            </a:r>
          </a:p>
          <a:p>
            <a:pPr lvl="1" eaLnBrk="1" hangingPunct="1"/>
            <a:r>
              <a:rPr lang="en-US" sz="1800"/>
              <a:t>Headers contain control information for each layer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Repeated encapsulation causes overhead</a:t>
            </a:r>
          </a:p>
          <a:p>
            <a:pPr lvl="1" eaLnBrk="1" hangingPunct="1"/>
            <a:endParaRPr lang="en-US" sz="1800"/>
          </a:p>
        </p:txBody>
      </p:sp>
      <p:sp>
        <p:nvSpPr>
          <p:cNvPr id="1843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18437" name="Group 30"/>
          <p:cNvGrpSpPr>
            <a:grpSpLocks/>
          </p:cNvGrpSpPr>
          <p:nvPr/>
        </p:nvGrpSpPr>
        <p:grpSpPr bwMode="auto">
          <a:xfrm>
            <a:off x="6781379" y="1245526"/>
            <a:ext cx="4419600" cy="1747838"/>
            <a:chOff x="884" y="2205"/>
            <a:chExt cx="3825" cy="1512"/>
          </a:xfrm>
        </p:grpSpPr>
        <p:sp>
          <p:nvSpPr>
            <p:cNvPr id="18486" name="Line 6"/>
            <p:cNvSpPr>
              <a:spLocks noChangeShapeType="1"/>
            </p:cNvSpPr>
            <p:nvPr/>
          </p:nvSpPr>
          <p:spPr bwMode="auto">
            <a:xfrm>
              <a:off x="911" y="2545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Line 7"/>
            <p:cNvSpPr>
              <a:spLocks noChangeShapeType="1"/>
            </p:cNvSpPr>
            <p:nvPr/>
          </p:nvSpPr>
          <p:spPr bwMode="auto">
            <a:xfrm>
              <a:off x="911" y="3276"/>
              <a:ext cx="33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040" name="Rectangle 8"/>
            <p:cNvSpPr>
              <a:spLocks noChangeArrowheads="1"/>
            </p:cNvSpPr>
            <p:nvPr/>
          </p:nvSpPr>
          <p:spPr bwMode="auto">
            <a:xfrm>
              <a:off x="1994" y="2212"/>
              <a:ext cx="473" cy="183"/>
            </a:xfrm>
            <a:prstGeom prst="rect">
              <a:avLst/>
            </a:prstGeom>
            <a:solidFill>
              <a:srgbClr val="F5EF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89" name="Rectangle 9"/>
            <p:cNvSpPr>
              <a:spLocks noChangeArrowheads="1"/>
            </p:cNvSpPr>
            <p:nvPr/>
          </p:nvSpPr>
          <p:spPr bwMode="auto">
            <a:xfrm>
              <a:off x="2033" y="2205"/>
              <a:ext cx="40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000" b="1"/>
                <a:t>TCP</a:t>
              </a:r>
            </a:p>
          </p:txBody>
        </p:sp>
        <p:sp>
          <p:nvSpPr>
            <p:cNvPr id="1452042" name="Rectangle 10"/>
            <p:cNvSpPr>
              <a:spLocks noChangeArrowheads="1"/>
            </p:cNvSpPr>
            <p:nvPr/>
          </p:nvSpPr>
          <p:spPr bwMode="auto">
            <a:xfrm>
              <a:off x="3841" y="2813"/>
              <a:ext cx="473" cy="18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52043" name="Rectangle 11"/>
            <p:cNvSpPr>
              <a:spLocks noChangeArrowheads="1"/>
            </p:cNvSpPr>
            <p:nvPr/>
          </p:nvSpPr>
          <p:spPr bwMode="auto">
            <a:xfrm>
              <a:off x="2762" y="2223"/>
              <a:ext cx="473" cy="183"/>
            </a:xfrm>
            <a:prstGeom prst="rect">
              <a:avLst/>
            </a:prstGeom>
            <a:solidFill>
              <a:srgbClr val="F5EF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92" name="Rectangle 12"/>
            <p:cNvSpPr>
              <a:spLocks noChangeArrowheads="1"/>
            </p:cNvSpPr>
            <p:nvPr/>
          </p:nvSpPr>
          <p:spPr bwMode="auto">
            <a:xfrm>
              <a:off x="2825" y="2227"/>
              <a:ext cx="4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000" b="1"/>
                <a:t>UDP</a:t>
              </a:r>
            </a:p>
          </p:txBody>
        </p:sp>
        <p:sp>
          <p:nvSpPr>
            <p:cNvPr id="18493" name="Rectangle 13"/>
            <p:cNvSpPr>
              <a:spLocks noChangeArrowheads="1"/>
            </p:cNvSpPr>
            <p:nvPr/>
          </p:nvSpPr>
          <p:spPr bwMode="auto">
            <a:xfrm>
              <a:off x="3854" y="2796"/>
              <a:ext cx="49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000" b="1"/>
                <a:t>ICMP</a:t>
              </a:r>
            </a:p>
          </p:txBody>
        </p:sp>
        <p:sp>
          <p:nvSpPr>
            <p:cNvPr id="1452046" name="Rectangle 14"/>
            <p:cNvSpPr>
              <a:spLocks noChangeArrowheads="1"/>
            </p:cNvSpPr>
            <p:nvPr/>
          </p:nvSpPr>
          <p:spPr bwMode="auto">
            <a:xfrm>
              <a:off x="927" y="2819"/>
              <a:ext cx="473" cy="18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95" name="Rectangle 15"/>
            <p:cNvSpPr>
              <a:spLocks noChangeArrowheads="1"/>
            </p:cNvSpPr>
            <p:nvPr/>
          </p:nvSpPr>
          <p:spPr bwMode="auto">
            <a:xfrm>
              <a:off x="884" y="2812"/>
              <a:ext cx="63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1000" b="1"/>
                <a:t> ARP</a:t>
              </a:r>
            </a:p>
          </p:txBody>
        </p:sp>
        <p:sp>
          <p:nvSpPr>
            <p:cNvPr id="1452048" name="Rectangle 16"/>
            <p:cNvSpPr>
              <a:spLocks noChangeArrowheads="1"/>
            </p:cNvSpPr>
            <p:nvPr/>
          </p:nvSpPr>
          <p:spPr bwMode="auto">
            <a:xfrm>
              <a:off x="1994" y="2719"/>
              <a:ext cx="1241" cy="408"/>
            </a:xfrm>
            <a:prstGeom prst="rect">
              <a:avLst/>
            </a:prstGeom>
            <a:solidFill>
              <a:srgbClr val="AFD7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97" name="Line 17"/>
            <p:cNvSpPr>
              <a:spLocks noChangeShapeType="1"/>
            </p:cNvSpPr>
            <p:nvPr/>
          </p:nvSpPr>
          <p:spPr bwMode="auto">
            <a:xfrm>
              <a:off x="2243" y="2433"/>
              <a:ext cx="0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Line 18"/>
            <p:cNvSpPr>
              <a:spLocks noChangeShapeType="1"/>
            </p:cNvSpPr>
            <p:nvPr/>
          </p:nvSpPr>
          <p:spPr bwMode="auto">
            <a:xfrm>
              <a:off x="2987" y="2433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Rectangle 19"/>
            <p:cNvSpPr>
              <a:spLocks noChangeArrowheads="1"/>
            </p:cNvSpPr>
            <p:nvPr/>
          </p:nvSpPr>
          <p:spPr bwMode="auto">
            <a:xfrm>
              <a:off x="2538" y="2824"/>
              <a:ext cx="3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000" b="1"/>
                <a:t>IP</a:t>
              </a:r>
            </a:p>
          </p:txBody>
        </p:sp>
        <p:sp>
          <p:nvSpPr>
            <p:cNvPr id="18500" name="Line 20"/>
            <p:cNvSpPr>
              <a:spLocks noChangeShapeType="1"/>
            </p:cNvSpPr>
            <p:nvPr/>
          </p:nvSpPr>
          <p:spPr bwMode="auto">
            <a:xfrm>
              <a:off x="2591" y="3164"/>
              <a:ext cx="0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Line 21"/>
            <p:cNvSpPr>
              <a:spLocks noChangeShapeType="1"/>
            </p:cNvSpPr>
            <p:nvPr/>
          </p:nvSpPr>
          <p:spPr bwMode="auto">
            <a:xfrm flipH="1">
              <a:off x="1439" y="2928"/>
              <a:ext cx="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054" name="Rectangle 22"/>
            <p:cNvSpPr>
              <a:spLocks noChangeArrowheads="1"/>
            </p:cNvSpPr>
            <p:nvPr/>
          </p:nvSpPr>
          <p:spPr bwMode="auto">
            <a:xfrm>
              <a:off x="914" y="3426"/>
              <a:ext cx="3388" cy="206"/>
            </a:xfrm>
            <a:prstGeom prst="rect">
              <a:avLst/>
            </a:prstGeom>
            <a:solidFill>
              <a:srgbClr val="F0F5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503" name="Rectangle 23"/>
            <p:cNvSpPr>
              <a:spLocks noChangeArrowheads="1"/>
            </p:cNvSpPr>
            <p:nvPr/>
          </p:nvSpPr>
          <p:spPr bwMode="auto">
            <a:xfrm>
              <a:off x="2250" y="3420"/>
              <a:ext cx="121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000" b="1"/>
                <a:t>Host-to-Network</a:t>
              </a:r>
            </a:p>
          </p:txBody>
        </p:sp>
        <p:sp>
          <p:nvSpPr>
            <p:cNvPr id="18504" name="Line 24"/>
            <p:cNvSpPr>
              <a:spLocks noChangeShapeType="1"/>
            </p:cNvSpPr>
            <p:nvPr/>
          </p:nvSpPr>
          <p:spPr bwMode="auto">
            <a:xfrm>
              <a:off x="1151" y="3040"/>
              <a:ext cx="0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Text Box 25"/>
            <p:cNvSpPr txBox="1">
              <a:spLocks noChangeArrowheads="1"/>
            </p:cNvSpPr>
            <p:nvPr/>
          </p:nvSpPr>
          <p:spPr bwMode="auto">
            <a:xfrm>
              <a:off x="4459" y="2335"/>
              <a:ext cx="238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4</a:t>
              </a:r>
            </a:p>
          </p:txBody>
        </p:sp>
        <p:sp>
          <p:nvSpPr>
            <p:cNvPr id="18506" name="Text Box 26"/>
            <p:cNvSpPr txBox="1">
              <a:spLocks noChangeArrowheads="1"/>
            </p:cNvSpPr>
            <p:nvPr/>
          </p:nvSpPr>
          <p:spPr bwMode="auto">
            <a:xfrm>
              <a:off x="4471" y="2871"/>
              <a:ext cx="238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3</a:t>
              </a:r>
            </a:p>
          </p:txBody>
        </p:sp>
        <p:sp>
          <p:nvSpPr>
            <p:cNvPr id="18507" name="Text Box 27"/>
            <p:cNvSpPr txBox="1">
              <a:spLocks noChangeArrowheads="1"/>
            </p:cNvSpPr>
            <p:nvPr/>
          </p:nvSpPr>
          <p:spPr bwMode="auto">
            <a:xfrm>
              <a:off x="4471" y="3506"/>
              <a:ext cx="238" cy="21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2</a:t>
              </a:r>
            </a:p>
          </p:txBody>
        </p:sp>
        <p:sp>
          <p:nvSpPr>
            <p:cNvPr id="18508" name="Line 28"/>
            <p:cNvSpPr>
              <a:spLocks noChangeShapeType="1"/>
            </p:cNvSpPr>
            <p:nvPr/>
          </p:nvSpPr>
          <p:spPr bwMode="auto">
            <a:xfrm flipH="1">
              <a:off x="3288" y="2931"/>
              <a:ext cx="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32"/>
          <p:cNvGrpSpPr>
            <a:grpSpLocks/>
          </p:cNvGrpSpPr>
          <p:nvPr/>
        </p:nvGrpSpPr>
        <p:grpSpPr bwMode="auto">
          <a:xfrm>
            <a:off x="6687717" y="3406114"/>
            <a:ext cx="4368800" cy="2836862"/>
            <a:chOff x="443" y="528"/>
            <a:chExt cx="5173" cy="3552"/>
          </a:xfrm>
        </p:grpSpPr>
        <p:sp>
          <p:nvSpPr>
            <p:cNvPr id="18439" name="Rectangle 33"/>
            <p:cNvSpPr>
              <a:spLocks noChangeArrowheads="1"/>
            </p:cNvSpPr>
            <p:nvPr/>
          </p:nvSpPr>
          <p:spPr bwMode="auto">
            <a:xfrm>
              <a:off x="443" y="3792"/>
              <a:ext cx="11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0" name="Rectangle 34"/>
            <p:cNvSpPr>
              <a:spLocks noChangeArrowheads="1"/>
            </p:cNvSpPr>
            <p:nvPr/>
          </p:nvSpPr>
          <p:spPr bwMode="auto">
            <a:xfrm>
              <a:off x="1994" y="3792"/>
              <a:ext cx="177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1" name="Line 35"/>
            <p:cNvSpPr>
              <a:spLocks noChangeShapeType="1"/>
            </p:cNvSpPr>
            <p:nvPr/>
          </p:nvSpPr>
          <p:spPr bwMode="auto">
            <a:xfrm>
              <a:off x="3367" y="1066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36"/>
            <p:cNvSpPr>
              <a:spLocks noChangeShapeType="1"/>
            </p:cNvSpPr>
            <p:nvPr/>
          </p:nvSpPr>
          <p:spPr bwMode="auto">
            <a:xfrm>
              <a:off x="4076" y="1066"/>
              <a:ext cx="0" cy="20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37"/>
            <p:cNvSpPr>
              <a:spLocks noChangeArrowheads="1"/>
            </p:cNvSpPr>
            <p:nvPr/>
          </p:nvSpPr>
          <p:spPr bwMode="auto">
            <a:xfrm>
              <a:off x="672" y="1919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Session layer</a:t>
              </a:r>
            </a:p>
          </p:txBody>
        </p:sp>
        <p:sp>
          <p:nvSpPr>
            <p:cNvPr id="18444" name="Rectangle 38"/>
            <p:cNvSpPr>
              <a:spLocks noChangeArrowheads="1"/>
            </p:cNvSpPr>
            <p:nvPr/>
          </p:nvSpPr>
          <p:spPr bwMode="auto">
            <a:xfrm>
              <a:off x="672" y="1535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Presentation</a:t>
              </a:r>
            </a:p>
            <a:p>
              <a:pPr eaLnBrk="0" hangingPunct="0"/>
              <a:r>
                <a:rPr lang="en-US" sz="600" b="1" i="1"/>
                <a:t>layer</a:t>
              </a:r>
            </a:p>
          </p:txBody>
        </p:sp>
        <p:sp>
          <p:nvSpPr>
            <p:cNvPr id="18445" name="Rectangle 39"/>
            <p:cNvSpPr>
              <a:spLocks noChangeArrowheads="1"/>
            </p:cNvSpPr>
            <p:nvPr/>
          </p:nvSpPr>
          <p:spPr bwMode="auto">
            <a:xfrm>
              <a:off x="672" y="1151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Application layer</a:t>
              </a:r>
            </a:p>
          </p:txBody>
        </p:sp>
        <p:sp>
          <p:nvSpPr>
            <p:cNvPr id="18446" name="Rectangle 40"/>
            <p:cNvSpPr>
              <a:spLocks noChangeArrowheads="1"/>
            </p:cNvSpPr>
            <p:nvPr/>
          </p:nvSpPr>
          <p:spPr bwMode="auto">
            <a:xfrm>
              <a:off x="672" y="2303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Transport</a:t>
              </a:r>
            </a:p>
            <a:p>
              <a:pPr eaLnBrk="0" hangingPunct="0"/>
              <a:r>
                <a:rPr lang="en-US" sz="600" b="1" i="1"/>
                <a:t>layer</a:t>
              </a:r>
            </a:p>
          </p:txBody>
        </p:sp>
        <p:sp>
          <p:nvSpPr>
            <p:cNvPr id="18447" name="Rectangle 41"/>
            <p:cNvSpPr>
              <a:spLocks noChangeArrowheads="1"/>
            </p:cNvSpPr>
            <p:nvPr/>
          </p:nvSpPr>
          <p:spPr bwMode="auto">
            <a:xfrm>
              <a:off x="672" y="2687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Network</a:t>
              </a:r>
            </a:p>
            <a:p>
              <a:pPr eaLnBrk="0" hangingPunct="0"/>
              <a:r>
                <a:rPr lang="en-US" sz="600" b="1" i="1"/>
                <a:t>layer</a:t>
              </a:r>
            </a:p>
          </p:txBody>
        </p:sp>
        <p:sp>
          <p:nvSpPr>
            <p:cNvPr id="18448" name="Rectangle 42"/>
            <p:cNvSpPr>
              <a:spLocks noChangeArrowheads="1"/>
            </p:cNvSpPr>
            <p:nvPr/>
          </p:nvSpPr>
          <p:spPr bwMode="auto">
            <a:xfrm>
              <a:off x="672" y="3071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Data link layer</a:t>
              </a:r>
            </a:p>
          </p:txBody>
        </p:sp>
        <p:sp>
          <p:nvSpPr>
            <p:cNvPr id="18449" name="Rectangle 43"/>
            <p:cNvSpPr>
              <a:spLocks noChangeArrowheads="1"/>
            </p:cNvSpPr>
            <p:nvPr/>
          </p:nvSpPr>
          <p:spPr bwMode="auto">
            <a:xfrm>
              <a:off x="672" y="3455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Physical layer</a:t>
              </a:r>
            </a:p>
          </p:txBody>
        </p:sp>
        <p:sp>
          <p:nvSpPr>
            <p:cNvPr id="18450" name="Rectangle 44"/>
            <p:cNvSpPr>
              <a:spLocks noChangeArrowheads="1"/>
            </p:cNvSpPr>
            <p:nvPr/>
          </p:nvSpPr>
          <p:spPr bwMode="auto">
            <a:xfrm>
              <a:off x="3360" y="1199"/>
              <a:ext cx="72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data</a:t>
              </a:r>
            </a:p>
          </p:txBody>
        </p:sp>
        <p:sp>
          <p:nvSpPr>
            <p:cNvPr id="18451" name="Rectangle 45"/>
            <p:cNvSpPr>
              <a:spLocks noChangeArrowheads="1"/>
            </p:cNvSpPr>
            <p:nvPr/>
          </p:nvSpPr>
          <p:spPr bwMode="auto">
            <a:xfrm>
              <a:off x="3120" y="1583"/>
              <a:ext cx="96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data</a:t>
              </a:r>
            </a:p>
          </p:txBody>
        </p:sp>
        <p:sp>
          <p:nvSpPr>
            <p:cNvPr id="18452" name="Rectangle 46"/>
            <p:cNvSpPr>
              <a:spLocks noChangeArrowheads="1"/>
            </p:cNvSpPr>
            <p:nvPr/>
          </p:nvSpPr>
          <p:spPr bwMode="auto">
            <a:xfrm>
              <a:off x="2880" y="1967"/>
              <a:ext cx="120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data</a:t>
              </a:r>
            </a:p>
          </p:txBody>
        </p:sp>
        <p:sp>
          <p:nvSpPr>
            <p:cNvPr id="18453" name="Rectangle 47"/>
            <p:cNvSpPr>
              <a:spLocks noChangeArrowheads="1"/>
            </p:cNvSpPr>
            <p:nvPr/>
          </p:nvSpPr>
          <p:spPr bwMode="auto">
            <a:xfrm>
              <a:off x="2640" y="2351"/>
              <a:ext cx="144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data</a:t>
              </a:r>
            </a:p>
          </p:txBody>
        </p:sp>
        <p:sp>
          <p:nvSpPr>
            <p:cNvPr id="18454" name="Rectangle 48"/>
            <p:cNvSpPr>
              <a:spLocks noChangeArrowheads="1"/>
            </p:cNvSpPr>
            <p:nvPr/>
          </p:nvSpPr>
          <p:spPr bwMode="auto">
            <a:xfrm>
              <a:off x="2400" y="2735"/>
              <a:ext cx="168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data</a:t>
              </a:r>
            </a:p>
          </p:txBody>
        </p:sp>
        <p:sp>
          <p:nvSpPr>
            <p:cNvPr id="18455" name="Rectangle 49"/>
            <p:cNvSpPr>
              <a:spLocks noChangeArrowheads="1"/>
            </p:cNvSpPr>
            <p:nvPr/>
          </p:nvSpPr>
          <p:spPr bwMode="auto">
            <a:xfrm>
              <a:off x="2160" y="3119"/>
              <a:ext cx="192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data</a:t>
              </a:r>
            </a:p>
          </p:txBody>
        </p:sp>
        <p:sp>
          <p:nvSpPr>
            <p:cNvPr id="18456" name="Rectangle 50"/>
            <p:cNvSpPr>
              <a:spLocks noChangeArrowheads="1"/>
            </p:cNvSpPr>
            <p:nvPr/>
          </p:nvSpPr>
          <p:spPr bwMode="auto">
            <a:xfrm>
              <a:off x="1872" y="3503"/>
              <a:ext cx="2496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bits</a:t>
              </a:r>
            </a:p>
          </p:txBody>
        </p:sp>
        <p:sp>
          <p:nvSpPr>
            <p:cNvPr id="18457" name="Rectangle 51"/>
            <p:cNvSpPr>
              <a:spLocks noChangeArrowheads="1"/>
            </p:cNvSpPr>
            <p:nvPr/>
          </p:nvSpPr>
          <p:spPr bwMode="auto">
            <a:xfrm>
              <a:off x="3120" y="1199"/>
              <a:ext cx="240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AH</a:t>
              </a:r>
            </a:p>
          </p:txBody>
        </p:sp>
        <p:sp>
          <p:nvSpPr>
            <p:cNvPr id="18458" name="Rectangle 52"/>
            <p:cNvSpPr>
              <a:spLocks noChangeArrowheads="1"/>
            </p:cNvSpPr>
            <p:nvPr/>
          </p:nvSpPr>
          <p:spPr bwMode="auto">
            <a:xfrm>
              <a:off x="3360" y="815"/>
              <a:ext cx="720" cy="24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User data</a:t>
              </a:r>
            </a:p>
          </p:txBody>
        </p:sp>
        <p:sp>
          <p:nvSpPr>
            <p:cNvPr id="18459" name="Rectangle 53"/>
            <p:cNvSpPr>
              <a:spLocks noChangeArrowheads="1"/>
            </p:cNvSpPr>
            <p:nvPr/>
          </p:nvSpPr>
          <p:spPr bwMode="auto">
            <a:xfrm>
              <a:off x="2880" y="1583"/>
              <a:ext cx="240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PH</a:t>
              </a:r>
            </a:p>
          </p:txBody>
        </p:sp>
        <p:sp>
          <p:nvSpPr>
            <p:cNvPr id="18460" name="Rectangle 54"/>
            <p:cNvSpPr>
              <a:spLocks noChangeArrowheads="1"/>
            </p:cNvSpPr>
            <p:nvPr/>
          </p:nvSpPr>
          <p:spPr bwMode="auto">
            <a:xfrm>
              <a:off x="2640" y="1967"/>
              <a:ext cx="240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SH</a:t>
              </a:r>
            </a:p>
          </p:txBody>
        </p:sp>
        <p:sp>
          <p:nvSpPr>
            <p:cNvPr id="18461" name="Rectangle 55"/>
            <p:cNvSpPr>
              <a:spLocks noChangeArrowheads="1"/>
            </p:cNvSpPr>
            <p:nvPr/>
          </p:nvSpPr>
          <p:spPr bwMode="auto">
            <a:xfrm>
              <a:off x="2400" y="2351"/>
              <a:ext cx="240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TH</a:t>
              </a:r>
            </a:p>
          </p:txBody>
        </p:sp>
        <p:sp>
          <p:nvSpPr>
            <p:cNvPr id="18462" name="Rectangle 56"/>
            <p:cNvSpPr>
              <a:spLocks noChangeArrowheads="1"/>
            </p:cNvSpPr>
            <p:nvPr/>
          </p:nvSpPr>
          <p:spPr bwMode="auto">
            <a:xfrm>
              <a:off x="2160" y="2735"/>
              <a:ext cx="240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NH</a:t>
              </a:r>
            </a:p>
          </p:txBody>
        </p:sp>
        <p:sp>
          <p:nvSpPr>
            <p:cNvPr id="18463" name="Rectangle 57"/>
            <p:cNvSpPr>
              <a:spLocks noChangeArrowheads="1"/>
            </p:cNvSpPr>
            <p:nvPr/>
          </p:nvSpPr>
          <p:spPr bwMode="auto">
            <a:xfrm>
              <a:off x="1872" y="3119"/>
              <a:ext cx="288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DLH</a:t>
              </a:r>
            </a:p>
          </p:txBody>
        </p:sp>
        <p:sp>
          <p:nvSpPr>
            <p:cNvPr id="18464" name="Rectangle 58"/>
            <p:cNvSpPr>
              <a:spLocks noChangeArrowheads="1"/>
            </p:cNvSpPr>
            <p:nvPr/>
          </p:nvSpPr>
          <p:spPr bwMode="auto">
            <a:xfrm>
              <a:off x="4080" y="3119"/>
              <a:ext cx="288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/>
                <a:t>DLT</a:t>
              </a:r>
            </a:p>
          </p:txBody>
        </p:sp>
        <p:sp>
          <p:nvSpPr>
            <p:cNvPr id="18465" name="Rectangle 59"/>
            <p:cNvSpPr>
              <a:spLocks noChangeArrowheads="1"/>
            </p:cNvSpPr>
            <p:nvPr/>
          </p:nvSpPr>
          <p:spPr bwMode="auto">
            <a:xfrm>
              <a:off x="4560" y="1919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r>
                <a:rPr lang="en-US" sz="600" b="1" i="1"/>
                <a:t>Session layer</a:t>
              </a:r>
            </a:p>
          </p:txBody>
        </p:sp>
        <p:sp>
          <p:nvSpPr>
            <p:cNvPr id="18466" name="Rectangle 60"/>
            <p:cNvSpPr>
              <a:spLocks noChangeArrowheads="1"/>
            </p:cNvSpPr>
            <p:nvPr/>
          </p:nvSpPr>
          <p:spPr bwMode="auto">
            <a:xfrm>
              <a:off x="4560" y="1535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Presentation</a:t>
              </a:r>
            </a:p>
            <a:p>
              <a:pPr eaLnBrk="0" hangingPunct="0"/>
              <a:r>
                <a:rPr lang="en-US" sz="600" b="1" i="1"/>
                <a:t>layer</a:t>
              </a:r>
            </a:p>
          </p:txBody>
        </p:sp>
        <p:sp>
          <p:nvSpPr>
            <p:cNvPr id="18467" name="Rectangle 61"/>
            <p:cNvSpPr>
              <a:spLocks noChangeArrowheads="1"/>
            </p:cNvSpPr>
            <p:nvPr/>
          </p:nvSpPr>
          <p:spPr bwMode="auto">
            <a:xfrm>
              <a:off x="4560" y="1151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r>
                <a:rPr lang="en-US" sz="600" b="1" i="1"/>
                <a:t>Application layer</a:t>
              </a:r>
            </a:p>
          </p:txBody>
        </p:sp>
        <p:sp>
          <p:nvSpPr>
            <p:cNvPr id="18468" name="Rectangle 62"/>
            <p:cNvSpPr>
              <a:spLocks noChangeArrowheads="1"/>
            </p:cNvSpPr>
            <p:nvPr/>
          </p:nvSpPr>
          <p:spPr bwMode="auto">
            <a:xfrm>
              <a:off x="4560" y="2303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Transport</a:t>
              </a:r>
            </a:p>
            <a:p>
              <a:pPr eaLnBrk="0" hangingPunct="0"/>
              <a:r>
                <a:rPr lang="en-US" sz="600" b="1" i="1"/>
                <a:t>layer</a:t>
              </a:r>
            </a:p>
          </p:txBody>
        </p:sp>
        <p:sp>
          <p:nvSpPr>
            <p:cNvPr id="18469" name="Rectangle 63"/>
            <p:cNvSpPr>
              <a:spLocks noChangeArrowheads="1"/>
            </p:cNvSpPr>
            <p:nvPr/>
          </p:nvSpPr>
          <p:spPr bwMode="auto">
            <a:xfrm>
              <a:off x="4560" y="2687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sz="600" b="1" i="1"/>
                <a:t>Network</a:t>
              </a:r>
            </a:p>
            <a:p>
              <a:pPr eaLnBrk="0" hangingPunct="0"/>
              <a:r>
                <a:rPr lang="en-US" sz="600" b="1" i="1"/>
                <a:t>layer</a:t>
              </a:r>
            </a:p>
          </p:txBody>
        </p:sp>
        <p:sp>
          <p:nvSpPr>
            <p:cNvPr id="18470" name="Rectangle 64"/>
            <p:cNvSpPr>
              <a:spLocks noChangeArrowheads="1"/>
            </p:cNvSpPr>
            <p:nvPr/>
          </p:nvSpPr>
          <p:spPr bwMode="auto">
            <a:xfrm>
              <a:off x="4560" y="3071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r>
                <a:rPr lang="en-US" sz="600" b="1" i="1"/>
                <a:t>Data link layer</a:t>
              </a:r>
            </a:p>
          </p:txBody>
        </p:sp>
        <p:sp>
          <p:nvSpPr>
            <p:cNvPr id="18471" name="Rectangle 65"/>
            <p:cNvSpPr>
              <a:spLocks noChangeArrowheads="1"/>
            </p:cNvSpPr>
            <p:nvPr/>
          </p:nvSpPr>
          <p:spPr bwMode="auto">
            <a:xfrm>
              <a:off x="4560" y="3455"/>
              <a:ext cx="105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r>
                <a:rPr lang="en-US" sz="600" b="1" i="1"/>
                <a:t>Physical layer</a:t>
              </a:r>
            </a:p>
          </p:txBody>
        </p:sp>
        <p:sp>
          <p:nvSpPr>
            <p:cNvPr id="18472" name="Freeform 66"/>
            <p:cNvSpPr>
              <a:spLocks/>
            </p:cNvSpPr>
            <p:nvPr/>
          </p:nvSpPr>
          <p:spPr bwMode="auto">
            <a:xfrm>
              <a:off x="1200" y="3839"/>
              <a:ext cx="3889" cy="145"/>
            </a:xfrm>
            <a:custGeom>
              <a:avLst/>
              <a:gdLst>
                <a:gd name="T0" fmla="*/ 0 w 4213"/>
                <a:gd name="T1" fmla="*/ 0 h 145"/>
                <a:gd name="T2" fmla="*/ 0 w 4213"/>
                <a:gd name="T3" fmla="*/ 144 h 145"/>
                <a:gd name="T4" fmla="*/ 4212 w 4213"/>
                <a:gd name="T5" fmla="*/ 144 h 145"/>
                <a:gd name="T6" fmla="*/ 4212 w 4213"/>
                <a:gd name="T7" fmla="*/ 1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3"/>
                <a:gd name="T13" fmla="*/ 0 h 145"/>
                <a:gd name="T14" fmla="*/ 4213 w 4213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3" h="145">
                  <a:moveTo>
                    <a:pt x="0" y="0"/>
                  </a:moveTo>
                  <a:lnTo>
                    <a:pt x="0" y="144"/>
                  </a:lnTo>
                  <a:lnTo>
                    <a:pt x="4212" y="144"/>
                  </a:lnTo>
                  <a:lnTo>
                    <a:pt x="4212" y="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3" name="Line 67"/>
            <p:cNvSpPr>
              <a:spLocks noChangeShapeType="1"/>
            </p:cNvSpPr>
            <p:nvPr/>
          </p:nvSpPr>
          <p:spPr bwMode="auto">
            <a:xfrm>
              <a:off x="1872" y="1257"/>
              <a:ext cx="0" cy="16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68"/>
            <p:cNvSpPr>
              <a:spLocks noChangeArrowheads="1"/>
            </p:cNvSpPr>
            <p:nvPr/>
          </p:nvSpPr>
          <p:spPr bwMode="auto">
            <a:xfrm rot="-5400000">
              <a:off x="1661" y="1366"/>
              <a:ext cx="648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600" b="1"/>
                <a:t>sending</a:t>
              </a:r>
            </a:p>
          </p:txBody>
        </p:sp>
        <p:sp>
          <p:nvSpPr>
            <p:cNvPr id="18475" name="Line 69"/>
            <p:cNvSpPr>
              <a:spLocks noChangeShapeType="1"/>
            </p:cNvSpPr>
            <p:nvPr/>
          </p:nvSpPr>
          <p:spPr bwMode="auto">
            <a:xfrm flipV="1">
              <a:off x="4416" y="1240"/>
              <a:ext cx="0" cy="1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70"/>
            <p:cNvSpPr>
              <a:spLocks noChangeArrowheads="1"/>
            </p:cNvSpPr>
            <p:nvPr/>
          </p:nvSpPr>
          <p:spPr bwMode="auto">
            <a:xfrm rot="-5400000">
              <a:off x="3928" y="1595"/>
              <a:ext cx="718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600" b="1"/>
                <a:t>receiving</a:t>
              </a:r>
            </a:p>
          </p:txBody>
        </p:sp>
        <p:sp>
          <p:nvSpPr>
            <p:cNvPr id="18477" name="Rectangle 71"/>
            <p:cNvSpPr>
              <a:spLocks noChangeArrowheads="1"/>
            </p:cNvSpPr>
            <p:nvPr/>
          </p:nvSpPr>
          <p:spPr bwMode="auto">
            <a:xfrm>
              <a:off x="624" y="528"/>
              <a:ext cx="2256" cy="5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AH	Application Header</a:t>
              </a:r>
            </a:p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PH	Presentation Header</a:t>
              </a:r>
            </a:p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SH	Session Header</a:t>
              </a:r>
            </a:p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TH	Transport Header</a:t>
              </a:r>
            </a:p>
          </p:txBody>
        </p:sp>
        <p:sp>
          <p:nvSpPr>
            <p:cNvPr id="18478" name="Rectangle 72"/>
            <p:cNvSpPr>
              <a:spLocks noChangeArrowheads="1"/>
            </p:cNvSpPr>
            <p:nvPr/>
          </p:nvSpPr>
          <p:spPr bwMode="auto">
            <a:xfrm>
              <a:off x="1781" y="530"/>
              <a:ext cx="1121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NH	Network Header</a:t>
              </a:r>
            </a:p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DLH Data Link Header</a:t>
              </a:r>
            </a:p>
            <a:p>
              <a:pPr algn="l" eaLnBrk="0" hangingPunct="0">
                <a:tabLst>
                  <a:tab pos="284163" algn="l"/>
                </a:tabLst>
              </a:pPr>
              <a:r>
                <a:rPr lang="en-US" sz="500" b="1">
                  <a:latin typeface="Arial" pitchFamily="34" charset="0"/>
                </a:rPr>
                <a:t>DLT Data Link Trailer</a:t>
              </a:r>
            </a:p>
          </p:txBody>
        </p:sp>
        <p:sp>
          <p:nvSpPr>
            <p:cNvPr id="18479" name="Line 73"/>
            <p:cNvSpPr>
              <a:spLocks noChangeShapeType="1"/>
            </p:cNvSpPr>
            <p:nvPr/>
          </p:nvSpPr>
          <p:spPr bwMode="auto">
            <a:xfrm>
              <a:off x="3118" y="1450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74"/>
            <p:cNvSpPr>
              <a:spLocks noChangeShapeType="1"/>
            </p:cNvSpPr>
            <p:nvPr/>
          </p:nvSpPr>
          <p:spPr bwMode="auto">
            <a:xfrm>
              <a:off x="2880" y="1834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75"/>
            <p:cNvSpPr>
              <a:spLocks noChangeShapeType="1"/>
            </p:cNvSpPr>
            <p:nvPr/>
          </p:nvSpPr>
          <p:spPr bwMode="auto">
            <a:xfrm>
              <a:off x="2642" y="2218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76"/>
            <p:cNvSpPr>
              <a:spLocks noChangeShapeType="1"/>
            </p:cNvSpPr>
            <p:nvPr/>
          </p:nvSpPr>
          <p:spPr bwMode="auto">
            <a:xfrm>
              <a:off x="2404" y="2602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77"/>
            <p:cNvSpPr>
              <a:spLocks noChangeShapeType="1"/>
            </p:cNvSpPr>
            <p:nvPr/>
          </p:nvSpPr>
          <p:spPr bwMode="auto">
            <a:xfrm>
              <a:off x="2166" y="2986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78"/>
            <p:cNvSpPr>
              <a:spLocks noChangeShapeType="1"/>
            </p:cNvSpPr>
            <p:nvPr/>
          </p:nvSpPr>
          <p:spPr bwMode="auto">
            <a:xfrm>
              <a:off x="1878" y="3370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79"/>
            <p:cNvSpPr>
              <a:spLocks noChangeShapeType="1"/>
            </p:cNvSpPr>
            <p:nvPr/>
          </p:nvSpPr>
          <p:spPr bwMode="auto">
            <a:xfrm>
              <a:off x="4364" y="3370"/>
              <a:ext cx="0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Resource Locator (URL)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</a:t>
            </a:r>
            <a:r>
              <a:rPr lang="en-US" b="1" smtClean="0">
                <a:latin typeface="Courier New" pitchFamily="49" charset="0"/>
              </a:rPr>
              <a:t>http</a:t>
            </a:r>
            <a:r>
              <a:rPr lang="en-US" smtClean="0"/>
              <a:t>: Hypertext Transfer Protocol (HTTP)</a:t>
            </a:r>
          </a:p>
          <a:p>
            <a:pPr lvl="1" eaLnBrk="1" hangingPunct="1"/>
            <a:r>
              <a:rPr lang="en-US" smtClean="0"/>
              <a:t>Protocol for accessing web pages and related content</a:t>
            </a:r>
          </a:p>
          <a:p>
            <a:pPr lvl="1" eaLnBrk="1" hangingPunct="1"/>
            <a:r>
              <a:rPr lang="en-US" smtClean="0"/>
              <a:t>Implies communication over port 80 (unless other port given in URL)</a:t>
            </a:r>
          </a:p>
          <a:p>
            <a:pPr eaLnBrk="1" hangingPunct="1"/>
            <a:r>
              <a:rPr lang="en-US" smtClean="0"/>
              <a:t> </a:t>
            </a:r>
            <a:r>
              <a:rPr lang="en-US" b="1" smtClean="0">
                <a:latin typeface="Courier New" pitchFamily="49" charset="0"/>
              </a:rPr>
              <a:t>cst.mi.fu-berlin.de</a:t>
            </a:r>
            <a:r>
              <a:rPr lang="en-US" smtClean="0"/>
              <a:t>: Host name</a:t>
            </a:r>
          </a:p>
          <a:p>
            <a:pPr lvl="1" eaLnBrk="1" hangingPunct="1"/>
            <a:r>
              <a:rPr lang="en-US" smtClean="0"/>
              <a:t>Resolved to IP address via Domain Name System (DNS)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b="1" smtClean="0">
                <a:latin typeface="Courier New" pitchFamily="49" charset="0"/>
              </a:rPr>
              <a:t>cst.mi.fu-berlin.de</a:t>
            </a:r>
            <a:r>
              <a:rPr lang="en-US" smtClean="0"/>
              <a:t> -&gt; 160.45.117.167</a:t>
            </a:r>
          </a:p>
          <a:p>
            <a:pPr eaLnBrk="1" hangingPunct="1"/>
            <a:r>
              <a:rPr lang="en-US" smtClean="0"/>
              <a:t> </a:t>
            </a:r>
            <a:r>
              <a:rPr lang="en-US" b="1" smtClean="0">
                <a:latin typeface="Courier New" pitchFamily="49" charset="0"/>
              </a:rPr>
              <a:t>index.html</a:t>
            </a:r>
            <a:r>
              <a:rPr lang="en-US" smtClean="0"/>
              <a:t>: Local resource name</a:t>
            </a:r>
          </a:p>
          <a:p>
            <a:pPr lvl="1" eaLnBrk="1" hangingPunct="1"/>
            <a:r>
              <a:rPr lang="en-US" smtClean="0"/>
              <a:t>Protocol specific parameter</a:t>
            </a:r>
          </a:p>
          <a:p>
            <a:pPr lvl="1" eaLnBrk="1" hangingPunct="1"/>
            <a:r>
              <a:rPr lang="en-US" smtClean="0"/>
              <a:t>Handled by web server</a:t>
            </a:r>
          </a:p>
        </p:txBody>
      </p:sp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890839" y="1390650"/>
            <a:ext cx="6410325" cy="4270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Courier New" pitchFamily="49" charset="0"/>
              </a:rPr>
              <a:t>http://cst.mi.fu-berlin.de/index.html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Security: HTTP over TLS/SSL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sz="2000"/>
              <a:t>HTTPS authenticates server and</a:t>
            </a:r>
          </a:p>
          <a:p>
            <a:pPr marL="381000" indent="-381000">
              <a:lnSpc>
                <a:spcPct val="80000"/>
              </a:lnSpc>
            </a:pPr>
            <a:r>
              <a:rPr lang="en-US" sz="2000"/>
              <a:t>establishes secure connection:</a:t>
            </a:r>
          </a:p>
          <a:p>
            <a:pPr marL="381000" indent="-381000">
              <a:lnSpc>
                <a:spcPct val="80000"/>
              </a:lnSpc>
            </a:pPr>
            <a:endParaRPr lang="en-US" sz="2000"/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Propose SSL parameters, send random number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Agree to parameters, send random number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Send public key certificate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Conclude handshake negotiation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Send random number encrypted with server’s public key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200"/>
              <a:t>Client and server derive session key from all three random numbers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Activate negotiated parameters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Send encrypted hash over previous messages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200"/>
              <a:t>Server decrypts and verifies message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Activate negotiated parameters</a:t>
            </a:r>
          </a:p>
          <a:p>
            <a:pPr marL="381000" indent="-381000">
              <a:lnSpc>
                <a:spcPct val="80000"/>
              </a:lnSpc>
              <a:buFontTx/>
              <a:buAutoNum type="arabicParenR"/>
            </a:pPr>
            <a:r>
              <a:rPr lang="en-US" sz="1400"/>
              <a:t>Send encrypted hash over previous messages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200"/>
              <a:t>Client decrypts and verifies message</a:t>
            </a:r>
          </a:p>
          <a:p>
            <a:pPr marL="381000" indent="-381000">
              <a:lnSpc>
                <a:spcPct val="80000"/>
              </a:lnSpc>
            </a:pPr>
            <a:endParaRPr lang="en-US" sz="1400"/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/>
              <a:t>Proceed to exchange regular HTTP data over secure channel</a:t>
            </a:r>
          </a:p>
        </p:txBody>
      </p:sp>
      <p:sp>
        <p:nvSpPr>
          <p:cNvPr id="2048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6744072" y="1244600"/>
            <a:ext cx="3971925" cy="4770438"/>
            <a:chOff x="295" y="784"/>
            <a:chExt cx="2502" cy="3005"/>
          </a:xfrm>
        </p:grpSpPr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784"/>
              <a:ext cx="2502" cy="291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437" y="3673"/>
              <a:ext cx="2132" cy="11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>
                  <a:solidFill>
                    <a:srgbClr val="B2B2B2"/>
                  </a:solidFill>
                </a:rPr>
                <a:t>Source: Cisco Systems. Application Control Engine Module SSL Configuration Guide</a:t>
              </a:r>
            </a:p>
          </p:txBody>
        </p:sp>
        <p:sp>
          <p:nvSpPr>
            <p:cNvPr id="20488" name="Oval 7"/>
            <p:cNvSpPr>
              <a:spLocks noChangeArrowheads="1"/>
            </p:cNvSpPr>
            <p:nvPr/>
          </p:nvSpPr>
          <p:spPr bwMode="auto">
            <a:xfrm>
              <a:off x="431" y="1702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1</a:t>
              </a:r>
            </a:p>
          </p:txBody>
        </p:sp>
        <p:sp>
          <p:nvSpPr>
            <p:cNvPr id="20489" name="Oval 8"/>
            <p:cNvSpPr>
              <a:spLocks noChangeArrowheads="1"/>
            </p:cNvSpPr>
            <p:nvPr/>
          </p:nvSpPr>
          <p:spPr bwMode="auto">
            <a:xfrm>
              <a:off x="2426" y="1929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2</a:t>
              </a:r>
            </a:p>
          </p:txBody>
        </p:sp>
        <p:sp>
          <p:nvSpPr>
            <p:cNvPr id="20490" name="Oval 9"/>
            <p:cNvSpPr>
              <a:spLocks noChangeArrowheads="1"/>
            </p:cNvSpPr>
            <p:nvPr/>
          </p:nvSpPr>
          <p:spPr bwMode="auto">
            <a:xfrm>
              <a:off x="2426" y="2156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3</a:t>
              </a:r>
            </a:p>
          </p:txBody>
        </p:sp>
        <p:sp>
          <p:nvSpPr>
            <p:cNvPr id="20491" name="Oval 10"/>
            <p:cNvSpPr>
              <a:spLocks noChangeArrowheads="1"/>
            </p:cNvSpPr>
            <p:nvPr/>
          </p:nvSpPr>
          <p:spPr bwMode="auto">
            <a:xfrm>
              <a:off x="2426" y="2383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4</a:t>
              </a:r>
            </a:p>
          </p:txBody>
        </p:sp>
        <p:sp>
          <p:nvSpPr>
            <p:cNvPr id="20492" name="Oval 11"/>
            <p:cNvSpPr>
              <a:spLocks noChangeArrowheads="1"/>
            </p:cNvSpPr>
            <p:nvPr/>
          </p:nvSpPr>
          <p:spPr bwMode="auto">
            <a:xfrm>
              <a:off x="431" y="2519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5</a:t>
              </a:r>
            </a:p>
          </p:txBody>
        </p:sp>
        <p:sp>
          <p:nvSpPr>
            <p:cNvPr id="20493" name="Oval 12"/>
            <p:cNvSpPr>
              <a:spLocks noChangeArrowheads="1"/>
            </p:cNvSpPr>
            <p:nvPr/>
          </p:nvSpPr>
          <p:spPr bwMode="auto">
            <a:xfrm>
              <a:off x="431" y="2746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6</a:t>
              </a:r>
            </a:p>
          </p:txBody>
        </p:sp>
        <p:sp>
          <p:nvSpPr>
            <p:cNvPr id="20494" name="Oval 13"/>
            <p:cNvSpPr>
              <a:spLocks noChangeArrowheads="1"/>
            </p:cNvSpPr>
            <p:nvPr/>
          </p:nvSpPr>
          <p:spPr bwMode="auto">
            <a:xfrm>
              <a:off x="431" y="2972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7</a:t>
              </a:r>
            </a:p>
          </p:txBody>
        </p:sp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2481" y="3223"/>
              <a:ext cx="116" cy="233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0496" name="Oval 15"/>
            <p:cNvSpPr>
              <a:spLocks noChangeArrowheads="1"/>
            </p:cNvSpPr>
            <p:nvPr/>
          </p:nvSpPr>
          <p:spPr bwMode="auto">
            <a:xfrm>
              <a:off x="2426" y="3199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8</a:t>
              </a:r>
            </a:p>
          </p:txBody>
        </p:sp>
        <p:sp>
          <p:nvSpPr>
            <p:cNvPr id="20497" name="Oval 16"/>
            <p:cNvSpPr>
              <a:spLocks noChangeArrowheads="1"/>
            </p:cNvSpPr>
            <p:nvPr/>
          </p:nvSpPr>
          <p:spPr bwMode="auto">
            <a:xfrm>
              <a:off x="2426" y="3426"/>
              <a:ext cx="225" cy="218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de-DE" sz="1000" b="1"/>
                <a:t>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Connection Setup / Transport Layer</a:t>
            </a:r>
          </a:p>
        </p:txBody>
      </p:sp>
      <p:sp>
        <p:nvSpPr>
          <p:cNvPr id="21508" name="Rectangle 15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Reliable end-to-end </a:t>
            </a:r>
            <a:r>
              <a:rPr lang="en-US" sz="2000" dirty="0" smtClean="0"/>
              <a:t>connection </a:t>
            </a:r>
            <a:r>
              <a:rPr lang="en-US" sz="2000" dirty="0"/>
              <a:t>between processes</a:t>
            </a:r>
          </a:p>
          <a:p>
            <a:pPr eaLnBrk="1" hangingPunct="1"/>
            <a:r>
              <a:rPr lang="en-US" sz="2000" dirty="0"/>
              <a:t>Call to </a:t>
            </a:r>
            <a:r>
              <a:rPr lang="en-US" sz="2000" b="1" dirty="0">
                <a:latin typeface="Courier New" pitchFamily="49" charset="0"/>
              </a:rPr>
              <a:t>connect()</a:t>
            </a:r>
            <a:r>
              <a:rPr lang="en-US" sz="2000" dirty="0"/>
              <a:t> initiates connection setup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/>
              <a:t>TCP 3-way handshake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/>
              <a:t>Connection parameters</a:t>
            </a:r>
          </a:p>
        </p:txBody>
      </p:sp>
      <p:sp>
        <p:nvSpPr>
          <p:cNvPr id="2150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1926400" y="3373818"/>
            <a:ext cx="3804094" cy="3017838"/>
            <a:chOff x="966" y="528"/>
            <a:chExt cx="3744" cy="3455"/>
          </a:xfrm>
        </p:grpSpPr>
        <p:sp>
          <p:nvSpPr>
            <p:cNvPr id="21559" name="Rectangle 15"/>
            <p:cNvSpPr>
              <a:spLocks noChangeArrowheads="1"/>
            </p:cNvSpPr>
            <p:nvPr/>
          </p:nvSpPr>
          <p:spPr bwMode="auto">
            <a:xfrm>
              <a:off x="2535" y="570"/>
              <a:ext cx="36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CLOSED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0" name="Rectangle 16"/>
            <p:cNvSpPr>
              <a:spLocks noChangeArrowheads="1"/>
            </p:cNvSpPr>
            <p:nvPr/>
          </p:nvSpPr>
          <p:spPr bwMode="auto">
            <a:xfrm>
              <a:off x="2560" y="1277"/>
              <a:ext cx="30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LISTEN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1" name="Rectangle 17"/>
            <p:cNvSpPr>
              <a:spLocks noChangeArrowheads="1"/>
            </p:cNvSpPr>
            <p:nvPr/>
          </p:nvSpPr>
          <p:spPr bwMode="auto">
            <a:xfrm>
              <a:off x="1046" y="1855"/>
              <a:ext cx="47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SYN_RCVD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2" name="Rectangle 18"/>
            <p:cNvSpPr>
              <a:spLocks noChangeArrowheads="1"/>
            </p:cNvSpPr>
            <p:nvPr/>
          </p:nvSpPr>
          <p:spPr bwMode="auto">
            <a:xfrm>
              <a:off x="3892" y="1855"/>
              <a:ext cx="46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SYN_SENT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3" name="Rectangle 19"/>
            <p:cNvSpPr>
              <a:spLocks noChangeArrowheads="1"/>
            </p:cNvSpPr>
            <p:nvPr/>
          </p:nvSpPr>
          <p:spPr bwMode="auto">
            <a:xfrm>
              <a:off x="2406" y="2427"/>
              <a:ext cx="60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ESTABLISHED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4" name="Rectangle 20"/>
            <p:cNvSpPr>
              <a:spLocks noChangeArrowheads="1"/>
            </p:cNvSpPr>
            <p:nvPr/>
          </p:nvSpPr>
          <p:spPr bwMode="auto">
            <a:xfrm>
              <a:off x="3870" y="2913"/>
              <a:ext cx="56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CLOSE_WAIT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5" name="Rectangle 21"/>
            <p:cNvSpPr>
              <a:spLocks noChangeArrowheads="1"/>
            </p:cNvSpPr>
            <p:nvPr/>
          </p:nvSpPr>
          <p:spPr bwMode="auto">
            <a:xfrm>
              <a:off x="3934" y="3398"/>
              <a:ext cx="4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LAST_ACK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6" name="Rectangle 22"/>
            <p:cNvSpPr>
              <a:spLocks noChangeArrowheads="1"/>
            </p:cNvSpPr>
            <p:nvPr/>
          </p:nvSpPr>
          <p:spPr bwMode="auto">
            <a:xfrm>
              <a:off x="2516" y="3398"/>
              <a:ext cx="39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CLOSING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7" name="Rectangle 23"/>
            <p:cNvSpPr>
              <a:spLocks noChangeArrowheads="1"/>
            </p:cNvSpPr>
            <p:nvPr/>
          </p:nvSpPr>
          <p:spPr bwMode="auto">
            <a:xfrm>
              <a:off x="2460" y="3823"/>
              <a:ext cx="48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TIME_WAIT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8" name="Rectangle 24"/>
            <p:cNvSpPr>
              <a:spLocks noChangeArrowheads="1"/>
            </p:cNvSpPr>
            <p:nvPr/>
          </p:nvSpPr>
          <p:spPr bwMode="auto">
            <a:xfrm>
              <a:off x="1007" y="3389"/>
              <a:ext cx="5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FIN_WAIT_2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69" name="Rectangle 25"/>
            <p:cNvSpPr>
              <a:spLocks noChangeArrowheads="1"/>
            </p:cNvSpPr>
            <p:nvPr/>
          </p:nvSpPr>
          <p:spPr bwMode="auto">
            <a:xfrm>
              <a:off x="1022" y="2909"/>
              <a:ext cx="5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FIN_WAIT_1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70" name="Rectangle 26"/>
            <p:cNvSpPr>
              <a:spLocks noChangeArrowheads="1"/>
            </p:cNvSpPr>
            <p:nvPr/>
          </p:nvSpPr>
          <p:spPr bwMode="auto">
            <a:xfrm>
              <a:off x="2061" y="902"/>
              <a:ext cx="52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Passive open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71" name="Rectangle 27"/>
            <p:cNvSpPr>
              <a:spLocks noChangeArrowheads="1"/>
            </p:cNvSpPr>
            <p:nvPr/>
          </p:nvSpPr>
          <p:spPr bwMode="auto">
            <a:xfrm>
              <a:off x="2902" y="902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72" name="Line 28"/>
            <p:cNvSpPr>
              <a:spLocks noChangeShapeType="1"/>
            </p:cNvSpPr>
            <p:nvPr/>
          </p:nvSpPr>
          <p:spPr bwMode="auto">
            <a:xfrm flipH="1">
              <a:off x="1725" y="1909"/>
              <a:ext cx="206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29"/>
            <p:cNvSpPr>
              <a:spLocks/>
            </p:cNvSpPr>
            <p:nvPr/>
          </p:nvSpPr>
          <p:spPr bwMode="auto">
            <a:xfrm>
              <a:off x="1662" y="1892"/>
              <a:ext cx="66" cy="37"/>
            </a:xfrm>
            <a:custGeom>
              <a:avLst/>
              <a:gdLst>
                <a:gd name="T0" fmla="*/ 66 w 66"/>
                <a:gd name="T1" fmla="*/ 0 h 37"/>
                <a:gd name="T2" fmla="*/ 0 w 66"/>
                <a:gd name="T3" fmla="*/ 20 h 37"/>
                <a:gd name="T4" fmla="*/ 66 w 66"/>
                <a:gd name="T5" fmla="*/ 37 h 37"/>
                <a:gd name="T6" fmla="*/ 66 w 66"/>
                <a:gd name="T7" fmla="*/ 3 h 37"/>
                <a:gd name="T8" fmla="*/ 66 w 66"/>
                <a:gd name="T9" fmla="*/ 3 h 37"/>
                <a:gd name="T10" fmla="*/ 66 w 66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"/>
                <a:gd name="T20" fmla="*/ 66 w 66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">
                  <a:moveTo>
                    <a:pt x="66" y="0"/>
                  </a:moveTo>
                  <a:lnTo>
                    <a:pt x="0" y="20"/>
                  </a:lnTo>
                  <a:lnTo>
                    <a:pt x="66" y="37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4" name="Line 30"/>
            <p:cNvSpPr>
              <a:spLocks noChangeShapeType="1"/>
            </p:cNvSpPr>
            <p:nvPr/>
          </p:nvSpPr>
          <p:spPr bwMode="auto">
            <a:xfrm>
              <a:off x="1305" y="2013"/>
              <a:ext cx="1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31"/>
            <p:cNvSpPr>
              <a:spLocks/>
            </p:cNvSpPr>
            <p:nvPr/>
          </p:nvSpPr>
          <p:spPr bwMode="auto">
            <a:xfrm>
              <a:off x="1288" y="2790"/>
              <a:ext cx="37" cy="66"/>
            </a:xfrm>
            <a:custGeom>
              <a:avLst/>
              <a:gdLst>
                <a:gd name="T0" fmla="*/ 0 w 37"/>
                <a:gd name="T1" fmla="*/ 0 h 66"/>
                <a:gd name="T2" fmla="*/ 17 w 37"/>
                <a:gd name="T3" fmla="*/ 66 h 66"/>
                <a:gd name="T4" fmla="*/ 37 w 37"/>
                <a:gd name="T5" fmla="*/ 0 h 66"/>
                <a:gd name="T6" fmla="*/ 0 w 37"/>
                <a:gd name="T7" fmla="*/ 0 h 66"/>
                <a:gd name="T8" fmla="*/ 0 w 37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6"/>
                <a:gd name="T17" fmla="*/ 37 w 3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6">
                  <a:moveTo>
                    <a:pt x="0" y="0"/>
                  </a:moveTo>
                  <a:lnTo>
                    <a:pt x="17" y="6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6" name="Line 32"/>
            <p:cNvSpPr>
              <a:spLocks noChangeShapeType="1"/>
            </p:cNvSpPr>
            <p:nvPr/>
          </p:nvSpPr>
          <p:spPr bwMode="auto">
            <a:xfrm>
              <a:off x="1607" y="3063"/>
              <a:ext cx="74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33"/>
            <p:cNvSpPr>
              <a:spLocks/>
            </p:cNvSpPr>
            <p:nvPr/>
          </p:nvSpPr>
          <p:spPr bwMode="auto">
            <a:xfrm>
              <a:off x="2327" y="3770"/>
              <a:ext cx="60" cy="58"/>
            </a:xfrm>
            <a:custGeom>
              <a:avLst/>
              <a:gdLst>
                <a:gd name="T0" fmla="*/ 0 w 60"/>
                <a:gd name="T1" fmla="*/ 24 h 58"/>
                <a:gd name="T2" fmla="*/ 60 w 60"/>
                <a:gd name="T3" fmla="*/ 58 h 58"/>
                <a:gd name="T4" fmla="*/ 25 w 60"/>
                <a:gd name="T5" fmla="*/ 0 h 58"/>
                <a:gd name="T6" fmla="*/ 2 w 60"/>
                <a:gd name="T7" fmla="*/ 24 h 58"/>
                <a:gd name="T8" fmla="*/ 2 w 60"/>
                <a:gd name="T9" fmla="*/ 24 h 58"/>
                <a:gd name="T10" fmla="*/ 0 w 60"/>
                <a:gd name="T11" fmla="*/ 24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58"/>
                <a:gd name="T20" fmla="*/ 60 w 6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58">
                  <a:moveTo>
                    <a:pt x="0" y="24"/>
                  </a:moveTo>
                  <a:lnTo>
                    <a:pt x="60" y="58"/>
                  </a:lnTo>
                  <a:lnTo>
                    <a:pt x="25" y="0"/>
                  </a:lnTo>
                  <a:lnTo>
                    <a:pt x="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8" name="Rectangle 34"/>
            <p:cNvSpPr>
              <a:spLocks noChangeArrowheads="1"/>
            </p:cNvSpPr>
            <p:nvPr/>
          </p:nvSpPr>
          <p:spPr bwMode="auto">
            <a:xfrm>
              <a:off x="3120" y="1666"/>
              <a:ext cx="23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Send/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79" name="Rectangle 35"/>
            <p:cNvSpPr>
              <a:spLocks noChangeArrowheads="1"/>
            </p:cNvSpPr>
            <p:nvPr/>
          </p:nvSpPr>
          <p:spPr bwMode="auto">
            <a:xfrm>
              <a:off x="3377" y="1666"/>
              <a:ext cx="1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SYN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0" name="Rectangle 36"/>
            <p:cNvSpPr>
              <a:spLocks noChangeArrowheads="1"/>
            </p:cNvSpPr>
            <p:nvPr/>
          </p:nvSpPr>
          <p:spPr bwMode="auto">
            <a:xfrm>
              <a:off x="2372" y="1786"/>
              <a:ext cx="6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SYN/SYN + 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1" name="Rectangle 37"/>
            <p:cNvSpPr>
              <a:spLocks noChangeArrowheads="1"/>
            </p:cNvSpPr>
            <p:nvPr/>
          </p:nvSpPr>
          <p:spPr bwMode="auto">
            <a:xfrm>
              <a:off x="3042" y="2022"/>
              <a:ext cx="6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SYN + ACK/ACK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2" name="Rectangle 38"/>
            <p:cNvSpPr>
              <a:spLocks noChangeArrowheads="1"/>
            </p:cNvSpPr>
            <p:nvPr/>
          </p:nvSpPr>
          <p:spPr bwMode="auto">
            <a:xfrm>
              <a:off x="1664" y="1666"/>
              <a:ext cx="6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SYN/SYN + 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3" name="Rectangle 39"/>
            <p:cNvSpPr>
              <a:spLocks noChangeArrowheads="1"/>
            </p:cNvSpPr>
            <p:nvPr/>
          </p:nvSpPr>
          <p:spPr bwMode="auto">
            <a:xfrm>
              <a:off x="2125" y="2022"/>
              <a:ext cx="1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4" name="Rectangle 40"/>
            <p:cNvSpPr>
              <a:spLocks noChangeArrowheads="1"/>
            </p:cNvSpPr>
            <p:nvPr/>
          </p:nvSpPr>
          <p:spPr bwMode="auto">
            <a:xfrm>
              <a:off x="1350" y="2427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5" name="Rectangle 41"/>
            <p:cNvSpPr>
              <a:spLocks noChangeArrowheads="1"/>
            </p:cNvSpPr>
            <p:nvPr/>
          </p:nvSpPr>
          <p:spPr bwMode="auto">
            <a:xfrm>
              <a:off x="1596" y="2427"/>
              <a:ext cx="1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/FIN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6" name="Rectangle 42"/>
            <p:cNvSpPr>
              <a:spLocks noChangeArrowheads="1"/>
            </p:cNvSpPr>
            <p:nvPr/>
          </p:nvSpPr>
          <p:spPr bwMode="auto">
            <a:xfrm>
              <a:off x="3106" y="2771"/>
              <a:ext cx="34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FIN/ACK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7" name="Rectangle 43"/>
            <p:cNvSpPr>
              <a:spLocks noChangeArrowheads="1"/>
            </p:cNvSpPr>
            <p:nvPr/>
          </p:nvSpPr>
          <p:spPr bwMode="auto">
            <a:xfrm>
              <a:off x="1941" y="2771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8" name="Rectangle 44"/>
            <p:cNvSpPr>
              <a:spLocks noChangeArrowheads="1"/>
            </p:cNvSpPr>
            <p:nvPr/>
          </p:nvSpPr>
          <p:spPr bwMode="auto">
            <a:xfrm>
              <a:off x="2188" y="2771"/>
              <a:ext cx="1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/FIN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89" name="Rectangle 45"/>
            <p:cNvSpPr>
              <a:spLocks noChangeArrowheads="1"/>
            </p:cNvSpPr>
            <p:nvPr/>
          </p:nvSpPr>
          <p:spPr bwMode="auto">
            <a:xfrm>
              <a:off x="1961" y="3043"/>
              <a:ext cx="34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FIN/ACK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0" name="Rectangle 46"/>
            <p:cNvSpPr>
              <a:spLocks noChangeArrowheads="1"/>
            </p:cNvSpPr>
            <p:nvPr/>
          </p:nvSpPr>
          <p:spPr bwMode="auto">
            <a:xfrm rot="2640000">
              <a:off x="1679" y="3284"/>
              <a:ext cx="62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ACK + FIN/ACK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1" name="Rectangle 47"/>
            <p:cNvSpPr>
              <a:spLocks noChangeArrowheads="1"/>
            </p:cNvSpPr>
            <p:nvPr/>
          </p:nvSpPr>
          <p:spPr bwMode="auto">
            <a:xfrm>
              <a:off x="3066" y="3558"/>
              <a:ext cx="7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Timeout after two 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2" name="Rectangle 48"/>
            <p:cNvSpPr>
              <a:spLocks noChangeArrowheads="1"/>
            </p:cNvSpPr>
            <p:nvPr/>
          </p:nvSpPr>
          <p:spPr bwMode="auto">
            <a:xfrm>
              <a:off x="3103" y="3670"/>
              <a:ext cx="68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segment lifetimes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3" name="Rectangle 49"/>
            <p:cNvSpPr>
              <a:spLocks noChangeArrowheads="1"/>
            </p:cNvSpPr>
            <p:nvPr/>
          </p:nvSpPr>
          <p:spPr bwMode="auto">
            <a:xfrm>
              <a:off x="1613" y="3743"/>
              <a:ext cx="34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FIN/ACK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4" name="Rectangle 50"/>
            <p:cNvSpPr>
              <a:spLocks noChangeArrowheads="1"/>
            </p:cNvSpPr>
            <p:nvPr/>
          </p:nvSpPr>
          <p:spPr bwMode="auto">
            <a:xfrm>
              <a:off x="2797" y="3598"/>
              <a:ext cx="1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5" name="Rectangle 51"/>
            <p:cNvSpPr>
              <a:spLocks noChangeArrowheads="1"/>
            </p:cNvSpPr>
            <p:nvPr/>
          </p:nvSpPr>
          <p:spPr bwMode="auto">
            <a:xfrm>
              <a:off x="1346" y="3142"/>
              <a:ext cx="1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6" name="Rectangle 52"/>
            <p:cNvSpPr>
              <a:spLocks noChangeArrowheads="1"/>
            </p:cNvSpPr>
            <p:nvPr/>
          </p:nvSpPr>
          <p:spPr bwMode="auto">
            <a:xfrm>
              <a:off x="4245" y="3607"/>
              <a:ext cx="1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ACK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7" name="Rectangle 53"/>
            <p:cNvSpPr>
              <a:spLocks noChangeArrowheads="1"/>
            </p:cNvSpPr>
            <p:nvPr/>
          </p:nvSpPr>
          <p:spPr bwMode="auto">
            <a:xfrm>
              <a:off x="4227" y="3142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8" name="Rectangle 54"/>
            <p:cNvSpPr>
              <a:spLocks noChangeArrowheads="1"/>
            </p:cNvSpPr>
            <p:nvPr/>
          </p:nvSpPr>
          <p:spPr bwMode="auto">
            <a:xfrm>
              <a:off x="4472" y="3142"/>
              <a:ext cx="1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/FIN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99" name="Freeform 55"/>
            <p:cNvSpPr>
              <a:spLocks/>
            </p:cNvSpPr>
            <p:nvPr/>
          </p:nvSpPr>
          <p:spPr bwMode="auto">
            <a:xfrm>
              <a:off x="2387" y="528"/>
              <a:ext cx="690" cy="202"/>
            </a:xfrm>
            <a:custGeom>
              <a:avLst/>
              <a:gdLst>
                <a:gd name="T0" fmla="*/ 690 w 690"/>
                <a:gd name="T1" fmla="*/ 202 h 202"/>
                <a:gd name="T2" fmla="*/ 690 w 690"/>
                <a:gd name="T3" fmla="*/ 0 h 202"/>
                <a:gd name="T4" fmla="*/ 0 w 690"/>
                <a:gd name="T5" fmla="*/ 0 h 202"/>
                <a:gd name="T6" fmla="*/ 0 w 690"/>
                <a:gd name="T7" fmla="*/ 202 h 202"/>
                <a:gd name="T8" fmla="*/ 690 w 690"/>
                <a:gd name="T9" fmla="*/ 202 h 202"/>
                <a:gd name="T10" fmla="*/ 690 w 690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02"/>
                <a:gd name="T20" fmla="*/ 690 w 690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02">
                  <a:moveTo>
                    <a:pt x="690" y="202"/>
                  </a:moveTo>
                  <a:lnTo>
                    <a:pt x="690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690" y="2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0" name="Freeform 56"/>
            <p:cNvSpPr>
              <a:spLocks/>
            </p:cNvSpPr>
            <p:nvPr/>
          </p:nvSpPr>
          <p:spPr bwMode="auto">
            <a:xfrm>
              <a:off x="2387" y="1233"/>
              <a:ext cx="696" cy="204"/>
            </a:xfrm>
            <a:custGeom>
              <a:avLst/>
              <a:gdLst>
                <a:gd name="T0" fmla="*/ 693 w 696"/>
                <a:gd name="T1" fmla="*/ 204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3" y="204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1" name="Freeform 57"/>
            <p:cNvSpPr>
              <a:spLocks/>
            </p:cNvSpPr>
            <p:nvPr/>
          </p:nvSpPr>
          <p:spPr bwMode="auto">
            <a:xfrm>
              <a:off x="966" y="1809"/>
              <a:ext cx="693" cy="204"/>
            </a:xfrm>
            <a:custGeom>
              <a:avLst/>
              <a:gdLst>
                <a:gd name="T0" fmla="*/ 693 w 693"/>
                <a:gd name="T1" fmla="*/ 204 h 204"/>
                <a:gd name="T2" fmla="*/ 693 w 693"/>
                <a:gd name="T3" fmla="*/ 0 h 204"/>
                <a:gd name="T4" fmla="*/ 0 w 693"/>
                <a:gd name="T5" fmla="*/ 0 h 204"/>
                <a:gd name="T6" fmla="*/ 0 w 693"/>
                <a:gd name="T7" fmla="*/ 204 h 204"/>
                <a:gd name="T8" fmla="*/ 693 w 693"/>
                <a:gd name="T9" fmla="*/ 204 h 204"/>
                <a:gd name="T10" fmla="*/ 693 w 693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3"/>
                <a:gd name="T19" fmla="*/ 0 h 204"/>
                <a:gd name="T20" fmla="*/ 693 w 693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3" h="204">
                  <a:moveTo>
                    <a:pt x="693" y="204"/>
                  </a:moveTo>
                  <a:lnTo>
                    <a:pt x="693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3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2" name="Freeform 58"/>
            <p:cNvSpPr>
              <a:spLocks/>
            </p:cNvSpPr>
            <p:nvPr/>
          </p:nvSpPr>
          <p:spPr bwMode="auto">
            <a:xfrm>
              <a:off x="3794" y="1809"/>
              <a:ext cx="696" cy="204"/>
            </a:xfrm>
            <a:custGeom>
              <a:avLst/>
              <a:gdLst>
                <a:gd name="T0" fmla="*/ 693 w 696"/>
                <a:gd name="T1" fmla="*/ 204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3" y="204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3" name="Freeform 59"/>
            <p:cNvSpPr>
              <a:spLocks/>
            </p:cNvSpPr>
            <p:nvPr/>
          </p:nvSpPr>
          <p:spPr bwMode="auto">
            <a:xfrm>
              <a:off x="2387" y="2384"/>
              <a:ext cx="696" cy="204"/>
            </a:xfrm>
            <a:custGeom>
              <a:avLst/>
              <a:gdLst>
                <a:gd name="T0" fmla="*/ 693 w 696"/>
                <a:gd name="T1" fmla="*/ 204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3" y="204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4" name="Freeform 60"/>
            <p:cNvSpPr>
              <a:spLocks/>
            </p:cNvSpPr>
            <p:nvPr/>
          </p:nvSpPr>
          <p:spPr bwMode="auto">
            <a:xfrm>
              <a:off x="966" y="2861"/>
              <a:ext cx="693" cy="202"/>
            </a:xfrm>
            <a:custGeom>
              <a:avLst/>
              <a:gdLst>
                <a:gd name="T0" fmla="*/ 693 w 693"/>
                <a:gd name="T1" fmla="*/ 202 h 202"/>
                <a:gd name="T2" fmla="*/ 693 w 693"/>
                <a:gd name="T3" fmla="*/ 0 h 202"/>
                <a:gd name="T4" fmla="*/ 0 w 693"/>
                <a:gd name="T5" fmla="*/ 0 h 202"/>
                <a:gd name="T6" fmla="*/ 0 w 693"/>
                <a:gd name="T7" fmla="*/ 202 h 202"/>
                <a:gd name="T8" fmla="*/ 693 w 693"/>
                <a:gd name="T9" fmla="*/ 202 h 202"/>
                <a:gd name="T10" fmla="*/ 693 w 693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3"/>
                <a:gd name="T19" fmla="*/ 0 h 202"/>
                <a:gd name="T20" fmla="*/ 693 w 69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3" h="202">
                  <a:moveTo>
                    <a:pt x="693" y="202"/>
                  </a:moveTo>
                  <a:lnTo>
                    <a:pt x="693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693" y="2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5" name="Line 61"/>
            <p:cNvSpPr>
              <a:spLocks noChangeShapeType="1"/>
            </p:cNvSpPr>
            <p:nvPr/>
          </p:nvSpPr>
          <p:spPr bwMode="auto">
            <a:xfrm>
              <a:off x="2629" y="733"/>
              <a:ext cx="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62"/>
            <p:cNvSpPr>
              <a:spLocks/>
            </p:cNvSpPr>
            <p:nvPr/>
          </p:nvSpPr>
          <p:spPr bwMode="auto">
            <a:xfrm>
              <a:off x="2611" y="1164"/>
              <a:ext cx="35" cy="66"/>
            </a:xfrm>
            <a:custGeom>
              <a:avLst/>
              <a:gdLst>
                <a:gd name="T0" fmla="*/ 0 w 35"/>
                <a:gd name="T1" fmla="*/ 0 h 66"/>
                <a:gd name="T2" fmla="*/ 18 w 35"/>
                <a:gd name="T3" fmla="*/ 66 h 66"/>
                <a:gd name="T4" fmla="*/ 35 w 35"/>
                <a:gd name="T5" fmla="*/ 3 h 66"/>
                <a:gd name="T6" fmla="*/ 0 w 35"/>
                <a:gd name="T7" fmla="*/ 3 h 66"/>
                <a:gd name="T8" fmla="*/ 0 w 35"/>
                <a:gd name="T9" fmla="*/ 3 h 66"/>
                <a:gd name="T10" fmla="*/ 0 w 35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6"/>
                <a:gd name="T20" fmla="*/ 35 w 35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6">
                  <a:moveTo>
                    <a:pt x="0" y="0"/>
                  </a:moveTo>
                  <a:lnTo>
                    <a:pt x="18" y="66"/>
                  </a:lnTo>
                  <a:lnTo>
                    <a:pt x="3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7" name="Line 63"/>
            <p:cNvSpPr>
              <a:spLocks noChangeShapeType="1"/>
            </p:cNvSpPr>
            <p:nvPr/>
          </p:nvSpPr>
          <p:spPr bwMode="auto">
            <a:xfrm>
              <a:off x="2844" y="776"/>
              <a:ext cx="1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64"/>
            <p:cNvSpPr>
              <a:spLocks/>
            </p:cNvSpPr>
            <p:nvPr/>
          </p:nvSpPr>
          <p:spPr bwMode="auto">
            <a:xfrm>
              <a:off x="2827" y="733"/>
              <a:ext cx="35" cy="66"/>
            </a:xfrm>
            <a:custGeom>
              <a:avLst/>
              <a:gdLst>
                <a:gd name="T0" fmla="*/ 35 w 35"/>
                <a:gd name="T1" fmla="*/ 63 h 66"/>
                <a:gd name="T2" fmla="*/ 17 w 35"/>
                <a:gd name="T3" fmla="*/ 0 h 66"/>
                <a:gd name="T4" fmla="*/ 0 w 35"/>
                <a:gd name="T5" fmla="*/ 66 h 66"/>
                <a:gd name="T6" fmla="*/ 35 w 35"/>
                <a:gd name="T7" fmla="*/ 66 h 66"/>
                <a:gd name="T8" fmla="*/ 35 w 35"/>
                <a:gd name="T9" fmla="*/ 66 h 66"/>
                <a:gd name="T10" fmla="*/ 35 w 35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6"/>
                <a:gd name="T20" fmla="*/ 35 w 35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6">
                  <a:moveTo>
                    <a:pt x="35" y="63"/>
                  </a:moveTo>
                  <a:lnTo>
                    <a:pt x="17" y="0"/>
                  </a:lnTo>
                  <a:lnTo>
                    <a:pt x="0" y="66"/>
                  </a:lnTo>
                  <a:lnTo>
                    <a:pt x="35" y="66"/>
                  </a:lnTo>
                  <a:lnTo>
                    <a:pt x="3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9" name="Rectangle 65"/>
            <p:cNvSpPr>
              <a:spLocks noChangeArrowheads="1"/>
            </p:cNvSpPr>
            <p:nvPr/>
          </p:nvSpPr>
          <p:spPr bwMode="auto">
            <a:xfrm>
              <a:off x="3534" y="1026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610" name="Freeform 66"/>
            <p:cNvSpPr>
              <a:spLocks/>
            </p:cNvSpPr>
            <p:nvPr/>
          </p:nvSpPr>
          <p:spPr bwMode="auto">
            <a:xfrm>
              <a:off x="1711" y="1437"/>
              <a:ext cx="915" cy="429"/>
            </a:xfrm>
            <a:custGeom>
              <a:avLst/>
              <a:gdLst>
                <a:gd name="T0" fmla="*/ 915 w 915"/>
                <a:gd name="T1" fmla="*/ 0 h 429"/>
                <a:gd name="T2" fmla="*/ 915 w 915"/>
                <a:gd name="T3" fmla="*/ 6 h 429"/>
                <a:gd name="T4" fmla="*/ 915 w 915"/>
                <a:gd name="T5" fmla="*/ 15 h 429"/>
                <a:gd name="T6" fmla="*/ 915 w 915"/>
                <a:gd name="T7" fmla="*/ 26 h 429"/>
                <a:gd name="T8" fmla="*/ 912 w 915"/>
                <a:gd name="T9" fmla="*/ 44 h 429"/>
                <a:gd name="T10" fmla="*/ 909 w 915"/>
                <a:gd name="T11" fmla="*/ 67 h 429"/>
                <a:gd name="T12" fmla="*/ 906 w 915"/>
                <a:gd name="T13" fmla="*/ 90 h 429"/>
                <a:gd name="T14" fmla="*/ 900 w 915"/>
                <a:gd name="T15" fmla="*/ 116 h 429"/>
                <a:gd name="T16" fmla="*/ 892 w 915"/>
                <a:gd name="T17" fmla="*/ 141 h 429"/>
                <a:gd name="T18" fmla="*/ 877 w 915"/>
                <a:gd name="T19" fmla="*/ 167 h 429"/>
                <a:gd name="T20" fmla="*/ 863 w 915"/>
                <a:gd name="T21" fmla="*/ 193 h 429"/>
                <a:gd name="T22" fmla="*/ 826 w 915"/>
                <a:gd name="T23" fmla="*/ 239 h 429"/>
                <a:gd name="T24" fmla="*/ 780 w 915"/>
                <a:gd name="T25" fmla="*/ 282 h 429"/>
                <a:gd name="T26" fmla="*/ 725 w 915"/>
                <a:gd name="T27" fmla="*/ 317 h 429"/>
                <a:gd name="T28" fmla="*/ 667 w 915"/>
                <a:gd name="T29" fmla="*/ 346 h 429"/>
                <a:gd name="T30" fmla="*/ 607 w 915"/>
                <a:gd name="T31" fmla="*/ 369 h 429"/>
                <a:gd name="T32" fmla="*/ 544 w 915"/>
                <a:gd name="T33" fmla="*/ 389 h 429"/>
                <a:gd name="T34" fmla="*/ 483 w 915"/>
                <a:gd name="T35" fmla="*/ 403 h 429"/>
                <a:gd name="T36" fmla="*/ 426 w 915"/>
                <a:gd name="T37" fmla="*/ 415 h 429"/>
                <a:gd name="T38" fmla="*/ 374 w 915"/>
                <a:gd name="T39" fmla="*/ 423 h 429"/>
                <a:gd name="T40" fmla="*/ 328 w 915"/>
                <a:gd name="T41" fmla="*/ 426 h 429"/>
                <a:gd name="T42" fmla="*/ 316 w 915"/>
                <a:gd name="T43" fmla="*/ 426 h 429"/>
                <a:gd name="T44" fmla="*/ 305 w 915"/>
                <a:gd name="T45" fmla="*/ 426 h 429"/>
                <a:gd name="T46" fmla="*/ 296 w 915"/>
                <a:gd name="T47" fmla="*/ 429 h 429"/>
                <a:gd name="T48" fmla="*/ 285 w 915"/>
                <a:gd name="T49" fmla="*/ 429 h 429"/>
                <a:gd name="T50" fmla="*/ 276 w 915"/>
                <a:gd name="T51" fmla="*/ 429 h 429"/>
                <a:gd name="T52" fmla="*/ 265 w 915"/>
                <a:gd name="T53" fmla="*/ 429 h 429"/>
                <a:gd name="T54" fmla="*/ 256 w 915"/>
                <a:gd name="T55" fmla="*/ 429 h 429"/>
                <a:gd name="T56" fmla="*/ 247 w 915"/>
                <a:gd name="T57" fmla="*/ 429 h 429"/>
                <a:gd name="T58" fmla="*/ 242 w 915"/>
                <a:gd name="T59" fmla="*/ 429 h 429"/>
                <a:gd name="T60" fmla="*/ 236 w 915"/>
                <a:gd name="T61" fmla="*/ 429 h 429"/>
                <a:gd name="T62" fmla="*/ 221 w 915"/>
                <a:gd name="T63" fmla="*/ 429 h 429"/>
                <a:gd name="T64" fmla="*/ 198 w 915"/>
                <a:gd name="T65" fmla="*/ 429 h 429"/>
                <a:gd name="T66" fmla="*/ 170 w 915"/>
                <a:gd name="T67" fmla="*/ 429 h 429"/>
                <a:gd name="T68" fmla="*/ 138 w 915"/>
                <a:gd name="T69" fmla="*/ 429 h 429"/>
                <a:gd name="T70" fmla="*/ 106 w 915"/>
                <a:gd name="T71" fmla="*/ 429 h 429"/>
                <a:gd name="T72" fmla="*/ 75 w 915"/>
                <a:gd name="T73" fmla="*/ 429 h 429"/>
                <a:gd name="T74" fmla="*/ 46 w 915"/>
                <a:gd name="T75" fmla="*/ 429 h 429"/>
                <a:gd name="T76" fmla="*/ 23 w 915"/>
                <a:gd name="T77" fmla="*/ 429 h 429"/>
                <a:gd name="T78" fmla="*/ 6 w 915"/>
                <a:gd name="T79" fmla="*/ 429 h 429"/>
                <a:gd name="T80" fmla="*/ 0 w 915"/>
                <a:gd name="T81" fmla="*/ 429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5"/>
                <a:gd name="T124" fmla="*/ 0 h 429"/>
                <a:gd name="T125" fmla="*/ 915 w 915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5" h="429">
                  <a:moveTo>
                    <a:pt x="915" y="0"/>
                  </a:moveTo>
                  <a:lnTo>
                    <a:pt x="915" y="6"/>
                  </a:lnTo>
                  <a:lnTo>
                    <a:pt x="915" y="15"/>
                  </a:lnTo>
                  <a:lnTo>
                    <a:pt x="915" y="26"/>
                  </a:lnTo>
                  <a:lnTo>
                    <a:pt x="912" y="44"/>
                  </a:lnTo>
                  <a:lnTo>
                    <a:pt x="909" y="67"/>
                  </a:lnTo>
                  <a:lnTo>
                    <a:pt x="906" y="90"/>
                  </a:lnTo>
                  <a:lnTo>
                    <a:pt x="900" y="116"/>
                  </a:lnTo>
                  <a:lnTo>
                    <a:pt x="892" y="141"/>
                  </a:lnTo>
                  <a:lnTo>
                    <a:pt x="877" y="167"/>
                  </a:lnTo>
                  <a:lnTo>
                    <a:pt x="863" y="193"/>
                  </a:lnTo>
                  <a:lnTo>
                    <a:pt x="826" y="239"/>
                  </a:lnTo>
                  <a:lnTo>
                    <a:pt x="780" y="282"/>
                  </a:lnTo>
                  <a:lnTo>
                    <a:pt x="725" y="317"/>
                  </a:lnTo>
                  <a:lnTo>
                    <a:pt x="667" y="346"/>
                  </a:lnTo>
                  <a:lnTo>
                    <a:pt x="607" y="369"/>
                  </a:lnTo>
                  <a:lnTo>
                    <a:pt x="544" y="389"/>
                  </a:lnTo>
                  <a:lnTo>
                    <a:pt x="483" y="403"/>
                  </a:lnTo>
                  <a:lnTo>
                    <a:pt x="426" y="415"/>
                  </a:lnTo>
                  <a:lnTo>
                    <a:pt x="374" y="423"/>
                  </a:lnTo>
                  <a:lnTo>
                    <a:pt x="328" y="426"/>
                  </a:lnTo>
                  <a:lnTo>
                    <a:pt x="316" y="426"/>
                  </a:lnTo>
                  <a:lnTo>
                    <a:pt x="305" y="426"/>
                  </a:lnTo>
                  <a:lnTo>
                    <a:pt x="296" y="429"/>
                  </a:lnTo>
                  <a:lnTo>
                    <a:pt x="285" y="429"/>
                  </a:lnTo>
                  <a:lnTo>
                    <a:pt x="276" y="429"/>
                  </a:lnTo>
                  <a:lnTo>
                    <a:pt x="265" y="429"/>
                  </a:lnTo>
                  <a:lnTo>
                    <a:pt x="256" y="429"/>
                  </a:lnTo>
                  <a:lnTo>
                    <a:pt x="247" y="429"/>
                  </a:lnTo>
                  <a:lnTo>
                    <a:pt x="242" y="429"/>
                  </a:lnTo>
                  <a:lnTo>
                    <a:pt x="236" y="429"/>
                  </a:lnTo>
                  <a:lnTo>
                    <a:pt x="221" y="429"/>
                  </a:lnTo>
                  <a:lnTo>
                    <a:pt x="198" y="429"/>
                  </a:lnTo>
                  <a:lnTo>
                    <a:pt x="170" y="429"/>
                  </a:lnTo>
                  <a:lnTo>
                    <a:pt x="138" y="429"/>
                  </a:lnTo>
                  <a:lnTo>
                    <a:pt x="106" y="429"/>
                  </a:lnTo>
                  <a:lnTo>
                    <a:pt x="75" y="429"/>
                  </a:lnTo>
                  <a:lnTo>
                    <a:pt x="46" y="429"/>
                  </a:lnTo>
                  <a:lnTo>
                    <a:pt x="23" y="429"/>
                  </a:lnTo>
                  <a:lnTo>
                    <a:pt x="6" y="429"/>
                  </a:lnTo>
                  <a:lnTo>
                    <a:pt x="0" y="4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1" name="Freeform 67"/>
            <p:cNvSpPr>
              <a:spLocks/>
            </p:cNvSpPr>
            <p:nvPr/>
          </p:nvSpPr>
          <p:spPr bwMode="auto">
            <a:xfrm>
              <a:off x="1665" y="1849"/>
              <a:ext cx="66" cy="34"/>
            </a:xfrm>
            <a:custGeom>
              <a:avLst/>
              <a:gdLst>
                <a:gd name="T0" fmla="*/ 66 w 66"/>
                <a:gd name="T1" fmla="*/ 34 h 34"/>
                <a:gd name="T2" fmla="*/ 0 w 66"/>
                <a:gd name="T3" fmla="*/ 20 h 34"/>
                <a:gd name="T4" fmla="*/ 66 w 66"/>
                <a:gd name="T5" fmla="*/ 0 h 34"/>
                <a:gd name="T6" fmla="*/ 66 w 66"/>
                <a:gd name="T7" fmla="*/ 34 h 34"/>
                <a:gd name="T8" fmla="*/ 66 w 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4"/>
                <a:gd name="T17" fmla="*/ 66 w 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4">
                  <a:moveTo>
                    <a:pt x="66" y="34"/>
                  </a:moveTo>
                  <a:lnTo>
                    <a:pt x="0" y="20"/>
                  </a:lnTo>
                  <a:lnTo>
                    <a:pt x="66" y="0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2" name="Freeform 68"/>
            <p:cNvSpPr>
              <a:spLocks/>
            </p:cNvSpPr>
            <p:nvPr/>
          </p:nvSpPr>
          <p:spPr bwMode="auto">
            <a:xfrm>
              <a:off x="2830" y="1437"/>
              <a:ext cx="915" cy="429"/>
            </a:xfrm>
            <a:custGeom>
              <a:avLst/>
              <a:gdLst>
                <a:gd name="T0" fmla="*/ 0 w 915"/>
                <a:gd name="T1" fmla="*/ 0 h 429"/>
                <a:gd name="T2" fmla="*/ 3 w 915"/>
                <a:gd name="T3" fmla="*/ 6 h 429"/>
                <a:gd name="T4" fmla="*/ 3 w 915"/>
                <a:gd name="T5" fmla="*/ 15 h 429"/>
                <a:gd name="T6" fmla="*/ 3 w 915"/>
                <a:gd name="T7" fmla="*/ 26 h 429"/>
                <a:gd name="T8" fmla="*/ 3 w 915"/>
                <a:gd name="T9" fmla="*/ 44 h 429"/>
                <a:gd name="T10" fmla="*/ 6 w 915"/>
                <a:gd name="T11" fmla="*/ 67 h 429"/>
                <a:gd name="T12" fmla="*/ 12 w 915"/>
                <a:gd name="T13" fmla="*/ 90 h 429"/>
                <a:gd name="T14" fmla="*/ 17 w 915"/>
                <a:gd name="T15" fmla="*/ 116 h 429"/>
                <a:gd name="T16" fmla="*/ 26 w 915"/>
                <a:gd name="T17" fmla="*/ 141 h 429"/>
                <a:gd name="T18" fmla="*/ 37 w 915"/>
                <a:gd name="T19" fmla="*/ 167 h 429"/>
                <a:gd name="T20" fmla="*/ 52 w 915"/>
                <a:gd name="T21" fmla="*/ 193 h 429"/>
                <a:gd name="T22" fmla="*/ 89 w 915"/>
                <a:gd name="T23" fmla="*/ 239 h 429"/>
                <a:gd name="T24" fmla="*/ 135 w 915"/>
                <a:gd name="T25" fmla="*/ 279 h 429"/>
                <a:gd name="T26" fmla="*/ 187 w 915"/>
                <a:gd name="T27" fmla="*/ 314 h 429"/>
                <a:gd name="T28" fmla="*/ 242 w 915"/>
                <a:gd name="T29" fmla="*/ 343 h 429"/>
                <a:gd name="T30" fmla="*/ 302 w 915"/>
                <a:gd name="T31" fmla="*/ 366 h 429"/>
                <a:gd name="T32" fmla="*/ 360 w 915"/>
                <a:gd name="T33" fmla="*/ 386 h 429"/>
                <a:gd name="T34" fmla="*/ 420 w 915"/>
                <a:gd name="T35" fmla="*/ 400 h 429"/>
                <a:gd name="T36" fmla="*/ 478 w 915"/>
                <a:gd name="T37" fmla="*/ 412 h 429"/>
                <a:gd name="T38" fmla="*/ 532 w 915"/>
                <a:gd name="T39" fmla="*/ 420 h 429"/>
                <a:gd name="T40" fmla="*/ 581 w 915"/>
                <a:gd name="T41" fmla="*/ 426 h 429"/>
                <a:gd name="T42" fmla="*/ 593 w 915"/>
                <a:gd name="T43" fmla="*/ 426 h 429"/>
                <a:gd name="T44" fmla="*/ 604 w 915"/>
                <a:gd name="T45" fmla="*/ 426 h 429"/>
                <a:gd name="T46" fmla="*/ 616 w 915"/>
                <a:gd name="T47" fmla="*/ 429 h 429"/>
                <a:gd name="T48" fmla="*/ 627 w 915"/>
                <a:gd name="T49" fmla="*/ 429 h 429"/>
                <a:gd name="T50" fmla="*/ 636 w 915"/>
                <a:gd name="T51" fmla="*/ 429 h 429"/>
                <a:gd name="T52" fmla="*/ 647 w 915"/>
                <a:gd name="T53" fmla="*/ 429 h 429"/>
                <a:gd name="T54" fmla="*/ 659 w 915"/>
                <a:gd name="T55" fmla="*/ 429 h 429"/>
                <a:gd name="T56" fmla="*/ 668 w 915"/>
                <a:gd name="T57" fmla="*/ 429 h 429"/>
                <a:gd name="T58" fmla="*/ 676 w 915"/>
                <a:gd name="T59" fmla="*/ 429 h 429"/>
                <a:gd name="T60" fmla="*/ 682 w 915"/>
                <a:gd name="T61" fmla="*/ 429 h 429"/>
                <a:gd name="T62" fmla="*/ 696 w 915"/>
                <a:gd name="T63" fmla="*/ 429 h 429"/>
                <a:gd name="T64" fmla="*/ 719 w 915"/>
                <a:gd name="T65" fmla="*/ 429 h 429"/>
                <a:gd name="T66" fmla="*/ 745 w 915"/>
                <a:gd name="T67" fmla="*/ 429 h 429"/>
                <a:gd name="T68" fmla="*/ 777 w 915"/>
                <a:gd name="T69" fmla="*/ 429 h 429"/>
                <a:gd name="T70" fmla="*/ 811 w 915"/>
                <a:gd name="T71" fmla="*/ 429 h 429"/>
                <a:gd name="T72" fmla="*/ 843 w 915"/>
                <a:gd name="T73" fmla="*/ 429 h 429"/>
                <a:gd name="T74" fmla="*/ 872 w 915"/>
                <a:gd name="T75" fmla="*/ 429 h 429"/>
                <a:gd name="T76" fmla="*/ 895 w 915"/>
                <a:gd name="T77" fmla="*/ 429 h 429"/>
                <a:gd name="T78" fmla="*/ 909 w 915"/>
                <a:gd name="T79" fmla="*/ 429 h 429"/>
                <a:gd name="T80" fmla="*/ 915 w 915"/>
                <a:gd name="T81" fmla="*/ 429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5"/>
                <a:gd name="T124" fmla="*/ 0 h 429"/>
                <a:gd name="T125" fmla="*/ 915 w 915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5" h="429">
                  <a:moveTo>
                    <a:pt x="0" y="0"/>
                  </a:moveTo>
                  <a:lnTo>
                    <a:pt x="3" y="6"/>
                  </a:lnTo>
                  <a:lnTo>
                    <a:pt x="3" y="15"/>
                  </a:lnTo>
                  <a:lnTo>
                    <a:pt x="3" y="26"/>
                  </a:lnTo>
                  <a:lnTo>
                    <a:pt x="3" y="44"/>
                  </a:lnTo>
                  <a:lnTo>
                    <a:pt x="6" y="67"/>
                  </a:lnTo>
                  <a:lnTo>
                    <a:pt x="12" y="90"/>
                  </a:lnTo>
                  <a:lnTo>
                    <a:pt x="17" y="116"/>
                  </a:lnTo>
                  <a:lnTo>
                    <a:pt x="26" y="141"/>
                  </a:lnTo>
                  <a:lnTo>
                    <a:pt x="37" y="167"/>
                  </a:lnTo>
                  <a:lnTo>
                    <a:pt x="52" y="193"/>
                  </a:lnTo>
                  <a:lnTo>
                    <a:pt x="89" y="239"/>
                  </a:lnTo>
                  <a:lnTo>
                    <a:pt x="135" y="279"/>
                  </a:lnTo>
                  <a:lnTo>
                    <a:pt x="187" y="314"/>
                  </a:lnTo>
                  <a:lnTo>
                    <a:pt x="242" y="343"/>
                  </a:lnTo>
                  <a:lnTo>
                    <a:pt x="302" y="366"/>
                  </a:lnTo>
                  <a:lnTo>
                    <a:pt x="360" y="386"/>
                  </a:lnTo>
                  <a:lnTo>
                    <a:pt x="420" y="400"/>
                  </a:lnTo>
                  <a:lnTo>
                    <a:pt x="478" y="412"/>
                  </a:lnTo>
                  <a:lnTo>
                    <a:pt x="532" y="420"/>
                  </a:lnTo>
                  <a:lnTo>
                    <a:pt x="581" y="426"/>
                  </a:lnTo>
                  <a:lnTo>
                    <a:pt x="593" y="426"/>
                  </a:lnTo>
                  <a:lnTo>
                    <a:pt x="604" y="426"/>
                  </a:lnTo>
                  <a:lnTo>
                    <a:pt x="616" y="429"/>
                  </a:lnTo>
                  <a:lnTo>
                    <a:pt x="627" y="429"/>
                  </a:lnTo>
                  <a:lnTo>
                    <a:pt x="636" y="429"/>
                  </a:lnTo>
                  <a:lnTo>
                    <a:pt x="647" y="429"/>
                  </a:lnTo>
                  <a:lnTo>
                    <a:pt x="659" y="429"/>
                  </a:lnTo>
                  <a:lnTo>
                    <a:pt x="668" y="429"/>
                  </a:lnTo>
                  <a:lnTo>
                    <a:pt x="676" y="429"/>
                  </a:lnTo>
                  <a:lnTo>
                    <a:pt x="682" y="429"/>
                  </a:lnTo>
                  <a:lnTo>
                    <a:pt x="696" y="429"/>
                  </a:lnTo>
                  <a:lnTo>
                    <a:pt x="719" y="429"/>
                  </a:lnTo>
                  <a:lnTo>
                    <a:pt x="745" y="429"/>
                  </a:lnTo>
                  <a:lnTo>
                    <a:pt x="777" y="429"/>
                  </a:lnTo>
                  <a:lnTo>
                    <a:pt x="811" y="429"/>
                  </a:lnTo>
                  <a:lnTo>
                    <a:pt x="843" y="429"/>
                  </a:lnTo>
                  <a:lnTo>
                    <a:pt x="872" y="429"/>
                  </a:lnTo>
                  <a:lnTo>
                    <a:pt x="895" y="429"/>
                  </a:lnTo>
                  <a:lnTo>
                    <a:pt x="909" y="429"/>
                  </a:lnTo>
                  <a:lnTo>
                    <a:pt x="915" y="4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3" name="Freeform 69"/>
            <p:cNvSpPr>
              <a:spLocks/>
            </p:cNvSpPr>
            <p:nvPr/>
          </p:nvSpPr>
          <p:spPr bwMode="auto">
            <a:xfrm>
              <a:off x="3725" y="1849"/>
              <a:ext cx="66" cy="34"/>
            </a:xfrm>
            <a:custGeom>
              <a:avLst/>
              <a:gdLst>
                <a:gd name="T0" fmla="*/ 0 w 66"/>
                <a:gd name="T1" fmla="*/ 34 h 34"/>
                <a:gd name="T2" fmla="*/ 66 w 66"/>
                <a:gd name="T3" fmla="*/ 20 h 34"/>
                <a:gd name="T4" fmla="*/ 3 w 66"/>
                <a:gd name="T5" fmla="*/ 0 h 34"/>
                <a:gd name="T6" fmla="*/ 0 w 66"/>
                <a:gd name="T7" fmla="*/ 34 h 34"/>
                <a:gd name="T8" fmla="*/ 0 w 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4"/>
                <a:gd name="T17" fmla="*/ 66 w 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4">
                  <a:moveTo>
                    <a:pt x="0" y="34"/>
                  </a:moveTo>
                  <a:lnTo>
                    <a:pt x="66" y="20"/>
                  </a:lnTo>
                  <a:lnTo>
                    <a:pt x="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4" name="Freeform 70"/>
            <p:cNvSpPr>
              <a:spLocks/>
            </p:cNvSpPr>
            <p:nvPr/>
          </p:nvSpPr>
          <p:spPr bwMode="auto">
            <a:xfrm>
              <a:off x="2839" y="2588"/>
              <a:ext cx="952" cy="331"/>
            </a:xfrm>
            <a:custGeom>
              <a:avLst/>
              <a:gdLst>
                <a:gd name="T0" fmla="*/ 0 w 952"/>
                <a:gd name="T1" fmla="*/ 0 h 331"/>
                <a:gd name="T2" fmla="*/ 0 w 952"/>
                <a:gd name="T3" fmla="*/ 6 h 331"/>
                <a:gd name="T4" fmla="*/ 0 w 952"/>
                <a:gd name="T5" fmla="*/ 15 h 331"/>
                <a:gd name="T6" fmla="*/ 3 w 952"/>
                <a:gd name="T7" fmla="*/ 32 h 331"/>
                <a:gd name="T8" fmla="*/ 3 w 952"/>
                <a:gd name="T9" fmla="*/ 52 h 331"/>
                <a:gd name="T10" fmla="*/ 5 w 952"/>
                <a:gd name="T11" fmla="*/ 75 h 331"/>
                <a:gd name="T12" fmla="*/ 8 w 952"/>
                <a:gd name="T13" fmla="*/ 101 h 331"/>
                <a:gd name="T14" fmla="*/ 17 w 952"/>
                <a:gd name="T15" fmla="*/ 127 h 331"/>
                <a:gd name="T16" fmla="*/ 26 w 952"/>
                <a:gd name="T17" fmla="*/ 155 h 331"/>
                <a:gd name="T18" fmla="*/ 34 w 952"/>
                <a:gd name="T19" fmla="*/ 181 h 331"/>
                <a:gd name="T20" fmla="*/ 49 w 952"/>
                <a:gd name="T21" fmla="*/ 207 h 331"/>
                <a:gd name="T22" fmla="*/ 92 w 952"/>
                <a:gd name="T23" fmla="*/ 245 h 331"/>
                <a:gd name="T24" fmla="*/ 152 w 952"/>
                <a:gd name="T25" fmla="*/ 273 h 331"/>
                <a:gd name="T26" fmla="*/ 230 w 952"/>
                <a:gd name="T27" fmla="*/ 294 h 331"/>
                <a:gd name="T28" fmla="*/ 316 w 952"/>
                <a:gd name="T29" fmla="*/ 311 h 331"/>
                <a:gd name="T30" fmla="*/ 405 w 952"/>
                <a:gd name="T31" fmla="*/ 319 h 331"/>
                <a:gd name="T32" fmla="*/ 492 w 952"/>
                <a:gd name="T33" fmla="*/ 328 h 331"/>
                <a:gd name="T34" fmla="*/ 569 w 952"/>
                <a:gd name="T35" fmla="*/ 331 h 331"/>
                <a:gd name="T36" fmla="*/ 633 w 952"/>
                <a:gd name="T37" fmla="*/ 331 h 331"/>
                <a:gd name="T38" fmla="*/ 673 w 952"/>
                <a:gd name="T39" fmla="*/ 331 h 331"/>
                <a:gd name="T40" fmla="*/ 690 w 952"/>
                <a:gd name="T41" fmla="*/ 331 h 331"/>
                <a:gd name="T42" fmla="*/ 952 w 952"/>
                <a:gd name="T43" fmla="*/ 331 h 3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2"/>
                <a:gd name="T67" fmla="*/ 0 h 331"/>
                <a:gd name="T68" fmla="*/ 952 w 952"/>
                <a:gd name="T69" fmla="*/ 331 h 3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2" h="331">
                  <a:moveTo>
                    <a:pt x="0" y="0"/>
                  </a:moveTo>
                  <a:lnTo>
                    <a:pt x="0" y="6"/>
                  </a:lnTo>
                  <a:lnTo>
                    <a:pt x="0" y="15"/>
                  </a:lnTo>
                  <a:lnTo>
                    <a:pt x="3" y="32"/>
                  </a:lnTo>
                  <a:lnTo>
                    <a:pt x="3" y="52"/>
                  </a:lnTo>
                  <a:lnTo>
                    <a:pt x="5" y="75"/>
                  </a:lnTo>
                  <a:lnTo>
                    <a:pt x="8" y="101"/>
                  </a:lnTo>
                  <a:lnTo>
                    <a:pt x="17" y="127"/>
                  </a:lnTo>
                  <a:lnTo>
                    <a:pt x="26" y="155"/>
                  </a:lnTo>
                  <a:lnTo>
                    <a:pt x="34" y="181"/>
                  </a:lnTo>
                  <a:lnTo>
                    <a:pt x="49" y="207"/>
                  </a:lnTo>
                  <a:lnTo>
                    <a:pt x="92" y="245"/>
                  </a:lnTo>
                  <a:lnTo>
                    <a:pt x="152" y="273"/>
                  </a:lnTo>
                  <a:lnTo>
                    <a:pt x="230" y="294"/>
                  </a:lnTo>
                  <a:lnTo>
                    <a:pt x="316" y="311"/>
                  </a:lnTo>
                  <a:lnTo>
                    <a:pt x="405" y="319"/>
                  </a:lnTo>
                  <a:lnTo>
                    <a:pt x="492" y="328"/>
                  </a:lnTo>
                  <a:lnTo>
                    <a:pt x="569" y="331"/>
                  </a:lnTo>
                  <a:lnTo>
                    <a:pt x="633" y="331"/>
                  </a:lnTo>
                  <a:lnTo>
                    <a:pt x="673" y="331"/>
                  </a:lnTo>
                  <a:lnTo>
                    <a:pt x="690" y="331"/>
                  </a:lnTo>
                  <a:lnTo>
                    <a:pt x="952" y="3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5" name="Freeform 71"/>
            <p:cNvSpPr>
              <a:spLocks/>
            </p:cNvSpPr>
            <p:nvPr/>
          </p:nvSpPr>
          <p:spPr bwMode="auto">
            <a:xfrm>
              <a:off x="3771" y="2902"/>
              <a:ext cx="66" cy="34"/>
            </a:xfrm>
            <a:custGeom>
              <a:avLst/>
              <a:gdLst>
                <a:gd name="T0" fmla="*/ 0 w 66"/>
                <a:gd name="T1" fmla="*/ 31 h 34"/>
                <a:gd name="T2" fmla="*/ 66 w 66"/>
                <a:gd name="T3" fmla="*/ 17 h 34"/>
                <a:gd name="T4" fmla="*/ 3 w 66"/>
                <a:gd name="T5" fmla="*/ 0 h 34"/>
                <a:gd name="T6" fmla="*/ 3 w 66"/>
                <a:gd name="T7" fmla="*/ 34 h 34"/>
                <a:gd name="T8" fmla="*/ 3 w 66"/>
                <a:gd name="T9" fmla="*/ 34 h 34"/>
                <a:gd name="T10" fmla="*/ 0 w 66"/>
                <a:gd name="T11" fmla="*/ 3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4"/>
                <a:gd name="T20" fmla="*/ 66 w 6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4">
                  <a:moveTo>
                    <a:pt x="0" y="31"/>
                  </a:moveTo>
                  <a:lnTo>
                    <a:pt x="66" y="17"/>
                  </a:lnTo>
                  <a:lnTo>
                    <a:pt x="3" y="0"/>
                  </a:lnTo>
                  <a:lnTo>
                    <a:pt x="3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6" name="Freeform 72"/>
            <p:cNvSpPr>
              <a:spLocks/>
            </p:cNvSpPr>
            <p:nvPr/>
          </p:nvSpPr>
          <p:spPr bwMode="auto">
            <a:xfrm>
              <a:off x="1711" y="2588"/>
              <a:ext cx="915" cy="334"/>
            </a:xfrm>
            <a:custGeom>
              <a:avLst/>
              <a:gdLst>
                <a:gd name="T0" fmla="*/ 915 w 915"/>
                <a:gd name="T1" fmla="*/ 0 h 334"/>
                <a:gd name="T2" fmla="*/ 915 w 915"/>
                <a:gd name="T3" fmla="*/ 6 h 334"/>
                <a:gd name="T4" fmla="*/ 915 w 915"/>
                <a:gd name="T5" fmla="*/ 15 h 334"/>
                <a:gd name="T6" fmla="*/ 915 w 915"/>
                <a:gd name="T7" fmla="*/ 29 h 334"/>
                <a:gd name="T8" fmla="*/ 912 w 915"/>
                <a:gd name="T9" fmla="*/ 46 h 334"/>
                <a:gd name="T10" fmla="*/ 909 w 915"/>
                <a:gd name="T11" fmla="*/ 66 h 334"/>
                <a:gd name="T12" fmla="*/ 906 w 915"/>
                <a:gd name="T13" fmla="*/ 89 h 334"/>
                <a:gd name="T14" fmla="*/ 898 w 915"/>
                <a:gd name="T15" fmla="*/ 115 h 334"/>
                <a:gd name="T16" fmla="*/ 889 w 915"/>
                <a:gd name="T17" fmla="*/ 144 h 334"/>
                <a:gd name="T18" fmla="*/ 877 w 915"/>
                <a:gd name="T19" fmla="*/ 170 h 334"/>
                <a:gd name="T20" fmla="*/ 863 w 915"/>
                <a:gd name="T21" fmla="*/ 199 h 334"/>
                <a:gd name="T22" fmla="*/ 826 w 915"/>
                <a:gd name="T23" fmla="*/ 236 h 334"/>
                <a:gd name="T24" fmla="*/ 765 w 915"/>
                <a:gd name="T25" fmla="*/ 268 h 334"/>
                <a:gd name="T26" fmla="*/ 690 w 915"/>
                <a:gd name="T27" fmla="*/ 291 h 334"/>
                <a:gd name="T28" fmla="*/ 607 w 915"/>
                <a:gd name="T29" fmla="*/ 308 h 334"/>
                <a:gd name="T30" fmla="*/ 521 w 915"/>
                <a:gd name="T31" fmla="*/ 322 h 334"/>
                <a:gd name="T32" fmla="*/ 440 w 915"/>
                <a:gd name="T33" fmla="*/ 328 h 334"/>
                <a:gd name="T34" fmla="*/ 365 w 915"/>
                <a:gd name="T35" fmla="*/ 334 h 334"/>
                <a:gd name="T36" fmla="*/ 305 w 915"/>
                <a:gd name="T37" fmla="*/ 334 h 334"/>
                <a:gd name="T38" fmla="*/ 262 w 915"/>
                <a:gd name="T39" fmla="*/ 334 h 334"/>
                <a:gd name="T40" fmla="*/ 247 w 915"/>
                <a:gd name="T41" fmla="*/ 334 h 334"/>
                <a:gd name="T42" fmla="*/ 0 w 915"/>
                <a:gd name="T43" fmla="*/ 334 h 3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5"/>
                <a:gd name="T67" fmla="*/ 0 h 334"/>
                <a:gd name="T68" fmla="*/ 915 w 915"/>
                <a:gd name="T69" fmla="*/ 334 h 3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5" h="334">
                  <a:moveTo>
                    <a:pt x="915" y="0"/>
                  </a:moveTo>
                  <a:lnTo>
                    <a:pt x="915" y="6"/>
                  </a:lnTo>
                  <a:lnTo>
                    <a:pt x="915" y="15"/>
                  </a:lnTo>
                  <a:lnTo>
                    <a:pt x="915" y="29"/>
                  </a:lnTo>
                  <a:lnTo>
                    <a:pt x="912" y="46"/>
                  </a:lnTo>
                  <a:lnTo>
                    <a:pt x="909" y="66"/>
                  </a:lnTo>
                  <a:lnTo>
                    <a:pt x="906" y="89"/>
                  </a:lnTo>
                  <a:lnTo>
                    <a:pt x="898" y="115"/>
                  </a:lnTo>
                  <a:lnTo>
                    <a:pt x="889" y="144"/>
                  </a:lnTo>
                  <a:lnTo>
                    <a:pt x="877" y="170"/>
                  </a:lnTo>
                  <a:lnTo>
                    <a:pt x="863" y="199"/>
                  </a:lnTo>
                  <a:lnTo>
                    <a:pt x="826" y="236"/>
                  </a:lnTo>
                  <a:lnTo>
                    <a:pt x="765" y="268"/>
                  </a:lnTo>
                  <a:lnTo>
                    <a:pt x="690" y="291"/>
                  </a:lnTo>
                  <a:lnTo>
                    <a:pt x="607" y="308"/>
                  </a:lnTo>
                  <a:lnTo>
                    <a:pt x="521" y="322"/>
                  </a:lnTo>
                  <a:lnTo>
                    <a:pt x="440" y="328"/>
                  </a:lnTo>
                  <a:lnTo>
                    <a:pt x="365" y="334"/>
                  </a:lnTo>
                  <a:lnTo>
                    <a:pt x="305" y="334"/>
                  </a:lnTo>
                  <a:lnTo>
                    <a:pt x="262" y="334"/>
                  </a:lnTo>
                  <a:lnTo>
                    <a:pt x="247" y="334"/>
                  </a:lnTo>
                  <a:lnTo>
                    <a:pt x="0" y="3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7" name="Freeform 73"/>
            <p:cNvSpPr>
              <a:spLocks/>
            </p:cNvSpPr>
            <p:nvPr/>
          </p:nvSpPr>
          <p:spPr bwMode="auto">
            <a:xfrm>
              <a:off x="1665" y="2905"/>
              <a:ext cx="66" cy="34"/>
            </a:xfrm>
            <a:custGeom>
              <a:avLst/>
              <a:gdLst>
                <a:gd name="T0" fmla="*/ 66 w 66"/>
                <a:gd name="T1" fmla="*/ 34 h 34"/>
                <a:gd name="T2" fmla="*/ 0 w 66"/>
                <a:gd name="T3" fmla="*/ 17 h 34"/>
                <a:gd name="T4" fmla="*/ 66 w 66"/>
                <a:gd name="T5" fmla="*/ 0 h 34"/>
                <a:gd name="T6" fmla="*/ 66 w 66"/>
                <a:gd name="T7" fmla="*/ 34 h 34"/>
                <a:gd name="T8" fmla="*/ 66 w 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4"/>
                <a:gd name="T17" fmla="*/ 66 w 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4">
                  <a:moveTo>
                    <a:pt x="66" y="34"/>
                  </a:moveTo>
                  <a:lnTo>
                    <a:pt x="0" y="17"/>
                  </a:lnTo>
                  <a:lnTo>
                    <a:pt x="66" y="0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8" name="Freeform 74"/>
            <p:cNvSpPr>
              <a:spLocks/>
            </p:cNvSpPr>
            <p:nvPr/>
          </p:nvSpPr>
          <p:spPr bwMode="auto">
            <a:xfrm>
              <a:off x="2390" y="3350"/>
              <a:ext cx="696" cy="205"/>
            </a:xfrm>
            <a:custGeom>
              <a:avLst/>
              <a:gdLst>
                <a:gd name="T0" fmla="*/ 696 w 696"/>
                <a:gd name="T1" fmla="*/ 205 h 205"/>
                <a:gd name="T2" fmla="*/ 696 w 696"/>
                <a:gd name="T3" fmla="*/ 0 h 205"/>
                <a:gd name="T4" fmla="*/ 0 w 696"/>
                <a:gd name="T5" fmla="*/ 0 h 205"/>
                <a:gd name="T6" fmla="*/ 0 w 696"/>
                <a:gd name="T7" fmla="*/ 205 h 205"/>
                <a:gd name="T8" fmla="*/ 696 w 696"/>
                <a:gd name="T9" fmla="*/ 205 h 205"/>
                <a:gd name="T10" fmla="*/ 696 w 696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5"/>
                <a:gd name="T20" fmla="*/ 696 w 696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5">
                  <a:moveTo>
                    <a:pt x="696" y="205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96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9" name="Freeform 75"/>
            <p:cNvSpPr>
              <a:spLocks/>
            </p:cNvSpPr>
            <p:nvPr/>
          </p:nvSpPr>
          <p:spPr bwMode="auto">
            <a:xfrm>
              <a:off x="966" y="3350"/>
              <a:ext cx="693" cy="205"/>
            </a:xfrm>
            <a:custGeom>
              <a:avLst/>
              <a:gdLst>
                <a:gd name="T0" fmla="*/ 693 w 693"/>
                <a:gd name="T1" fmla="*/ 205 h 205"/>
                <a:gd name="T2" fmla="*/ 693 w 693"/>
                <a:gd name="T3" fmla="*/ 0 h 205"/>
                <a:gd name="T4" fmla="*/ 0 w 693"/>
                <a:gd name="T5" fmla="*/ 0 h 205"/>
                <a:gd name="T6" fmla="*/ 0 w 693"/>
                <a:gd name="T7" fmla="*/ 205 h 205"/>
                <a:gd name="T8" fmla="*/ 693 w 693"/>
                <a:gd name="T9" fmla="*/ 205 h 205"/>
                <a:gd name="T10" fmla="*/ 693 w 693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3"/>
                <a:gd name="T19" fmla="*/ 0 h 205"/>
                <a:gd name="T20" fmla="*/ 693 w 6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3" h="205">
                  <a:moveTo>
                    <a:pt x="693" y="205"/>
                  </a:moveTo>
                  <a:lnTo>
                    <a:pt x="69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93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0" name="Freeform 76"/>
            <p:cNvSpPr>
              <a:spLocks/>
            </p:cNvSpPr>
            <p:nvPr/>
          </p:nvSpPr>
          <p:spPr bwMode="auto">
            <a:xfrm>
              <a:off x="2390" y="3779"/>
              <a:ext cx="696" cy="204"/>
            </a:xfrm>
            <a:custGeom>
              <a:avLst/>
              <a:gdLst>
                <a:gd name="T0" fmla="*/ 696 w 696"/>
                <a:gd name="T1" fmla="*/ 201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6" y="201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1" name="Freeform 77"/>
            <p:cNvSpPr>
              <a:spLocks/>
            </p:cNvSpPr>
            <p:nvPr/>
          </p:nvSpPr>
          <p:spPr bwMode="auto">
            <a:xfrm>
              <a:off x="1668" y="3023"/>
              <a:ext cx="1064" cy="264"/>
            </a:xfrm>
            <a:custGeom>
              <a:avLst/>
              <a:gdLst>
                <a:gd name="T0" fmla="*/ 1061 w 1064"/>
                <a:gd name="T1" fmla="*/ 264 h 264"/>
                <a:gd name="T2" fmla="*/ 1064 w 1064"/>
                <a:gd name="T3" fmla="*/ 264 h 264"/>
                <a:gd name="T4" fmla="*/ 1064 w 1064"/>
                <a:gd name="T5" fmla="*/ 258 h 264"/>
                <a:gd name="T6" fmla="*/ 1061 w 1064"/>
                <a:gd name="T7" fmla="*/ 247 h 264"/>
                <a:gd name="T8" fmla="*/ 1058 w 1064"/>
                <a:gd name="T9" fmla="*/ 233 h 264"/>
                <a:gd name="T10" fmla="*/ 1053 w 1064"/>
                <a:gd name="T11" fmla="*/ 218 h 264"/>
                <a:gd name="T12" fmla="*/ 1047 w 1064"/>
                <a:gd name="T13" fmla="*/ 198 h 264"/>
                <a:gd name="T14" fmla="*/ 1038 w 1064"/>
                <a:gd name="T15" fmla="*/ 178 h 264"/>
                <a:gd name="T16" fmla="*/ 1027 w 1064"/>
                <a:gd name="T17" fmla="*/ 155 h 264"/>
                <a:gd name="T18" fmla="*/ 1012 w 1064"/>
                <a:gd name="T19" fmla="*/ 132 h 264"/>
                <a:gd name="T20" fmla="*/ 992 w 1064"/>
                <a:gd name="T21" fmla="*/ 109 h 264"/>
                <a:gd name="T22" fmla="*/ 989 w 1064"/>
                <a:gd name="T23" fmla="*/ 106 h 264"/>
                <a:gd name="T24" fmla="*/ 984 w 1064"/>
                <a:gd name="T25" fmla="*/ 100 h 264"/>
                <a:gd name="T26" fmla="*/ 978 w 1064"/>
                <a:gd name="T27" fmla="*/ 94 h 264"/>
                <a:gd name="T28" fmla="*/ 972 w 1064"/>
                <a:gd name="T29" fmla="*/ 89 h 264"/>
                <a:gd name="T30" fmla="*/ 964 w 1064"/>
                <a:gd name="T31" fmla="*/ 83 h 264"/>
                <a:gd name="T32" fmla="*/ 955 w 1064"/>
                <a:gd name="T33" fmla="*/ 77 h 264"/>
                <a:gd name="T34" fmla="*/ 949 w 1064"/>
                <a:gd name="T35" fmla="*/ 71 h 264"/>
                <a:gd name="T36" fmla="*/ 941 w 1064"/>
                <a:gd name="T37" fmla="*/ 66 h 264"/>
                <a:gd name="T38" fmla="*/ 935 w 1064"/>
                <a:gd name="T39" fmla="*/ 60 h 264"/>
                <a:gd name="T40" fmla="*/ 929 w 1064"/>
                <a:gd name="T41" fmla="*/ 57 h 264"/>
                <a:gd name="T42" fmla="*/ 897 w 1064"/>
                <a:gd name="T43" fmla="*/ 43 h 264"/>
                <a:gd name="T44" fmla="*/ 860 w 1064"/>
                <a:gd name="T45" fmla="*/ 31 h 264"/>
                <a:gd name="T46" fmla="*/ 823 w 1064"/>
                <a:gd name="T47" fmla="*/ 20 h 264"/>
                <a:gd name="T48" fmla="*/ 785 w 1064"/>
                <a:gd name="T49" fmla="*/ 14 h 264"/>
                <a:gd name="T50" fmla="*/ 748 w 1064"/>
                <a:gd name="T51" fmla="*/ 8 h 264"/>
                <a:gd name="T52" fmla="*/ 716 w 1064"/>
                <a:gd name="T53" fmla="*/ 5 h 264"/>
                <a:gd name="T54" fmla="*/ 687 w 1064"/>
                <a:gd name="T55" fmla="*/ 2 h 264"/>
                <a:gd name="T56" fmla="*/ 664 w 1064"/>
                <a:gd name="T57" fmla="*/ 2 h 264"/>
                <a:gd name="T58" fmla="*/ 650 w 1064"/>
                <a:gd name="T59" fmla="*/ 0 h 264"/>
                <a:gd name="T60" fmla="*/ 644 w 1064"/>
                <a:gd name="T61" fmla="*/ 0 h 264"/>
                <a:gd name="T62" fmla="*/ 0 w 1064"/>
                <a:gd name="T63" fmla="*/ 0 h 2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4"/>
                <a:gd name="T97" fmla="*/ 0 h 264"/>
                <a:gd name="T98" fmla="*/ 1064 w 1064"/>
                <a:gd name="T99" fmla="*/ 264 h 2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4" h="264">
                  <a:moveTo>
                    <a:pt x="1061" y="264"/>
                  </a:moveTo>
                  <a:lnTo>
                    <a:pt x="1064" y="264"/>
                  </a:lnTo>
                  <a:lnTo>
                    <a:pt x="1064" y="258"/>
                  </a:lnTo>
                  <a:lnTo>
                    <a:pt x="1061" y="247"/>
                  </a:lnTo>
                  <a:lnTo>
                    <a:pt x="1058" y="233"/>
                  </a:lnTo>
                  <a:lnTo>
                    <a:pt x="1053" y="218"/>
                  </a:lnTo>
                  <a:lnTo>
                    <a:pt x="1047" y="198"/>
                  </a:lnTo>
                  <a:lnTo>
                    <a:pt x="1038" y="178"/>
                  </a:lnTo>
                  <a:lnTo>
                    <a:pt x="1027" y="155"/>
                  </a:lnTo>
                  <a:lnTo>
                    <a:pt x="1012" y="132"/>
                  </a:lnTo>
                  <a:lnTo>
                    <a:pt x="992" y="109"/>
                  </a:lnTo>
                  <a:lnTo>
                    <a:pt x="989" y="106"/>
                  </a:lnTo>
                  <a:lnTo>
                    <a:pt x="984" y="100"/>
                  </a:lnTo>
                  <a:lnTo>
                    <a:pt x="978" y="94"/>
                  </a:lnTo>
                  <a:lnTo>
                    <a:pt x="972" y="89"/>
                  </a:lnTo>
                  <a:lnTo>
                    <a:pt x="964" y="83"/>
                  </a:lnTo>
                  <a:lnTo>
                    <a:pt x="955" y="77"/>
                  </a:lnTo>
                  <a:lnTo>
                    <a:pt x="949" y="71"/>
                  </a:lnTo>
                  <a:lnTo>
                    <a:pt x="941" y="66"/>
                  </a:lnTo>
                  <a:lnTo>
                    <a:pt x="935" y="60"/>
                  </a:lnTo>
                  <a:lnTo>
                    <a:pt x="929" y="57"/>
                  </a:lnTo>
                  <a:lnTo>
                    <a:pt x="897" y="43"/>
                  </a:lnTo>
                  <a:lnTo>
                    <a:pt x="860" y="31"/>
                  </a:lnTo>
                  <a:lnTo>
                    <a:pt x="823" y="20"/>
                  </a:lnTo>
                  <a:lnTo>
                    <a:pt x="785" y="14"/>
                  </a:lnTo>
                  <a:lnTo>
                    <a:pt x="748" y="8"/>
                  </a:lnTo>
                  <a:lnTo>
                    <a:pt x="716" y="5"/>
                  </a:lnTo>
                  <a:lnTo>
                    <a:pt x="687" y="2"/>
                  </a:lnTo>
                  <a:lnTo>
                    <a:pt x="664" y="2"/>
                  </a:lnTo>
                  <a:lnTo>
                    <a:pt x="650" y="0"/>
                  </a:lnTo>
                  <a:lnTo>
                    <a:pt x="64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2" name="Freeform 78"/>
            <p:cNvSpPr>
              <a:spLocks/>
            </p:cNvSpPr>
            <p:nvPr/>
          </p:nvSpPr>
          <p:spPr bwMode="auto">
            <a:xfrm>
              <a:off x="2712" y="3284"/>
              <a:ext cx="37" cy="66"/>
            </a:xfrm>
            <a:custGeom>
              <a:avLst/>
              <a:gdLst>
                <a:gd name="T0" fmla="*/ 0 w 37"/>
                <a:gd name="T1" fmla="*/ 0 h 66"/>
                <a:gd name="T2" fmla="*/ 20 w 37"/>
                <a:gd name="T3" fmla="*/ 66 h 66"/>
                <a:gd name="T4" fmla="*/ 37 w 37"/>
                <a:gd name="T5" fmla="*/ 3 h 66"/>
                <a:gd name="T6" fmla="*/ 3 w 37"/>
                <a:gd name="T7" fmla="*/ 3 h 66"/>
                <a:gd name="T8" fmla="*/ 3 w 37"/>
                <a:gd name="T9" fmla="*/ 3 h 66"/>
                <a:gd name="T10" fmla="*/ 0 w 3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66"/>
                <a:gd name="T20" fmla="*/ 37 w 37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66">
                  <a:moveTo>
                    <a:pt x="0" y="0"/>
                  </a:moveTo>
                  <a:lnTo>
                    <a:pt x="20" y="66"/>
                  </a:lnTo>
                  <a:lnTo>
                    <a:pt x="37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3" name="Freeform 79"/>
            <p:cNvSpPr>
              <a:spLocks/>
            </p:cNvSpPr>
            <p:nvPr/>
          </p:nvSpPr>
          <p:spPr bwMode="auto">
            <a:xfrm>
              <a:off x="1662" y="1970"/>
              <a:ext cx="970" cy="356"/>
            </a:xfrm>
            <a:custGeom>
              <a:avLst/>
              <a:gdLst>
                <a:gd name="T0" fmla="*/ 967 w 970"/>
                <a:gd name="T1" fmla="*/ 356 h 356"/>
                <a:gd name="T2" fmla="*/ 970 w 970"/>
                <a:gd name="T3" fmla="*/ 356 h 356"/>
                <a:gd name="T4" fmla="*/ 970 w 970"/>
                <a:gd name="T5" fmla="*/ 345 h 356"/>
                <a:gd name="T6" fmla="*/ 970 w 970"/>
                <a:gd name="T7" fmla="*/ 330 h 356"/>
                <a:gd name="T8" fmla="*/ 967 w 970"/>
                <a:gd name="T9" fmla="*/ 313 h 356"/>
                <a:gd name="T10" fmla="*/ 964 w 970"/>
                <a:gd name="T11" fmla="*/ 290 h 356"/>
                <a:gd name="T12" fmla="*/ 961 w 970"/>
                <a:gd name="T13" fmla="*/ 261 h 356"/>
                <a:gd name="T14" fmla="*/ 952 w 970"/>
                <a:gd name="T15" fmla="*/ 233 h 356"/>
                <a:gd name="T16" fmla="*/ 944 w 970"/>
                <a:gd name="T17" fmla="*/ 204 h 356"/>
                <a:gd name="T18" fmla="*/ 932 w 970"/>
                <a:gd name="T19" fmla="*/ 169 h 356"/>
                <a:gd name="T20" fmla="*/ 918 w 970"/>
                <a:gd name="T21" fmla="*/ 138 h 356"/>
                <a:gd name="T22" fmla="*/ 912 w 970"/>
                <a:gd name="T23" fmla="*/ 129 h 356"/>
                <a:gd name="T24" fmla="*/ 906 w 970"/>
                <a:gd name="T25" fmla="*/ 120 h 356"/>
                <a:gd name="T26" fmla="*/ 900 w 970"/>
                <a:gd name="T27" fmla="*/ 115 h 356"/>
                <a:gd name="T28" fmla="*/ 895 w 970"/>
                <a:gd name="T29" fmla="*/ 106 h 356"/>
                <a:gd name="T30" fmla="*/ 892 w 970"/>
                <a:gd name="T31" fmla="*/ 100 h 356"/>
                <a:gd name="T32" fmla="*/ 886 w 970"/>
                <a:gd name="T33" fmla="*/ 97 h 356"/>
                <a:gd name="T34" fmla="*/ 880 w 970"/>
                <a:gd name="T35" fmla="*/ 92 h 356"/>
                <a:gd name="T36" fmla="*/ 875 w 970"/>
                <a:gd name="T37" fmla="*/ 86 h 356"/>
                <a:gd name="T38" fmla="*/ 872 w 970"/>
                <a:gd name="T39" fmla="*/ 83 h 356"/>
                <a:gd name="T40" fmla="*/ 866 w 970"/>
                <a:gd name="T41" fmla="*/ 77 h 356"/>
                <a:gd name="T42" fmla="*/ 831 w 970"/>
                <a:gd name="T43" fmla="*/ 54 h 356"/>
                <a:gd name="T44" fmla="*/ 788 w 970"/>
                <a:gd name="T45" fmla="*/ 37 h 356"/>
                <a:gd name="T46" fmla="*/ 739 w 970"/>
                <a:gd name="T47" fmla="*/ 23 h 356"/>
                <a:gd name="T48" fmla="*/ 685 w 970"/>
                <a:gd name="T49" fmla="*/ 14 h 356"/>
                <a:gd name="T50" fmla="*/ 633 w 970"/>
                <a:gd name="T51" fmla="*/ 5 h 356"/>
                <a:gd name="T52" fmla="*/ 584 w 970"/>
                <a:gd name="T53" fmla="*/ 3 h 356"/>
                <a:gd name="T54" fmla="*/ 541 w 970"/>
                <a:gd name="T55" fmla="*/ 0 h 356"/>
                <a:gd name="T56" fmla="*/ 506 w 970"/>
                <a:gd name="T57" fmla="*/ 0 h 356"/>
                <a:gd name="T58" fmla="*/ 483 w 970"/>
                <a:gd name="T59" fmla="*/ 0 h 356"/>
                <a:gd name="T60" fmla="*/ 475 w 970"/>
                <a:gd name="T61" fmla="*/ 0 h 356"/>
                <a:gd name="T62" fmla="*/ 0 w 970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356"/>
                <a:gd name="T98" fmla="*/ 970 w 970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356">
                  <a:moveTo>
                    <a:pt x="967" y="356"/>
                  </a:moveTo>
                  <a:lnTo>
                    <a:pt x="970" y="356"/>
                  </a:lnTo>
                  <a:lnTo>
                    <a:pt x="970" y="345"/>
                  </a:lnTo>
                  <a:lnTo>
                    <a:pt x="970" y="330"/>
                  </a:lnTo>
                  <a:lnTo>
                    <a:pt x="967" y="313"/>
                  </a:lnTo>
                  <a:lnTo>
                    <a:pt x="964" y="290"/>
                  </a:lnTo>
                  <a:lnTo>
                    <a:pt x="961" y="261"/>
                  </a:lnTo>
                  <a:lnTo>
                    <a:pt x="952" y="233"/>
                  </a:lnTo>
                  <a:lnTo>
                    <a:pt x="944" y="204"/>
                  </a:lnTo>
                  <a:lnTo>
                    <a:pt x="932" y="169"/>
                  </a:lnTo>
                  <a:lnTo>
                    <a:pt x="918" y="138"/>
                  </a:lnTo>
                  <a:lnTo>
                    <a:pt x="912" y="129"/>
                  </a:lnTo>
                  <a:lnTo>
                    <a:pt x="906" y="120"/>
                  </a:lnTo>
                  <a:lnTo>
                    <a:pt x="900" y="115"/>
                  </a:lnTo>
                  <a:lnTo>
                    <a:pt x="895" y="106"/>
                  </a:lnTo>
                  <a:lnTo>
                    <a:pt x="892" y="100"/>
                  </a:lnTo>
                  <a:lnTo>
                    <a:pt x="886" y="97"/>
                  </a:lnTo>
                  <a:lnTo>
                    <a:pt x="880" y="92"/>
                  </a:lnTo>
                  <a:lnTo>
                    <a:pt x="875" y="86"/>
                  </a:lnTo>
                  <a:lnTo>
                    <a:pt x="872" y="83"/>
                  </a:lnTo>
                  <a:lnTo>
                    <a:pt x="866" y="77"/>
                  </a:lnTo>
                  <a:lnTo>
                    <a:pt x="831" y="54"/>
                  </a:lnTo>
                  <a:lnTo>
                    <a:pt x="788" y="37"/>
                  </a:lnTo>
                  <a:lnTo>
                    <a:pt x="739" y="23"/>
                  </a:lnTo>
                  <a:lnTo>
                    <a:pt x="685" y="14"/>
                  </a:lnTo>
                  <a:lnTo>
                    <a:pt x="633" y="5"/>
                  </a:lnTo>
                  <a:lnTo>
                    <a:pt x="584" y="3"/>
                  </a:lnTo>
                  <a:lnTo>
                    <a:pt x="541" y="0"/>
                  </a:lnTo>
                  <a:lnTo>
                    <a:pt x="506" y="0"/>
                  </a:lnTo>
                  <a:lnTo>
                    <a:pt x="483" y="0"/>
                  </a:lnTo>
                  <a:lnTo>
                    <a:pt x="47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4" name="Freeform 80"/>
            <p:cNvSpPr>
              <a:spLocks/>
            </p:cNvSpPr>
            <p:nvPr/>
          </p:nvSpPr>
          <p:spPr bwMode="auto">
            <a:xfrm>
              <a:off x="2611" y="2315"/>
              <a:ext cx="35" cy="66"/>
            </a:xfrm>
            <a:custGeom>
              <a:avLst/>
              <a:gdLst>
                <a:gd name="T0" fmla="*/ 0 w 35"/>
                <a:gd name="T1" fmla="*/ 0 h 66"/>
                <a:gd name="T2" fmla="*/ 21 w 35"/>
                <a:gd name="T3" fmla="*/ 66 h 66"/>
                <a:gd name="T4" fmla="*/ 35 w 35"/>
                <a:gd name="T5" fmla="*/ 0 h 66"/>
                <a:gd name="T6" fmla="*/ 0 w 35"/>
                <a:gd name="T7" fmla="*/ 0 h 66"/>
                <a:gd name="T8" fmla="*/ 0 w 35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6"/>
                <a:gd name="T17" fmla="*/ 35 w 3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6">
                  <a:moveTo>
                    <a:pt x="0" y="0"/>
                  </a:moveTo>
                  <a:lnTo>
                    <a:pt x="21" y="66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5" name="Freeform 81"/>
            <p:cNvSpPr>
              <a:spLocks/>
            </p:cNvSpPr>
            <p:nvPr/>
          </p:nvSpPr>
          <p:spPr bwMode="auto">
            <a:xfrm>
              <a:off x="2842" y="1970"/>
              <a:ext cx="952" cy="356"/>
            </a:xfrm>
            <a:custGeom>
              <a:avLst/>
              <a:gdLst>
                <a:gd name="T0" fmla="*/ 0 w 952"/>
                <a:gd name="T1" fmla="*/ 356 h 356"/>
                <a:gd name="T2" fmla="*/ 0 w 952"/>
                <a:gd name="T3" fmla="*/ 356 h 356"/>
                <a:gd name="T4" fmla="*/ 0 w 952"/>
                <a:gd name="T5" fmla="*/ 345 h 356"/>
                <a:gd name="T6" fmla="*/ 0 w 952"/>
                <a:gd name="T7" fmla="*/ 330 h 356"/>
                <a:gd name="T8" fmla="*/ 2 w 952"/>
                <a:gd name="T9" fmla="*/ 313 h 356"/>
                <a:gd name="T10" fmla="*/ 5 w 952"/>
                <a:gd name="T11" fmla="*/ 290 h 356"/>
                <a:gd name="T12" fmla="*/ 8 w 952"/>
                <a:gd name="T13" fmla="*/ 261 h 356"/>
                <a:gd name="T14" fmla="*/ 17 w 952"/>
                <a:gd name="T15" fmla="*/ 233 h 356"/>
                <a:gd name="T16" fmla="*/ 25 w 952"/>
                <a:gd name="T17" fmla="*/ 204 h 356"/>
                <a:gd name="T18" fmla="*/ 37 w 952"/>
                <a:gd name="T19" fmla="*/ 169 h 356"/>
                <a:gd name="T20" fmla="*/ 51 w 952"/>
                <a:gd name="T21" fmla="*/ 138 h 356"/>
                <a:gd name="T22" fmla="*/ 57 w 952"/>
                <a:gd name="T23" fmla="*/ 129 h 356"/>
                <a:gd name="T24" fmla="*/ 63 w 952"/>
                <a:gd name="T25" fmla="*/ 120 h 356"/>
                <a:gd name="T26" fmla="*/ 69 w 952"/>
                <a:gd name="T27" fmla="*/ 115 h 356"/>
                <a:gd name="T28" fmla="*/ 74 w 952"/>
                <a:gd name="T29" fmla="*/ 106 h 356"/>
                <a:gd name="T30" fmla="*/ 77 w 952"/>
                <a:gd name="T31" fmla="*/ 100 h 356"/>
                <a:gd name="T32" fmla="*/ 83 w 952"/>
                <a:gd name="T33" fmla="*/ 97 h 356"/>
                <a:gd name="T34" fmla="*/ 89 w 952"/>
                <a:gd name="T35" fmla="*/ 92 h 356"/>
                <a:gd name="T36" fmla="*/ 95 w 952"/>
                <a:gd name="T37" fmla="*/ 86 h 356"/>
                <a:gd name="T38" fmla="*/ 97 w 952"/>
                <a:gd name="T39" fmla="*/ 83 h 356"/>
                <a:gd name="T40" fmla="*/ 103 w 952"/>
                <a:gd name="T41" fmla="*/ 77 h 356"/>
                <a:gd name="T42" fmla="*/ 138 w 952"/>
                <a:gd name="T43" fmla="*/ 54 h 356"/>
                <a:gd name="T44" fmla="*/ 181 w 952"/>
                <a:gd name="T45" fmla="*/ 37 h 356"/>
                <a:gd name="T46" fmla="*/ 230 w 952"/>
                <a:gd name="T47" fmla="*/ 23 h 356"/>
                <a:gd name="T48" fmla="*/ 284 w 952"/>
                <a:gd name="T49" fmla="*/ 14 h 356"/>
                <a:gd name="T50" fmla="*/ 336 w 952"/>
                <a:gd name="T51" fmla="*/ 5 h 356"/>
                <a:gd name="T52" fmla="*/ 385 w 952"/>
                <a:gd name="T53" fmla="*/ 3 h 356"/>
                <a:gd name="T54" fmla="*/ 428 w 952"/>
                <a:gd name="T55" fmla="*/ 0 h 356"/>
                <a:gd name="T56" fmla="*/ 463 w 952"/>
                <a:gd name="T57" fmla="*/ 0 h 356"/>
                <a:gd name="T58" fmla="*/ 486 w 952"/>
                <a:gd name="T59" fmla="*/ 0 h 356"/>
                <a:gd name="T60" fmla="*/ 494 w 952"/>
                <a:gd name="T61" fmla="*/ 0 h 356"/>
                <a:gd name="T62" fmla="*/ 952 w 952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2"/>
                <a:gd name="T97" fmla="*/ 0 h 356"/>
                <a:gd name="T98" fmla="*/ 952 w 952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2" h="356">
                  <a:moveTo>
                    <a:pt x="0" y="356"/>
                  </a:moveTo>
                  <a:lnTo>
                    <a:pt x="0" y="356"/>
                  </a:lnTo>
                  <a:lnTo>
                    <a:pt x="0" y="345"/>
                  </a:lnTo>
                  <a:lnTo>
                    <a:pt x="0" y="330"/>
                  </a:lnTo>
                  <a:lnTo>
                    <a:pt x="2" y="313"/>
                  </a:lnTo>
                  <a:lnTo>
                    <a:pt x="5" y="290"/>
                  </a:lnTo>
                  <a:lnTo>
                    <a:pt x="8" y="261"/>
                  </a:lnTo>
                  <a:lnTo>
                    <a:pt x="17" y="233"/>
                  </a:lnTo>
                  <a:lnTo>
                    <a:pt x="25" y="204"/>
                  </a:lnTo>
                  <a:lnTo>
                    <a:pt x="37" y="169"/>
                  </a:lnTo>
                  <a:lnTo>
                    <a:pt x="51" y="138"/>
                  </a:lnTo>
                  <a:lnTo>
                    <a:pt x="57" y="129"/>
                  </a:lnTo>
                  <a:lnTo>
                    <a:pt x="63" y="120"/>
                  </a:lnTo>
                  <a:lnTo>
                    <a:pt x="69" y="115"/>
                  </a:lnTo>
                  <a:lnTo>
                    <a:pt x="74" y="106"/>
                  </a:lnTo>
                  <a:lnTo>
                    <a:pt x="77" y="100"/>
                  </a:lnTo>
                  <a:lnTo>
                    <a:pt x="83" y="97"/>
                  </a:lnTo>
                  <a:lnTo>
                    <a:pt x="89" y="92"/>
                  </a:lnTo>
                  <a:lnTo>
                    <a:pt x="95" y="86"/>
                  </a:lnTo>
                  <a:lnTo>
                    <a:pt x="97" y="83"/>
                  </a:lnTo>
                  <a:lnTo>
                    <a:pt x="103" y="77"/>
                  </a:lnTo>
                  <a:lnTo>
                    <a:pt x="138" y="54"/>
                  </a:lnTo>
                  <a:lnTo>
                    <a:pt x="181" y="37"/>
                  </a:lnTo>
                  <a:lnTo>
                    <a:pt x="230" y="23"/>
                  </a:lnTo>
                  <a:lnTo>
                    <a:pt x="284" y="14"/>
                  </a:lnTo>
                  <a:lnTo>
                    <a:pt x="336" y="5"/>
                  </a:lnTo>
                  <a:lnTo>
                    <a:pt x="385" y="3"/>
                  </a:lnTo>
                  <a:lnTo>
                    <a:pt x="428" y="0"/>
                  </a:lnTo>
                  <a:lnTo>
                    <a:pt x="463" y="0"/>
                  </a:lnTo>
                  <a:lnTo>
                    <a:pt x="486" y="0"/>
                  </a:lnTo>
                  <a:lnTo>
                    <a:pt x="494" y="0"/>
                  </a:lnTo>
                  <a:lnTo>
                    <a:pt x="9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6" name="Freeform 82"/>
            <p:cNvSpPr>
              <a:spLocks/>
            </p:cNvSpPr>
            <p:nvPr/>
          </p:nvSpPr>
          <p:spPr bwMode="auto">
            <a:xfrm>
              <a:off x="2827" y="2315"/>
              <a:ext cx="35" cy="66"/>
            </a:xfrm>
            <a:custGeom>
              <a:avLst/>
              <a:gdLst>
                <a:gd name="T0" fmla="*/ 32 w 35"/>
                <a:gd name="T1" fmla="*/ 0 h 66"/>
                <a:gd name="T2" fmla="*/ 15 w 35"/>
                <a:gd name="T3" fmla="*/ 66 h 66"/>
                <a:gd name="T4" fmla="*/ 0 w 35"/>
                <a:gd name="T5" fmla="*/ 0 h 66"/>
                <a:gd name="T6" fmla="*/ 35 w 35"/>
                <a:gd name="T7" fmla="*/ 0 h 66"/>
                <a:gd name="T8" fmla="*/ 35 w 35"/>
                <a:gd name="T9" fmla="*/ 0 h 66"/>
                <a:gd name="T10" fmla="*/ 32 w 35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6"/>
                <a:gd name="T20" fmla="*/ 35 w 35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6">
                  <a:moveTo>
                    <a:pt x="32" y="0"/>
                  </a:moveTo>
                  <a:lnTo>
                    <a:pt x="15" y="6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7" name="Freeform 83"/>
            <p:cNvSpPr>
              <a:spLocks/>
            </p:cNvSpPr>
            <p:nvPr/>
          </p:nvSpPr>
          <p:spPr bwMode="auto">
            <a:xfrm>
              <a:off x="1305" y="3555"/>
              <a:ext cx="1039" cy="331"/>
            </a:xfrm>
            <a:custGeom>
              <a:avLst/>
              <a:gdLst>
                <a:gd name="T0" fmla="*/ 0 w 1039"/>
                <a:gd name="T1" fmla="*/ 0 h 331"/>
                <a:gd name="T2" fmla="*/ 3 w 1039"/>
                <a:gd name="T3" fmla="*/ 5 h 331"/>
                <a:gd name="T4" fmla="*/ 3 w 1039"/>
                <a:gd name="T5" fmla="*/ 17 h 331"/>
                <a:gd name="T6" fmla="*/ 3 w 1039"/>
                <a:gd name="T7" fmla="*/ 37 h 331"/>
                <a:gd name="T8" fmla="*/ 3 w 1039"/>
                <a:gd name="T9" fmla="*/ 60 h 331"/>
                <a:gd name="T10" fmla="*/ 6 w 1039"/>
                <a:gd name="T11" fmla="*/ 89 h 331"/>
                <a:gd name="T12" fmla="*/ 9 w 1039"/>
                <a:gd name="T13" fmla="*/ 118 h 331"/>
                <a:gd name="T14" fmla="*/ 12 w 1039"/>
                <a:gd name="T15" fmla="*/ 149 h 331"/>
                <a:gd name="T16" fmla="*/ 20 w 1039"/>
                <a:gd name="T17" fmla="*/ 181 h 331"/>
                <a:gd name="T18" fmla="*/ 29 w 1039"/>
                <a:gd name="T19" fmla="*/ 210 h 331"/>
                <a:gd name="T20" fmla="*/ 43 w 1039"/>
                <a:gd name="T21" fmla="*/ 239 h 331"/>
                <a:gd name="T22" fmla="*/ 64 w 1039"/>
                <a:gd name="T23" fmla="*/ 262 h 331"/>
                <a:gd name="T24" fmla="*/ 92 w 1039"/>
                <a:gd name="T25" fmla="*/ 282 h 331"/>
                <a:gd name="T26" fmla="*/ 124 w 1039"/>
                <a:gd name="T27" fmla="*/ 299 h 331"/>
                <a:gd name="T28" fmla="*/ 161 w 1039"/>
                <a:gd name="T29" fmla="*/ 310 h 331"/>
                <a:gd name="T30" fmla="*/ 199 w 1039"/>
                <a:gd name="T31" fmla="*/ 319 h 331"/>
                <a:gd name="T32" fmla="*/ 233 w 1039"/>
                <a:gd name="T33" fmla="*/ 325 h 331"/>
                <a:gd name="T34" fmla="*/ 265 w 1039"/>
                <a:gd name="T35" fmla="*/ 328 h 331"/>
                <a:gd name="T36" fmla="*/ 291 w 1039"/>
                <a:gd name="T37" fmla="*/ 328 h 331"/>
                <a:gd name="T38" fmla="*/ 308 w 1039"/>
                <a:gd name="T39" fmla="*/ 331 h 331"/>
                <a:gd name="T40" fmla="*/ 314 w 1039"/>
                <a:gd name="T41" fmla="*/ 331 h 331"/>
                <a:gd name="T42" fmla="*/ 1039 w 1039"/>
                <a:gd name="T43" fmla="*/ 331 h 3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9"/>
                <a:gd name="T67" fmla="*/ 0 h 331"/>
                <a:gd name="T68" fmla="*/ 1039 w 1039"/>
                <a:gd name="T69" fmla="*/ 331 h 3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9" h="331">
                  <a:moveTo>
                    <a:pt x="0" y="0"/>
                  </a:moveTo>
                  <a:lnTo>
                    <a:pt x="3" y="5"/>
                  </a:lnTo>
                  <a:lnTo>
                    <a:pt x="3" y="17"/>
                  </a:lnTo>
                  <a:lnTo>
                    <a:pt x="3" y="37"/>
                  </a:lnTo>
                  <a:lnTo>
                    <a:pt x="3" y="60"/>
                  </a:lnTo>
                  <a:lnTo>
                    <a:pt x="6" y="89"/>
                  </a:lnTo>
                  <a:lnTo>
                    <a:pt x="9" y="118"/>
                  </a:lnTo>
                  <a:lnTo>
                    <a:pt x="12" y="149"/>
                  </a:lnTo>
                  <a:lnTo>
                    <a:pt x="20" y="181"/>
                  </a:lnTo>
                  <a:lnTo>
                    <a:pt x="29" y="210"/>
                  </a:lnTo>
                  <a:lnTo>
                    <a:pt x="43" y="239"/>
                  </a:lnTo>
                  <a:lnTo>
                    <a:pt x="64" y="262"/>
                  </a:lnTo>
                  <a:lnTo>
                    <a:pt x="92" y="282"/>
                  </a:lnTo>
                  <a:lnTo>
                    <a:pt x="124" y="299"/>
                  </a:lnTo>
                  <a:lnTo>
                    <a:pt x="161" y="310"/>
                  </a:lnTo>
                  <a:lnTo>
                    <a:pt x="199" y="319"/>
                  </a:lnTo>
                  <a:lnTo>
                    <a:pt x="233" y="325"/>
                  </a:lnTo>
                  <a:lnTo>
                    <a:pt x="265" y="328"/>
                  </a:lnTo>
                  <a:lnTo>
                    <a:pt x="291" y="328"/>
                  </a:lnTo>
                  <a:lnTo>
                    <a:pt x="308" y="331"/>
                  </a:lnTo>
                  <a:lnTo>
                    <a:pt x="314" y="331"/>
                  </a:lnTo>
                  <a:lnTo>
                    <a:pt x="1039" y="3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8" name="Freeform 84"/>
            <p:cNvSpPr>
              <a:spLocks/>
            </p:cNvSpPr>
            <p:nvPr/>
          </p:nvSpPr>
          <p:spPr bwMode="auto">
            <a:xfrm>
              <a:off x="2321" y="3868"/>
              <a:ext cx="66" cy="35"/>
            </a:xfrm>
            <a:custGeom>
              <a:avLst/>
              <a:gdLst>
                <a:gd name="T0" fmla="*/ 0 w 66"/>
                <a:gd name="T1" fmla="*/ 32 h 35"/>
                <a:gd name="T2" fmla="*/ 66 w 66"/>
                <a:gd name="T3" fmla="*/ 18 h 35"/>
                <a:gd name="T4" fmla="*/ 3 w 66"/>
                <a:gd name="T5" fmla="*/ 0 h 35"/>
                <a:gd name="T6" fmla="*/ 3 w 66"/>
                <a:gd name="T7" fmla="*/ 35 h 35"/>
                <a:gd name="T8" fmla="*/ 3 w 66"/>
                <a:gd name="T9" fmla="*/ 35 h 35"/>
                <a:gd name="T10" fmla="*/ 0 w 66"/>
                <a:gd name="T11" fmla="*/ 3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5"/>
                <a:gd name="T20" fmla="*/ 66 w 6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5">
                  <a:moveTo>
                    <a:pt x="0" y="32"/>
                  </a:moveTo>
                  <a:lnTo>
                    <a:pt x="66" y="18"/>
                  </a:lnTo>
                  <a:lnTo>
                    <a:pt x="3" y="0"/>
                  </a:lnTo>
                  <a:lnTo>
                    <a:pt x="3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9" name="Line 85"/>
            <p:cNvSpPr>
              <a:spLocks noChangeShapeType="1"/>
            </p:cNvSpPr>
            <p:nvPr/>
          </p:nvSpPr>
          <p:spPr bwMode="auto">
            <a:xfrm>
              <a:off x="1308" y="3063"/>
              <a:ext cx="1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86"/>
            <p:cNvSpPr>
              <a:spLocks/>
            </p:cNvSpPr>
            <p:nvPr/>
          </p:nvSpPr>
          <p:spPr bwMode="auto">
            <a:xfrm>
              <a:off x="1291" y="3281"/>
              <a:ext cx="34" cy="67"/>
            </a:xfrm>
            <a:custGeom>
              <a:avLst/>
              <a:gdLst>
                <a:gd name="T0" fmla="*/ 0 w 34"/>
                <a:gd name="T1" fmla="*/ 0 h 67"/>
                <a:gd name="T2" fmla="*/ 17 w 34"/>
                <a:gd name="T3" fmla="*/ 67 h 67"/>
                <a:gd name="T4" fmla="*/ 34 w 34"/>
                <a:gd name="T5" fmla="*/ 0 h 67"/>
                <a:gd name="T6" fmla="*/ 0 w 34"/>
                <a:gd name="T7" fmla="*/ 0 h 67"/>
                <a:gd name="T8" fmla="*/ 0 w 34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7"/>
                <a:gd name="T17" fmla="*/ 34 w 34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7">
                  <a:moveTo>
                    <a:pt x="0" y="0"/>
                  </a:moveTo>
                  <a:lnTo>
                    <a:pt x="17" y="67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31" name="Line 87"/>
            <p:cNvSpPr>
              <a:spLocks noChangeShapeType="1"/>
            </p:cNvSpPr>
            <p:nvPr/>
          </p:nvSpPr>
          <p:spPr bwMode="auto">
            <a:xfrm>
              <a:off x="2732" y="3558"/>
              <a:ext cx="3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88"/>
            <p:cNvSpPr>
              <a:spLocks/>
            </p:cNvSpPr>
            <p:nvPr/>
          </p:nvSpPr>
          <p:spPr bwMode="auto">
            <a:xfrm>
              <a:off x="2715" y="3710"/>
              <a:ext cx="37" cy="66"/>
            </a:xfrm>
            <a:custGeom>
              <a:avLst/>
              <a:gdLst>
                <a:gd name="T0" fmla="*/ 0 w 37"/>
                <a:gd name="T1" fmla="*/ 0 h 66"/>
                <a:gd name="T2" fmla="*/ 20 w 37"/>
                <a:gd name="T3" fmla="*/ 66 h 66"/>
                <a:gd name="T4" fmla="*/ 37 w 37"/>
                <a:gd name="T5" fmla="*/ 0 h 66"/>
                <a:gd name="T6" fmla="*/ 3 w 37"/>
                <a:gd name="T7" fmla="*/ 0 h 66"/>
                <a:gd name="T8" fmla="*/ 3 w 37"/>
                <a:gd name="T9" fmla="*/ 0 h 66"/>
                <a:gd name="T10" fmla="*/ 0 w 3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66"/>
                <a:gd name="T20" fmla="*/ 37 w 37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66">
                  <a:moveTo>
                    <a:pt x="0" y="0"/>
                  </a:moveTo>
                  <a:lnTo>
                    <a:pt x="20" y="66"/>
                  </a:lnTo>
                  <a:lnTo>
                    <a:pt x="3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33" name="Freeform 89"/>
            <p:cNvSpPr>
              <a:spLocks/>
            </p:cNvSpPr>
            <p:nvPr/>
          </p:nvSpPr>
          <p:spPr bwMode="auto">
            <a:xfrm>
              <a:off x="3837" y="2861"/>
              <a:ext cx="696" cy="202"/>
            </a:xfrm>
            <a:custGeom>
              <a:avLst/>
              <a:gdLst>
                <a:gd name="T0" fmla="*/ 696 w 696"/>
                <a:gd name="T1" fmla="*/ 202 h 202"/>
                <a:gd name="T2" fmla="*/ 696 w 696"/>
                <a:gd name="T3" fmla="*/ 0 h 202"/>
                <a:gd name="T4" fmla="*/ 0 w 696"/>
                <a:gd name="T5" fmla="*/ 0 h 202"/>
                <a:gd name="T6" fmla="*/ 0 w 696"/>
                <a:gd name="T7" fmla="*/ 202 h 202"/>
                <a:gd name="T8" fmla="*/ 696 w 696"/>
                <a:gd name="T9" fmla="*/ 202 h 202"/>
                <a:gd name="T10" fmla="*/ 696 w 696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2"/>
                <a:gd name="T20" fmla="*/ 696 w 696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2">
                  <a:moveTo>
                    <a:pt x="696" y="202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696" y="2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34" name="Freeform 90"/>
            <p:cNvSpPr>
              <a:spLocks/>
            </p:cNvSpPr>
            <p:nvPr/>
          </p:nvSpPr>
          <p:spPr bwMode="auto">
            <a:xfrm>
              <a:off x="3837" y="3350"/>
              <a:ext cx="696" cy="205"/>
            </a:xfrm>
            <a:custGeom>
              <a:avLst/>
              <a:gdLst>
                <a:gd name="T0" fmla="*/ 696 w 696"/>
                <a:gd name="T1" fmla="*/ 205 h 205"/>
                <a:gd name="T2" fmla="*/ 696 w 696"/>
                <a:gd name="T3" fmla="*/ 0 h 205"/>
                <a:gd name="T4" fmla="*/ 0 w 696"/>
                <a:gd name="T5" fmla="*/ 0 h 205"/>
                <a:gd name="T6" fmla="*/ 0 w 696"/>
                <a:gd name="T7" fmla="*/ 205 h 205"/>
                <a:gd name="T8" fmla="*/ 696 w 696"/>
                <a:gd name="T9" fmla="*/ 205 h 205"/>
                <a:gd name="T10" fmla="*/ 696 w 696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5"/>
                <a:gd name="T20" fmla="*/ 696 w 696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5">
                  <a:moveTo>
                    <a:pt x="696" y="205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96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35" name="Rectangle 91"/>
            <p:cNvSpPr>
              <a:spLocks noChangeArrowheads="1"/>
            </p:cNvSpPr>
            <p:nvPr/>
          </p:nvSpPr>
          <p:spPr bwMode="auto">
            <a:xfrm>
              <a:off x="3986" y="3821"/>
              <a:ext cx="36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CLOSED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636" name="Freeform 92"/>
            <p:cNvSpPr>
              <a:spLocks/>
            </p:cNvSpPr>
            <p:nvPr/>
          </p:nvSpPr>
          <p:spPr bwMode="auto">
            <a:xfrm>
              <a:off x="3837" y="3779"/>
              <a:ext cx="696" cy="204"/>
            </a:xfrm>
            <a:custGeom>
              <a:avLst/>
              <a:gdLst>
                <a:gd name="T0" fmla="*/ 696 w 696"/>
                <a:gd name="T1" fmla="*/ 201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6" y="201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37" name="Line 93"/>
            <p:cNvSpPr>
              <a:spLocks noChangeShapeType="1"/>
            </p:cNvSpPr>
            <p:nvPr/>
          </p:nvSpPr>
          <p:spPr bwMode="auto">
            <a:xfrm>
              <a:off x="4179" y="3558"/>
              <a:ext cx="3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94"/>
            <p:cNvSpPr>
              <a:spLocks/>
            </p:cNvSpPr>
            <p:nvPr/>
          </p:nvSpPr>
          <p:spPr bwMode="auto">
            <a:xfrm>
              <a:off x="4162" y="3710"/>
              <a:ext cx="38" cy="66"/>
            </a:xfrm>
            <a:custGeom>
              <a:avLst/>
              <a:gdLst>
                <a:gd name="T0" fmla="*/ 0 w 38"/>
                <a:gd name="T1" fmla="*/ 0 h 66"/>
                <a:gd name="T2" fmla="*/ 20 w 38"/>
                <a:gd name="T3" fmla="*/ 66 h 66"/>
                <a:gd name="T4" fmla="*/ 38 w 38"/>
                <a:gd name="T5" fmla="*/ 0 h 66"/>
                <a:gd name="T6" fmla="*/ 3 w 38"/>
                <a:gd name="T7" fmla="*/ 0 h 66"/>
                <a:gd name="T8" fmla="*/ 3 w 38"/>
                <a:gd name="T9" fmla="*/ 0 h 66"/>
                <a:gd name="T10" fmla="*/ 0 w 3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6"/>
                <a:gd name="T20" fmla="*/ 38 w 38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6">
                  <a:moveTo>
                    <a:pt x="0" y="0"/>
                  </a:moveTo>
                  <a:lnTo>
                    <a:pt x="20" y="66"/>
                  </a:lnTo>
                  <a:lnTo>
                    <a:pt x="3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39" name="Line 95"/>
            <p:cNvSpPr>
              <a:spLocks noChangeShapeType="1"/>
            </p:cNvSpPr>
            <p:nvPr/>
          </p:nvSpPr>
          <p:spPr bwMode="auto">
            <a:xfrm>
              <a:off x="4179" y="3063"/>
              <a:ext cx="3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96"/>
            <p:cNvSpPr>
              <a:spLocks/>
            </p:cNvSpPr>
            <p:nvPr/>
          </p:nvSpPr>
          <p:spPr bwMode="auto">
            <a:xfrm>
              <a:off x="4162" y="3284"/>
              <a:ext cx="38" cy="66"/>
            </a:xfrm>
            <a:custGeom>
              <a:avLst/>
              <a:gdLst>
                <a:gd name="T0" fmla="*/ 0 w 38"/>
                <a:gd name="T1" fmla="*/ 0 h 66"/>
                <a:gd name="T2" fmla="*/ 20 w 38"/>
                <a:gd name="T3" fmla="*/ 66 h 66"/>
                <a:gd name="T4" fmla="*/ 38 w 38"/>
                <a:gd name="T5" fmla="*/ 0 h 66"/>
                <a:gd name="T6" fmla="*/ 3 w 38"/>
                <a:gd name="T7" fmla="*/ 0 h 66"/>
                <a:gd name="T8" fmla="*/ 3 w 38"/>
                <a:gd name="T9" fmla="*/ 0 h 66"/>
                <a:gd name="T10" fmla="*/ 0 w 3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6"/>
                <a:gd name="T20" fmla="*/ 38 w 38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6">
                  <a:moveTo>
                    <a:pt x="0" y="0"/>
                  </a:moveTo>
                  <a:lnTo>
                    <a:pt x="20" y="66"/>
                  </a:lnTo>
                  <a:lnTo>
                    <a:pt x="3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41" name="Freeform 97"/>
            <p:cNvSpPr>
              <a:spLocks/>
            </p:cNvSpPr>
            <p:nvPr/>
          </p:nvSpPr>
          <p:spPr bwMode="auto">
            <a:xfrm>
              <a:off x="3129" y="698"/>
              <a:ext cx="855" cy="1108"/>
            </a:xfrm>
            <a:custGeom>
              <a:avLst/>
              <a:gdLst>
                <a:gd name="T0" fmla="*/ 855 w 855"/>
                <a:gd name="T1" fmla="*/ 1108 h 1108"/>
                <a:gd name="T2" fmla="*/ 855 w 855"/>
                <a:gd name="T3" fmla="*/ 1099 h 1108"/>
                <a:gd name="T4" fmla="*/ 855 w 855"/>
                <a:gd name="T5" fmla="*/ 1065 h 1108"/>
                <a:gd name="T6" fmla="*/ 852 w 855"/>
                <a:gd name="T7" fmla="*/ 1013 h 1108"/>
                <a:gd name="T8" fmla="*/ 846 w 855"/>
                <a:gd name="T9" fmla="*/ 947 h 1108"/>
                <a:gd name="T10" fmla="*/ 837 w 855"/>
                <a:gd name="T11" fmla="*/ 866 h 1108"/>
                <a:gd name="T12" fmla="*/ 820 w 855"/>
                <a:gd name="T13" fmla="*/ 777 h 1108"/>
                <a:gd name="T14" fmla="*/ 797 w 855"/>
                <a:gd name="T15" fmla="*/ 679 h 1108"/>
                <a:gd name="T16" fmla="*/ 766 w 855"/>
                <a:gd name="T17" fmla="*/ 578 h 1108"/>
                <a:gd name="T18" fmla="*/ 722 w 855"/>
                <a:gd name="T19" fmla="*/ 475 h 1108"/>
                <a:gd name="T20" fmla="*/ 668 w 855"/>
                <a:gd name="T21" fmla="*/ 374 h 1108"/>
                <a:gd name="T22" fmla="*/ 596 w 855"/>
                <a:gd name="T23" fmla="*/ 279 h 1108"/>
                <a:gd name="T24" fmla="*/ 518 w 855"/>
                <a:gd name="T25" fmla="*/ 204 h 1108"/>
                <a:gd name="T26" fmla="*/ 432 w 855"/>
                <a:gd name="T27" fmla="*/ 141 h 1108"/>
                <a:gd name="T28" fmla="*/ 343 w 855"/>
                <a:gd name="T29" fmla="*/ 95 h 1108"/>
                <a:gd name="T30" fmla="*/ 259 w 855"/>
                <a:gd name="T31" fmla="*/ 58 h 1108"/>
                <a:gd name="T32" fmla="*/ 179 w 855"/>
                <a:gd name="T33" fmla="*/ 32 h 1108"/>
                <a:gd name="T34" fmla="*/ 110 w 855"/>
                <a:gd name="T35" fmla="*/ 14 h 1108"/>
                <a:gd name="T36" fmla="*/ 55 w 855"/>
                <a:gd name="T37" fmla="*/ 6 h 1108"/>
                <a:gd name="T38" fmla="*/ 20 w 855"/>
                <a:gd name="T39" fmla="*/ 0 h 1108"/>
                <a:gd name="T40" fmla="*/ 9 w 855"/>
                <a:gd name="T41" fmla="*/ 0 h 1108"/>
                <a:gd name="T42" fmla="*/ 0 w 855"/>
                <a:gd name="T43" fmla="*/ 0 h 1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5"/>
                <a:gd name="T67" fmla="*/ 0 h 1108"/>
                <a:gd name="T68" fmla="*/ 855 w 855"/>
                <a:gd name="T69" fmla="*/ 1108 h 11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5" h="1108">
                  <a:moveTo>
                    <a:pt x="855" y="1108"/>
                  </a:moveTo>
                  <a:lnTo>
                    <a:pt x="855" y="1099"/>
                  </a:lnTo>
                  <a:lnTo>
                    <a:pt x="855" y="1065"/>
                  </a:lnTo>
                  <a:lnTo>
                    <a:pt x="852" y="1013"/>
                  </a:lnTo>
                  <a:lnTo>
                    <a:pt x="846" y="947"/>
                  </a:lnTo>
                  <a:lnTo>
                    <a:pt x="837" y="866"/>
                  </a:lnTo>
                  <a:lnTo>
                    <a:pt x="820" y="777"/>
                  </a:lnTo>
                  <a:lnTo>
                    <a:pt x="797" y="679"/>
                  </a:lnTo>
                  <a:lnTo>
                    <a:pt x="766" y="578"/>
                  </a:lnTo>
                  <a:lnTo>
                    <a:pt x="722" y="475"/>
                  </a:lnTo>
                  <a:lnTo>
                    <a:pt x="668" y="374"/>
                  </a:lnTo>
                  <a:lnTo>
                    <a:pt x="596" y="279"/>
                  </a:lnTo>
                  <a:lnTo>
                    <a:pt x="518" y="204"/>
                  </a:lnTo>
                  <a:lnTo>
                    <a:pt x="432" y="141"/>
                  </a:lnTo>
                  <a:lnTo>
                    <a:pt x="343" y="95"/>
                  </a:lnTo>
                  <a:lnTo>
                    <a:pt x="259" y="58"/>
                  </a:lnTo>
                  <a:lnTo>
                    <a:pt x="179" y="32"/>
                  </a:lnTo>
                  <a:lnTo>
                    <a:pt x="110" y="14"/>
                  </a:lnTo>
                  <a:lnTo>
                    <a:pt x="55" y="6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42" name="Freeform 98"/>
            <p:cNvSpPr>
              <a:spLocks/>
            </p:cNvSpPr>
            <p:nvPr/>
          </p:nvSpPr>
          <p:spPr bwMode="auto">
            <a:xfrm>
              <a:off x="3080" y="569"/>
              <a:ext cx="1260" cy="1188"/>
            </a:xfrm>
            <a:custGeom>
              <a:avLst/>
              <a:gdLst>
                <a:gd name="T0" fmla="*/ 0 w 1260"/>
                <a:gd name="T1" fmla="*/ 3 h 1188"/>
                <a:gd name="T2" fmla="*/ 18 w 1260"/>
                <a:gd name="T3" fmla="*/ 3 h 1188"/>
                <a:gd name="T4" fmla="*/ 61 w 1260"/>
                <a:gd name="T5" fmla="*/ 0 h 1188"/>
                <a:gd name="T6" fmla="*/ 124 w 1260"/>
                <a:gd name="T7" fmla="*/ 3 h 1188"/>
                <a:gd name="T8" fmla="*/ 207 w 1260"/>
                <a:gd name="T9" fmla="*/ 5 h 1188"/>
                <a:gd name="T10" fmla="*/ 305 w 1260"/>
                <a:gd name="T11" fmla="*/ 17 h 1188"/>
                <a:gd name="T12" fmla="*/ 412 w 1260"/>
                <a:gd name="T13" fmla="*/ 37 h 1188"/>
                <a:gd name="T14" fmla="*/ 524 w 1260"/>
                <a:gd name="T15" fmla="*/ 69 h 1188"/>
                <a:gd name="T16" fmla="*/ 636 w 1260"/>
                <a:gd name="T17" fmla="*/ 109 h 1188"/>
                <a:gd name="T18" fmla="*/ 745 w 1260"/>
                <a:gd name="T19" fmla="*/ 167 h 1188"/>
                <a:gd name="T20" fmla="*/ 846 w 1260"/>
                <a:gd name="T21" fmla="*/ 241 h 1188"/>
                <a:gd name="T22" fmla="*/ 958 w 1260"/>
                <a:gd name="T23" fmla="*/ 353 h 1188"/>
                <a:gd name="T24" fmla="*/ 1048 w 1260"/>
                <a:gd name="T25" fmla="*/ 469 h 1188"/>
                <a:gd name="T26" fmla="*/ 1117 w 1260"/>
                <a:gd name="T27" fmla="*/ 584 h 1188"/>
                <a:gd name="T28" fmla="*/ 1168 w 1260"/>
                <a:gd name="T29" fmla="*/ 696 h 1188"/>
                <a:gd name="T30" fmla="*/ 1209 w 1260"/>
                <a:gd name="T31" fmla="*/ 799 h 1188"/>
                <a:gd name="T32" fmla="*/ 1235 w 1260"/>
                <a:gd name="T33" fmla="*/ 894 h 1188"/>
                <a:gd name="T34" fmla="*/ 1249 w 1260"/>
                <a:gd name="T35" fmla="*/ 975 h 1188"/>
                <a:gd name="T36" fmla="*/ 1258 w 1260"/>
                <a:gd name="T37" fmla="*/ 1035 h 1188"/>
                <a:gd name="T38" fmla="*/ 1260 w 1260"/>
                <a:gd name="T39" fmla="*/ 1076 h 1188"/>
                <a:gd name="T40" fmla="*/ 1260 w 1260"/>
                <a:gd name="T41" fmla="*/ 1090 h 1188"/>
                <a:gd name="T42" fmla="*/ 1260 w 1260"/>
                <a:gd name="T43" fmla="*/ 1188 h 1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60"/>
                <a:gd name="T67" fmla="*/ 0 h 1188"/>
                <a:gd name="T68" fmla="*/ 1260 w 1260"/>
                <a:gd name="T69" fmla="*/ 1188 h 1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60" h="1188">
                  <a:moveTo>
                    <a:pt x="0" y="3"/>
                  </a:moveTo>
                  <a:lnTo>
                    <a:pt x="18" y="3"/>
                  </a:lnTo>
                  <a:lnTo>
                    <a:pt x="61" y="0"/>
                  </a:lnTo>
                  <a:lnTo>
                    <a:pt x="124" y="3"/>
                  </a:lnTo>
                  <a:lnTo>
                    <a:pt x="207" y="5"/>
                  </a:lnTo>
                  <a:lnTo>
                    <a:pt x="305" y="17"/>
                  </a:lnTo>
                  <a:lnTo>
                    <a:pt x="412" y="37"/>
                  </a:lnTo>
                  <a:lnTo>
                    <a:pt x="524" y="69"/>
                  </a:lnTo>
                  <a:lnTo>
                    <a:pt x="636" y="109"/>
                  </a:lnTo>
                  <a:lnTo>
                    <a:pt x="745" y="167"/>
                  </a:lnTo>
                  <a:lnTo>
                    <a:pt x="846" y="241"/>
                  </a:lnTo>
                  <a:lnTo>
                    <a:pt x="958" y="353"/>
                  </a:lnTo>
                  <a:lnTo>
                    <a:pt x="1048" y="469"/>
                  </a:lnTo>
                  <a:lnTo>
                    <a:pt x="1117" y="584"/>
                  </a:lnTo>
                  <a:lnTo>
                    <a:pt x="1168" y="696"/>
                  </a:lnTo>
                  <a:lnTo>
                    <a:pt x="1209" y="799"/>
                  </a:lnTo>
                  <a:lnTo>
                    <a:pt x="1235" y="894"/>
                  </a:lnTo>
                  <a:lnTo>
                    <a:pt x="1249" y="975"/>
                  </a:lnTo>
                  <a:lnTo>
                    <a:pt x="1258" y="1035"/>
                  </a:lnTo>
                  <a:lnTo>
                    <a:pt x="1260" y="1076"/>
                  </a:lnTo>
                  <a:lnTo>
                    <a:pt x="1260" y="1090"/>
                  </a:lnTo>
                  <a:lnTo>
                    <a:pt x="1260" y="11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43" name="Line 99"/>
            <p:cNvSpPr>
              <a:spLocks noChangeShapeType="1"/>
            </p:cNvSpPr>
            <p:nvPr/>
          </p:nvSpPr>
          <p:spPr bwMode="auto">
            <a:xfrm>
              <a:off x="3083" y="3877"/>
              <a:ext cx="699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00"/>
            <p:cNvSpPr>
              <a:spLocks/>
            </p:cNvSpPr>
            <p:nvPr/>
          </p:nvSpPr>
          <p:spPr bwMode="auto">
            <a:xfrm>
              <a:off x="3771" y="3863"/>
              <a:ext cx="66" cy="34"/>
            </a:xfrm>
            <a:custGeom>
              <a:avLst/>
              <a:gdLst>
                <a:gd name="T0" fmla="*/ 0 w 66"/>
                <a:gd name="T1" fmla="*/ 31 h 34"/>
                <a:gd name="T2" fmla="*/ 66 w 66"/>
                <a:gd name="T3" fmla="*/ 17 h 34"/>
                <a:gd name="T4" fmla="*/ 3 w 66"/>
                <a:gd name="T5" fmla="*/ 0 h 34"/>
                <a:gd name="T6" fmla="*/ 3 w 66"/>
                <a:gd name="T7" fmla="*/ 34 h 34"/>
                <a:gd name="T8" fmla="*/ 3 w 66"/>
                <a:gd name="T9" fmla="*/ 34 h 34"/>
                <a:gd name="T10" fmla="*/ 0 w 66"/>
                <a:gd name="T11" fmla="*/ 3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4"/>
                <a:gd name="T20" fmla="*/ 66 w 6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4">
                  <a:moveTo>
                    <a:pt x="0" y="31"/>
                  </a:moveTo>
                  <a:lnTo>
                    <a:pt x="66" y="17"/>
                  </a:lnTo>
                  <a:lnTo>
                    <a:pt x="3" y="0"/>
                  </a:lnTo>
                  <a:lnTo>
                    <a:pt x="3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45" name="Freeform 101"/>
            <p:cNvSpPr>
              <a:spLocks/>
            </p:cNvSpPr>
            <p:nvPr/>
          </p:nvSpPr>
          <p:spPr bwMode="auto">
            <a:xfrm>
              <a:off x="4323" y="1742"/>
              <a:ext cx="35" cy="64"/>
            </a:xfrm>
            <a:custGeom>
              <a:avLst/>
              <a:gdLst>
                <a:gd name="T0" fmla="*/ 0 w 35"/>
                <a:gd name="T1" fmla="*/ 0 h 64"/>
                <a:gd name="T2" fmla="*/ 17 w 35"/>
                <a:gd name="T3" fmla="*/ 64 h 64"/>
                <a:gd name="T4" fmla="*/ 35 w 35"/>
                <a:gd name="T5" fmla="*/ 0 h 64"/>
                <a:gd name="T6" fmla="*/ 0 w 35"/>
                <a:gd name="T7" fmla="*/ 0 h 64"/>
                <a:gd name="T8" fmla="*/ 0 w 3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4"/>
                <a:gd name="T17" fmla="*/ 35 w 3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4">
                  <a:moveTo>
                    <a:pt x="0" y="0"/>
                  </a:moveTo>
                  <a:lnTo>
                    <a:pt x="17" y="64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46" name="Freeform 102"/>
            <p:cNvSpPr>
              <a:spLocks/>
            </p:cNvSpPr>
            <p:nvPr/>
          </p:nvSpPr>
          <p:spPr bwMode="auto">
            <a:xfrm>
              <a:off x="3083" y="678"/>
              <a:ext cx="64" cy="34"/>
            </a:xfrm>
            <a:custGeom>
              <a:avLst/>
              <a:gdLst>
                <a:gd name="T0" fmla="*/ 64 w 64"/>
                <a:gd name="T1" fmla="*/ 0 h 34"/>
                <a:gd name="T2" fmla="*/ 0 w 64"/>
                <a:gd name="T3" fmla="*/ 17 h 34"/>
                <a:gd name="T4" fmla="*/ 64 w 64"/>
                <a:gd name="T5" fmla="*/ 34 h 34"/>
                <a:gd name="T6" fmla="*/ 64 w 64"/>
                <a:gd name="T7" fmla="*/ 0 h 34"/>
                <a:gd name="T8" fmla="*/ 64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4"/>
                <a:gd name="T17" fmla="*/ 64 w 6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4">
                  <a:moveTo>
                    <a:pt x="64" y="0"/>
                  </a:moveTo>
                  <a:lnTo>
                    <a:pt x="0" y="17"/>
                  </a:lnTo>
                  <a:lnTo>
                    <a:pt x="64" y="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47" name="Rectangle 103"/>
            <p:cNvSpPr>
              <a:spLocks noChangeArrowheads="1"/>
            </p:cNvSpPr>
            <p:nvPr/>
          </p:nvSpPr>
          <p:spPr bwMode="auto">
            <a:xfrm>
              <a:off x="4000" y="746"/>
              <a:ext cx="46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Active open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648" name="Rectangle 104"/>
            <p:cNvSpPr>
              <a:spLocks noChangeArrowheads="1"/>
            </p:cNvSpPr>
            <p:nvPr/>
          </p:nvSpPr>
          <p:spPr bwMode="auto">
            <a:xfrm>
              <a:off x="4505" y="746"/>
              <a:ext cx="205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solidFill>
                    <a:srgbClr val="000000"/>
                  </a:solidFill>
                  <a:latin typeface="Arial" pitchFamily="34" charset="0"/>
                </a:rPr>
                <a:t>/SYN</a:t>
              </a:r>
              <a:endParaRPr lang="en-US" sz="700">
                <a:latin typeface="Times New Roman" pitchFamily="18" charset="0"/>
              </a:endParaRPr>
            </a:p>
          </p:txBody>
        </p:sp>
      </p:grpSp>
      <p:grpSp>
        <p:nvGrpSpPr>
          <p:cNvPr id="21510" name="Group 105"/>
          <p:cNvGrpSpPr>
            <a:grpSpLocks/>
          </p:cNvGrpSpPr>
          <p:nvPr/>
        </p:nvGrpSpPr>
        <p:grpSpPr bwMode="auto">
          <a:xfrm>
            <a:off x="6742292" y="971550"/>
            <a:ext cx="4581525" cy="5259388"/>
            <a:chOff x="266" y="479"/>
            <a:chExt cx="2529" cy="3505"/>
          </a:xfrm>
        </p:grpSpPr>
        <p:sp>
          <p:nvSpPr>
            <p:cNvPr id="21511" name="Text Box 106"/>
            <p:cNvSpPr txBox="1">
              <a:spLocks noChangeArrowheads="1"/>
            </p:cNvSpPr>
            <p:nvPr/>
          </p:nvSpPr>
          <p:spPr bwMode="auto">
            <a:xfrm>
              <a:off x="266" y="479"/>
              <a:ext cx="424" cy="2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Client</a:t>
              </a:r>
            </a:p>
          </p:txBody>
        </p:sp>
        <p:sp>
          <p:nvSpPr>
            <p:cNvPr id="21512" name="Text Box 107"/>
            <p:cNvSpPr txBox="1">
              <a:spLocks noChangeArrowheads="1"/>
            </p:cNvSpPr>
            <p:nvPr/>
          </p:nvSpPr>
          <p:spPr bwMode="auto">
            <a:xfrm>
              <a:off x="1772" y="479"/>
              <a:ext cx="473" cy="2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Server</a:t>
              </a:r>
            </a:p>
          </p:txBody>
        </p:sp>
        <p:sp>
          <p:nvSpPr>
            <p:cNvPr id="21513" name="Line 108"/>
            <p:cNvSpPr>
              <a:spLocks noChangeShapeType="1"/>
            </p:cNvSpPr>
            <p:nvPr/>
          </p:nvSpPr>
          <p:spPr bwMode="auto">
            <a:xfrm>
              <a:off x="487" y="768"/>
              <a:ext cx="0" cy="3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9"/>
            <p:cNvSpPr>
              <a:spLocks noChangeShapeType="1"/>
            </p:cNvSpPr>
            <p:nvPr/>
          </p:nvSpPr>
          <p:spPr bwMode="auto">
            <a:xfrm>
              <a:off x="1994" y="768"/>
              <a:ext cx="0" cy="3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0"/>
            <p:cNvSpPr>
              <a:spLocks noChangeShapeType="1"/>
            </p:cNvSpPr>
            <p:nvPr/>
          </p:nvSpPr>
          <p:spPr bwMode="auto">
            <a:xfrm>
              <a:off x="487" y="816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11"/>
            <p:cNvSpPr>
              <a:spLocks noChangeShapeType="1"/>
            </p:cNvSpPr>
            <p:nvPr/>
          </p:nvSpPr>
          <p:spPr bwMode="auto">
            <a:xfrm flipH="1">
              <a:off x="487" y="1104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112"/>
            <p:cNvSpPr txBox="1">
              <a:spLocks noChangeArrowheads="1"/>
            </p:cNvSpPr>
            <p:nvPr/>
          </p:nvSpPr>
          <p:spPr bwMode="auto">
            <a:xfrm>
              <a:off x="798" y="623"/>
              <a:ext cx="828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[SYN, seq=17]</a:t>
              </a:r>
            </a:p>
          </p:txBody>
        </p:sp>
        <p:sp>
          <p:nvSpPr>
            <p:cNvPr id="21518" name="Text Box 113"/>
            <p:cNvSpPr txBox="1">
              <a:spLocks noChangeArrowheads="1"/>
            </p:cNvSpPr>
            <p:nvPr/>
          </p:nvSpPr>
          <p:spPr bwMode="auto">
            <a:xfrm>
              <a:off x="532" y="911"/>
              <a:ext cx="1312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[SYN, seq=39, ACK=18]</a:t>
              </a:r>
            </a:p>
          </p:txBody>
        </p:sp>
        <p:sp>
          <p:nvSpPr>
            <p:cNvPr id="21519" name="Text Box 114"/>
            <p:cNvSpPr txBox="1">
              <a:spLocks noChangeArrowheads="1"/>
            </p:cNvSpPr>
            <p:nvPr/>
          </p:nvSpPr>
          <p:spPr bwMode="auto">
            <a:xfrm>
              <a:off x="709" y="1295"/>
              <a:ext cx="1018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[seq=18, ACK=40]</a:t>
              </a:r>
            </a:p>
          </p:txBody>
        </p:sp>
        <p:sp>
          <p:nvSpPr>
            <p:cNvPr id="21520" name="Line 115"/>
            <p:cNvSpPr>
              <a:spLocks noChangeShapeType="1"/>
            </p:cNvSpPr>
            <p:nvPr/>
          </p:nvSpPr>
          <p:spPr bwMode="auto">
            <a:xfrm>
              <a:off x="487" y="1488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AutoShape 116"/>
            <p:cNvSpPr>
              <a:spLocks/>
            </p:cNvSpPr>
            <p:nvPr/>
          </p:nvSpPr>
          <p:spPr bwMode="auto">
            <a:xfrm>
              <a:off x="2038" y="768"/>
              <a:ext cx="133" cy="816"/>
            </a:xfrm>
            <a:prstGeom prst="rightBrace">
              <a:avLst>
                <a:gd name="adj1" fmla="val 5112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2" name="Text Box 117"/>
            <p:cNvSpPr txBox="1">
              <a:spLocks noChangeArrowheads="1"/>
            </p:cNvSpPr>
            <p:nvPr/>
          </p:nvSpPr>
          <p:spPr bwMode="auto">
            <a:xfrm>
              <a:off x="2127" y="959"/>
              <a:ext cx="668" cy="3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Connection</a:t>
              </a:r>
            </a:p>
            <a:p>
              <a:pPr algn="l" eaLnBrk="0" hangingPunct="0"/>
              <a:r>
                <a:rPr lang="en-US" sz="1600">
                  <a:latin typeface="Arial" pitchFamily="34" charset="0"/>
                </a:rPr>
                <a:t>setup</a:t>
              </a:r>
            </a:p>
          </p:txBody>
        </p:sp>
        <p:sp>
          <p:nvSpPr>
            <p:cNvPr id="21523" name="Line 118"/>
            <p:cNvSpPr>
              <a:spLocks noChangeShapeType="1"/>
            </p:cNvSpPr>
            <p:nvPr/>
          </p:nvSpPr>
          <p:spPr bwMode="auto">
            <a:xfrm>
              <a:off x="487" y="1920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19"/>
            <p:cNvSpPr>
              <a:spLocks noChangeShapeType="1"/>
            </p:cNvSpPr>
            <p:nvPr/>
          </p:nvSpPr>
          <p:spPr bwMode="auto">
            <a:xfrm flipH="1">
              <a:off x="487" y="2208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Text Box 120"/>
            <p:cNvSpPr txBox="1">
              <a:spLocks noChangeArrowheads="1"/>
            </p:cNvSpPr>
            <p:nvPr/>
          </p:nvSpPr>
          <p:spPr bwMode="auto">
            <a:xfrm>
              <a:off x="487" y="1679"/>
              <a:ext cx="1501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[seq=53, ACK=78, data=‚hi‘]</a:t>
              </a:r>
            </a:p>
          </p:txBody>
        </p:sp>
        <p:sp>
          <p:nvSpPr>
            <p:cNvPr id="21526" name="Text Box 121"/>
            <p:cNvSpPr txBox="1">
              <a:spLocks noChangeArrowheads="1"/>
            </p:cNvSpPr>
            <p:nvPr/>
          </p:nvSpPr>
          <p:spPr bwMode="auto">
            <a:xfrm>
              <a:off x="487" y="2015"/>
              <a:ext cx="1539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[seq=78, ACK=55, data=‚ho‘]</a:t>
              </a:r>
            </a:p>
          </p:txBody>
        </p:sp>
        <p:grpSp>
          <p:nvGrpSpPr>
            <p:cNvPr id="21527" name="Group 122"/>
            <p:cNvGrpSpPr>
              <a:grpSpLocks/>
            </p:cNvGrpSpPr>
            <p:nvPr/>
          </p:nvGrpSpPr>
          <p:grpSpPr bwMode="auto">
            <a:xfrm>
              <a:off x="1905" y="1632"/>
              <a:ext cx="177" cy="96"/>
              <a:chOff x="2448" y="3216"/>
              <a:chExt cx="192" cy="192"/>
            </a:xfrm>
          </p:grpSpPr>
          <p:sp>
            <p:nvSpPr>
              <p:cNvPr id="21556" name="Rectangle 123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7" name="Line 124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Line 125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8" name="Group 126"/>
            <p:cNvGrpSpPr>
              <a:grpSpLocks/>
            </p:cNvGrpSpPr>
            <p:nvPr/>
          </p:nvGrpSpPr>
          <p:grpSpPr bwMode="auto">
            <a:xfrm>
              <a:off x="399" y="1632"/>
              <a:ext cx="177" cy="96"/>
              <a:chOff x="2448" y="3216"/>
              <a:chExt cx="192" cy="192"/>
            </a:xfrm>
          </p:grpSpPr>
          <p:sp>
            <p:nvSpPr>
              <p:cNvPr id="21553" name="Rectangle 127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4" name="Line 128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Line 129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9" name="Group 130"/>
            <p:cNvGrpSpPr>
              <a:grpSpLocks/>
            </p:cNvGrpSpPr>
            <p:nvPr/>
          </p:nvGrpSpPr>
          <p:grpSpPr bwMode="auto">
            <a:xfrm>
              <a:off x="1905" y="2352"/>
              <a:ext cx="177" cy="96"/>
              <a:chOff x="2448" y="3216"/>
              <a:chExt cx="192" cy="192"/>
            </a:xfrm>
          </p:grpSpPr>
          <p:sp>
            <p:nvSpPr>
              <p:cNvPr id="21550" name="Rectangle 131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51" name="Line 132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Line 133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0" name="Group 134"/>
            <p:cNvGrpSpPr>
              <a:grpSpLocks/>
            </p:cNvGrpSpPr>
            <p:nvPr/>
          </p:nvGrpSpPr>
          <p:grpSpPr bwMode="auto">
            <a:xfrm>
              <a:off x="399" y="2352"/>
              <a:ext cx="177" cy="96"/>
              <a:chOff x="2448" y="3216"/>
              <a:chExt cx="192" cy="192"/>
            </a:xfrm>
          </p:grpSpPr>
          <p:sp>
            <p:nvSpPr>
              <p:cNvPr id="21547" name="Rectangle 135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48" name="Line 136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Line 137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1" name="AutoShape 138"/>
            <p:cNvSpPr>
              <a:spLocks/>
            </p:cNvSpPr>
            <p:nvPr/>
          </p:nvSpPr>
          <p:spPr bwMode="auto">
            <a:xfrm>
              <a:off x="2038" y="1728"/>
              <a:ext cx="133" cy="624"/>
            </a:xfrm>
            <a:prstGeom prst="rightBrace">
              <a:avLst>
                <a:gd name="adj1" fmla="val 3909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2" name="Text Box 139"/>
            <p:cNvSpPr txBox="1">
              <a:spLocks noChangeArrowheads="1"/>
            </p:cNvSpPr>
            <p:nvPr/>
          </p:nvSpPr>
          <p:spPr bwMode="auto">
            <a:xfrm>
              <a:off x="2127" y="1871"/>
              <a:ext cx="483" cy="3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Data</a:t>
              </a:r>
            </a:p>
            <a:p>
              <a:pPr algn="l" eaLnBrk="0" hangingPunct="0"/>
              <a:r>
                <a:rPr lang="en-US" sz="1600">
                  <a:latin typeface="Arial" pitchFamily="34" charset="0"/>
                </a:rPr>
                <a:t>transfer</a:t>
              </a:r>
            </a:p>
          </p:txBody>
        </p:sp>
        <p:sp>
          <p:nvSpPr>
            <p:cNvPr id="21533" name="AutoShape 140"/>
            <p:cNvSpPr>
              <a:spLocks/>
            </p:cNvSpPr>
            <p:nvPr/>
          </p:nvSpPr>
          <p:spPr bwMode="auto">
            <a:xfrm>
              <a:off x="2038" y="2592"/>
              <a:ext cx="133" cy="1248"/>
            </a:xfrm>
            <a:prstGeom prst="rightBrace">
              <a:avLst>
                <a:gd name="adj1" fmla="val 7819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Text Box 141"/>
            <p:cNvSpPr txBox="1">
              <a:spLocks noChangeArrowheads="1"/>
            </p:cNvSpPr>
            <p:nvPr/>
          </p:nvSpPr>
          <p:spPr bwMode="auto">
            <a:xfrm>
              <a:off x="2127" y="3023"/>
              <a:ext cx="668" cy="3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Connection</a:t>
              </a:r>
            </a:p>
            <a:p>
              <a:pPr algn="l" eaLnBrk="0" hangingPunct="0"/>
              <a:r>
                <a:rPr lang="en-US" sz="1600">
                  <a:latin typeface="Arial" pitchFamily="34" charset="0"/>
                </a:rPr>
                <a:t>release</a:t>
              </a:r>
            </a:p>
          </p:txBody>
        </p:sp>
        <p:sp>
          <p:nvSpPr>
            <p:cNvPr id="21535" name="Line 142"/>
            <p:cNvSpPr>
              <a:spLocks noChangeShapeType="1"/>
            </p:cNvSpPr>
            <p:nvPr/>
          </p:nvSpPr>
          <p:spPr bwMode="auto">
            <a:xfrm>
              <a:off x="487" y="2592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Text Box 143"/>
            <p:cNvSpPr txBox="1">
              <a:spLocks noChangeArrowheads="1"/>
            </p:cNvSpPr>
            <p:nvPr/>
          </p:nvSpPr>
          <p:spPr bwMode="auto">
            <a:xfrm>
              <a:off x="975" y="2399"/>
              <a:ext cx="345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[FIN]</a:t>
              </a:r>
            </a:p>
          </p:txBody>
        </p:sp>
        <p:sp>
          <p:nvSpPr>
            <p:cNvPr id="21537" name="Text Box 144"/>
            <p:cNvSpPr txBox="1">
              <a:spLocks noChangeArrowheads="1"/>
            </p:cNvSpPr>
            <p:nvPr/>
          </p:nvSpPr>
          <p:spPr bwMode="auto">
            <a:xfrm>
              <a:off x="975" y="3262"/>
              <a:ext cx="394" cy="2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[ACK]</a:t>
              </a:r>
            </a:p>
          </p:txBody>
        </p:sp>
        <p:sp>
          <p:nvSpPr>
            <p:cNvPr id="21538" name="Line 145"/>
            <p:cNvSpPr>
              <a:spLocks noChangeShapeType="1"/>
            </p:cNvSpPr>
            <p:nvPr/>
          </p:nvSpPr>
          <p:spPr bwMode="auto">
            <a:xfrm>
              <a:off x="487" y="3456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146"/>
            <p:cNvSpPr>
              <a:spLocks noChangeShapeType="1"/>
            </p:cNvSpPr>
            <p:nvPr/>
          </p:nvSpPr>
          <p:spPr bwMode="auto">
            <a:xfrm flipH="1">
              <a:off x="487" y="2832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Text Box 147"/>
            <p:cNvSpPr txBox="1">
              <a:spLocks noChangeArrowheads="1"/>
            </p:cNvSpPr>
            <p:nvPr/>
          </p:nvSpPr>
          <p:spPr bwMode="auto">
            <a:xfrm>
              <a:off x="975" y="2687"/>
              <a:ext cx="394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[ACK]</a:t>
              </a:r>
            </a:p>
          </p:txBody>
        </p:sp>
        <p:sp>
          <p:nvSpPr>
            <p:cNvPr id="21541" name="Line 148"/>
            <p:cNvSpPr>
              <a:spLocks noChangeShapeType="1"/>
            </p:cNvSpPr>
            <p:nvPr/>
          </p:nvSpPr>
          <p:spPr bwMode="auto">
            <a:xfrm flipH="1">
              <a:off x="487" y="3216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Text Box 149"/>
            <p:cNvSpPr txBox="1">
              <a:spLocks noChangeArrowheads="1"/>
            </p:cNvSpPr>
            <p:nvPr/>
          </p:nvSpPr>
          <p:spPr bwMode="auto">
            <a:xfrm>
              <a:off x="975" y="3071"/>
              <a:ext cx="345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pitchFamily="34" charset="0"/>
                </a:rPr>
                <a:t>[FIN]</a:t>
              </a:r>
            </a:p>
          </p:txBody>
        </p:sp>
        <p:sp>
          <p:nvSpPr>
            <p:cNvPr id="21543" name="Line 150"/>
            <p:cNvSpPr>
              <a:spLocks noChangeShapeType="1"/>
            </p:cNvSpPr>
            <p:nvPr/>
          </p:nvSpPr>
          <p:spPr bwMode="auto">
            <a:xfrm>
              <a:off x="443" y="3840"/>
              <a:ext cx="8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151"/>
            <p:cNvSpPr>
              <a:spLocks noChangeShapeType="1"/>
            </p:cNvSpPr>
            <p:nvPr/>
          </p:nvSpPr>
          <p:spPr bwMode="auto">
            <a:xfrm>
              <a:off x="443" y="345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Text Box 152"/>
            <p:cNvSpPr txBox="1">
              <a:spLocks noChangeArrowheads="1"/>
            </p:cNvSpPr>
            <p:nvPr/>
          </p:nvSpPr>
          <p:spPr bwMode="auto">
            <a:xfrm rot="16200000">
              <a:off x="50" y="3509"/>
              <a:ext cx="629" cy="1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>
                  <a:latin typeface="Arial" pitchFamily="34" charset="0"/>
                </a:rPr>
                <a:t>Time wait</a:t>
              </a:r>
            </a:p>
          </p:txBody>
        </p:sp>
        <p:sp>
          <p:nvSpPr>
            <p:cNvPr id="21546" name="Line 153"/>
            <p:cNvSpPr>
              <a:spLocks noChangeShapeType="1"/>
            </p:cNvSpPr>
            <p:nvPr/>
          </p:nvSpPr>
          <p:spPr bwMode="auto">
            <a:xfrm>
              <a:off x="1950" y="3504"/>
              <a:ext cx="88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Network Layer IP-Packet</a:t>
            </a:r>
          </a:p>
        </p:txBody>
      </p:sp>
      <p:sp>
        <p:nvSpPr>
          <p:cNvPr id="2253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1453061" name="Rectangle 5"/>
          <p:cNvSpPr>
            <a:spLocks noChangeArrowheads="1"/>
          </p:cNvSpPr>
          <p:nvPr/>
        </p:nvSpPr>
        <p:spPr bwMode="auto">
          <a:xfrm>
            <a:off x="2744045" y="3079750"/>
            <a:ext cx="6751637" cy="342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 flipH="1">
            <a:off x="2744044" y="3079750"/>
            <a:ext cx="842962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Version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 flipH="1">
            <a:off x="3587006" y="3079750"/>
            <a:ext cx="844550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Hdr.Len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 flipH="1">
            <a:off x="4431556" y="3079750"/>
            <a:ext cx="168910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DiffServ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 flipH="1">
            <a:off x="6120657" y="3079750"/>
            <a:ext cx="3375025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Total Length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 flipH="1">
            <a:off x="2744044" y="3536950"/>
            <a:ext cx="3376612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Identifier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 flipH="1">
            <a:off x="6120657" y="3536950"/>
            <a:ext cx="631825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Flags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 flipH="1">
            <a:off x="6752481" y="3536950"/>
            <a:ext cx="2743200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Fragment Offset</a:t>
            </a: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 flipH="1">
            <a:off x="4431556" y="3994150"/>
            <a:ext cx="1689100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Protocol</a:t>
            </a: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 flipH="1">
            <a:off x="2744044" y="3994150"/>
            <a:ext cx="1687512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Time to Live</a:t>
            </a: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 flipH="1">
            <a:off x="6120657" y="3994150"/>
            <a:ext cx="3375025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Header Checksum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 flipH="1">
            <a:off x="2744045" y="4451350"/>
            <a:ext cx="6751637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Source Address</a:t>
            </a: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 flipH="1">
            <a:off x="2744045" y="4908550"/>
            <a:ext cx="6751637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Destination Address</a:t>
            </a: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 flipH="1">
            <a:off x="2744045" y="5365750"/>
            <a:ext cx="6751637" cy="6096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Options and Padding</a:t>
            </a: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 flipH="1">
            <a:off x="2744045" y="5975350"/>
            <a:ext cx="6751637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pitchFamily="34" charset="0"/>
              </a:rPr>
              <a:t>Data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2744044" y="27209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0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3377457" y="27209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3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20419" y="27209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7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838082" y="2720975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15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9214695" y="2720975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31</a:t>
            </a:r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6330206" y="3536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6541344" y="3536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54" name="Group 27"/>
          <p:cNvGrpSpPr>
            <a:grpSpLocks/>
          </p:cNvGrpSpPr>
          <p:nvPr/>
        </p:nvGrpSpPr>
        <p:grpSpPr bwMode="auto">
          <a:xfrm>
            <a:off x="9284545" y="5518150"/>
            <a:ext cx="422275" cy="304800"/>
            <a:chOff x="5136" y="2496"/>
            <a:chExt cx="288" cy="192"/>
          </a:xfrm>
        </p:grpSpPr>
        <p:sp>
          <p:nvSpPr>
            <p:cNvPr id="22597" name="Line 28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Line 29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5" name="Group 30"/>
          <p:cNvGrpSpPr>
            <a:grpSpLocks/>
          </p:cNvGrpSpPr>
          <p:nvPr/>
        </p:nvGrpSpPr>
        <p:grpSpPr bwMode="auto">
          <a:xfrm>
            <a:off x="2532907" y="5518150"/>
            <a:ext cx="422275" cy="304800"/>
            <a:chOff x="5136" y="2496"/>
            <a:chExt cx="288" cy="192"/>
          </a:xfrm>
        </p:grpSpPr>
        <p:sp>
          <p:nvSpPr>
            <p:cNvPr id="22595" name="Line 31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32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6" name="Group 33"/>
          <p:cNvGrpSpPr>
            <a:grpSpLocks/>
          </p:cNvGrpSpPr>
          <p:nvPr/>
        </p:nvGrpSpPr>
        <p:grpSpPr bwMode="auto">
          <a:xfrm>
            <a:off x="2532907" y="6127750"/>
            <a:ext cx="422275" cy="304800"/>
            <a:chOff x="5136" y="2496"/>
            <a:chExt cx="288" cy="192"/>
          </a:xfrm>
        </p:grpSpPr>
        <p:sp>
          <p:nvSpPr>
            <p:cNvPr id="22593" name="Line 34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35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7" name="Group 36"/>
          <p:cNvGrpSpPr>
            <a:grpSpLocks/>
          </p:cNvGrpSpPr>
          <p:nvPr/>
        </p:nvGrpSpPr>
        <p:grpSpPr bwMode="auto">
          <a:xfrm>
            <a:off x="9284545" y="6127750"/>
            <a:ext cx="422275" cy="304800"/>
            <a:chOff x="5136" y="2496"/>
            <a:chExt cx="288" cy="192"/>
          </a:xfrm>
        </p:grpSpPr>
        <p:sp>
          <p:nvSpPr>
            <p:cNvPr id="22591" name="Line 37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38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8" name="Line 39"/>
          <p:cNvSpPr>
            <a:spLocks noChangeShapeType="1"/>
          </p:cNvSpPr>
          <p:nvPr/>
        </p:nvSpPr>
        <p:spPr bwMode="auto">
          <a:xfrm>
            <a:off x="9848106" y="307975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40"/>
          <p:cNvSpPr txBox="1">
            <a:spLocks noChangeArrowheads="1"/>
          </p:cNvSpPr>
          <p:nvPr/>
        </p:nvSpPr>
        <p:spPr bwMode="auto">
          <a:xfrm rot="-5400000">
            <a:off x="9494094" y="4392613"/>
            <a:ext cx="1098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IP Header</a:t>
            </a:r>
          </a:p>
        </p:txBody>
      </p:sp>
      <p:sp>
        <p:nvSpPr>
          <p:cNvPr id="22560" name="Line 41"/>
          <p:cNvSpPr>
            <a:spLocks noChangeShapeType="1"/>
          </p:cNvSpPr>
          <p:nvPr/>
        </p:nvSpPr>
        <p:spPr bwMode="auto">
          <a:xfrm>
            <a:off x="9636970" y="307975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42"/>
          <p:cNvSpPr>
            <a:spLocks noChangeShapeType="1"/>
          </p:cNvSpPr>
          <p:nvPr/>
        </p:nvSpPr>
        <p:spPr bwMode="auto">
          <a:xfrm>
            <a:off x="9636970" y="597535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43"/>
          <p:cNvSpPr>
            <a:spLocks noChangeShapeType="1"/>
          </p:cNvSpPr>
          <p:nvPr/>
        </p:nvSpPr>
        <p:spPr bwMode="auto">
          <a:xfrm flipH="1" flipV="1">
            <a:off x="2955182" y="2470150"/>
            <a:ext cx="1476375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Line 44"/>
          <p:cNvSpPr>
            <a:spLocks noChangeShapeType="1"/>
          </p:cNvSpPr>
          <p:nvPr/>
        </p:nvSpPr>
        <p:spPr bwMode="auto">
          <a:xfrm flipV="1">
            <a:off x="6120656" y="2470150"/>
            <a:ext cx="20955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3101" name="Rectangle 45"/>
          <p:cNvSpPr>
            <a:spLocks noChangeArrowheads="1"/>
          </p:cNvSpPr>
          <p:nvPr/>
        </p:nvSpPr>
        <p:spPr bwMode="auto">
          <a:xfrm>
            <a:off x="6893770" y="2012950"/>
            <a:ext cx="422275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453102" name="Rectangle 46"/>
          <p:cNvSpPr>
            <a:spLocks noChangeArrowheads="1"/>
          </p:cNvSpPr>
          <p:nvPr/>
        </p:nvSpPr>
        <p:spPr bwMode="auto">
          <a:xfrm>
            <a:off x="7316045" y="2012950"/>
            <a:ext cx="422275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>
                <a:latin typeface="Arial" charset="0"/>
              </a:rPr>
              <a:t>DF</a:t>
            </a:r>
          </a:p>
        </p:txBody>
      </p:sp>
      <p:sp>
        <p:nvSpPr>
          <p:cNvPr id="1453103" name="Rectangle 47"/>
          <p:cNvSpPr>
            <a:spLocks noChangeArrowheads="1"/>
          </p:cNvSpPr>
          <p:nvPr/>
        </p:nvSpPr>
        <p:spPr bwMode="auto">
          <a:xfrm>
            <a:off x="7738320" y="2012950"/>
            <a:ext cx="420687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>
                <a:latin typeface="Arial" charset="0"/>
              </a:rPr>
              <a:t>MF</a:t>
            </a:r>
          </a:p>
        </p:txBody>
      </p:sp>
      <p:sp>
        <p:nvSpPr>
          <p:cNvPr id="22567" name="Text Box 48"/>
          <p:cNvSpPr txBox="1">
            <a:spLocks noChangeArrowheads="1"/>
          </p:cNvSpPr>
          <p:nvPr/>
        </p:nvSpPr>
        <p:spPr bwMode="auto">
          <a:xfrm>
            <a:off x="6541344" y="1501775"/>
            <a:ext cx="10525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Reserved</a:t>
            </a:r>
          </a:p>
        </p:txBody>
      </p:sp>
      <p:sp>
        <p:nvSpPr>
          <p:cNvPr id="22568" name="Text Box 49"/>
          <p:cNvSpPr txBox="1">
            <a:spLocks noChangeArrowheads="1"/>
          </p:cNvSpPr>
          <p:nvPr/>
        </p:nvSpPr>
        <p:spPr bwMode="auto">
          <a:xfrm>
            <a:off x="6823920" y="1273175"/>
            <a:ext cx="15843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Don‘t Fragment</a:t>
            </a:r>
          </a:p>
        </p:txBody>
      </p:sp>
      <p:sp>
        <p:nvSpPr>
          <p:cNvPr id="22569" name="Text Box 50"/>
          <p:cNvSpPr txBox="1">
            <a:spLocks noChangeArrowheads="1"/>
          </p:cNvSpPr>
          <p:nvPr/>
        </p:nvSpPr>
        <p:spPr bwMode="auto">
          <a:xfrm>
            <a:off x="7597031" y="1501775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More Fragments</a:t>
            </a:r>
          </a:p>
        </p:txBody>
      </p:sp>
      <p:cxnSp>
        <p:nvCxnSpPr>
          <p:cNvPr id="22570" name="AutoShape 51"/>
          <p:cNvCxnSpPr>
            <a:cxnSpLocks noChangeShapeType="1"/>
            <a:stCxn id="22567" idx="2"/>
            <a:endCxn id="1453101" idx="0"/>
          </p:cNvCxnSpPr>
          <p:nvPr/>
        </p:nvCxnSpPr>
        <p:spPr bwMode="auto">
          <a:xfrm>
            <a:off x="7068394" y="1838326"/>
            <a:ext cx="36512" cy="1746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2571" name="AutoShape 52"/>
          <p:cNvCxnSpPr>
            <a:cxnSpLocks noChangeShapeType="1"/>
            <a:stCxn id="22568" idx="2"/>
            <a:endCxn id="1453102" idx="0"/>
          </p:cNvCxnSpPr>
          <p:nvPr/>
        </p:nvCxnSpPr>
        <p:spPr bwMode="auto">
          <a:xfrm flipH="1">
            <a:off x="7527181" y="1609726"/>
            <a:ext cx="88900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2572" name="AutoShape 53"/>
          <p:cNvCxnSpPr>
            <a:cxnSpLocks noChangeShapeType="1"/>
            <a:stCxn id="22569" idx="2"/>
            <a:endCxn id="1453103" idx="0"/>
          </p:cNvCxnSpPr>
          <p:nvPr/>
        </p:nvCxnSpPr>
        <p:spPr bwMode="auto">
          <a:xfrm flipH="1">
            <a:off x="7949457" y="1838326"/>
            <a:ext cx="485775" cy="1746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22573" name="Line 54"/>
          <p:cNvSpPr>
            <a:spLocks noChangeShapeType="1"/>
          </p:cNvSpPr>
          <p:nvPr/>
        </p:nvSpPr>
        <p:spPr bwMode="auto">
          <a:xfrm flipV="1">
            <a:off x="6120657" y="2470150"/>
            <a:ext cx="773113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Line 55"/>
          <p:cNvSpPr>
            <a:spLocks noChangeShapeType="1"/>
          </p:cNvSpPr>
          <p:nvPr/>
        </p:nvSpPr>
        <p:spPr bwMode="auto">
          <a:xfrm flipV="1">
            <a:off x="6752482" y="2470150"/>
            <a:ext cx="1406525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Text Box 56"/>
          <p:cNvSpPr txBox="1">
            <a:spLocks noChangeArrowheads="1"/>
          </p:cNvSpPr>
          <p:nvPr/>
        </p:nvSpPr>
        <p:spPr bwMode="auto">
          <a:xfrm>
            <a:off x="2315420" y="2720975"/>
            <a:ext cx="4206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Bit</a:t>
            </a:r>
          </a:p>
        </p:txBody>
      </p:sp>
      <p:sp>
        <p:nvSpPr>
          <p:cNvPr id="1453113" name="Rectangle 57"/>
          <p:cNvSpPr>
            <a:spLocks noChangeArrowheads="1"/>
          </p:cNvSpPr>
          <p:nvPr/>
        </p:nvSpPr>
        <p:spPr bwMode="auto">
          <a:xfrm>
            <a:off x="2955182" y="2012950"/>
            <a:ext cx="2532063" cy="457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>
                <a:latin typeface="Arial" charset="0"/>
              </a:rPr>
              <a:t>DiffServ Codepoint</a:t>
            </a:r>
          </a:p>
        </p:txBody>
      </p:sp>
      <p:sp>
        <p:nvSpPr>
          <p:cNvPr id="1453114" name="Rectangle 58"/>
          <p:cNvSpPr>
            <a:spLocks noChangeArrowheads="1"/>
          </p:cNvSpPr>
          <p:nvPr/>
        </p:nvSpPr>
        <p:spPr bwMode="auto">
          <a:xfrm>
            <a:off x="5487244" y="2012950"/>
            <a:ext cx="842962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>
                <a:latin typeface="Arial" charset="0"/>
              </a:rPr>
              <a:t>ECN</a:t>
            </a:r>
          </a:p>
        </p:txBody>
      </p:sp>
      <p:sp>
        <p:nvSpPr>
          <p:cNvPr id="22578" name="Line 59"/>
          <p:cNvSpPr>
            <a:spLocks noChangeShapeType="1"/>
          </p:cNvSpPr>
          <p:nvPr/>
        </p:nvSpPr>
        <p:spPr bwMode="auto">
          <a:xfrm>
            <a:off x="3377456" y="2012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60"/>
          <p:cNvSpPr>
            <a:spLocks noChangeShapeType="1"/>
          </p:cNvSpPr>
          <p:nvPr/>
        </p:nvSpPr>
        <p:spPr bwMode="auto">
          <a:xfrm>
            <a:off x="3798144" y="2012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Text Box 61"/>
          <p:cNvSpPr txBox="1">
            <a:spLocks noChangeArrowheads="1"/>
          </p:cNvSpPr>
          <p:nvPr/>
        </p:nvSpPr>
        <p:spPr bwMode="auto">
          <a:xfrm>
            <a:off x="1818532" y="1273175"/>
            <a:ext cx="4854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Congestion control (Explicit Congestion Notification)</a:t>
            </a:r>
          </a:p>
        </p:txBody>
      </p:sp>
      <p:sp>
        <p:nvSpPr>
          <p:cNvPr id="22581" name="Line 62"/>
          <p:cNvSpPr>
            <a:spLocks noChangeShapeType="1"/>
          </p:cNvSpPr>
          <p:nvPr/>
        </p:nvSpPr>
        <p:spPr bwMode="auto">
          <a:xfrm>
            <a:off x="4220419" y="2012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Line 63"/>
          <p:cNvSpPr>
            <a:spLocks noChangeShapeType="1"/>
          </p:cNvSpPr>
          <p:nvPr/>
        </p:nvSpPr>
        <p:spPr bwMode="auto">
          <a:xfrm>
            <a:off x="4642694" y="2012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Line 64"/>
          <p:cNvSpPr>
            <a:spLocks noChangeShapeType="1"/>
          </p:cNvSpPr>
          <p:nvPr/>
        </p:nvSpPr>
        <p:spPr bwMode="auto">
          <a:xfrm>
            <a:off x="5064969" y="2012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65"/>
          <p:cNvSpPr>
            <a:spLocks noChangeShapeType="1"/>
          </p:cNvSpPr>
          <p:nvPr/>
        </p:nvSpPr>
        <p:spPr bwMode="auto">
          <a:xfrm>
            <a:off x="5909519" y="2012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Line 66"/>
          <p:cNvSpPr>
            <a:spLocks noChangeShapeType="1"/>
          </p:cNvSpPr>
          <p:nvPr/>
        </p:nvSpPr>
        <p:spPr bwMode="auto">
          <a:xfrm>
            <a:off x="5698381" y="30797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Line 67"/>
          <p:cNvSpPr>
            <a:spLocks noChangeShapeType="1"/>
          </p:cNvSpPr>
          <p:nvPr/>
        </p:nvSpPr>
        <p:spPr bwMode="auto">
          <a:xfrm flipH="1">
            <a:off x="5487245" y="1555750"/>
            <a:ext cx="350837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68"/>
          <p:cNvSpPr>
            <a:spLocks noChangeShapeType="1"/>
          </p:cNvSpPr>
          <p:nvPr/>
        </p:nvSpPr>
        <p:spPr bwMode="auto">
          <a:xfrm>
            <a:off x="5979370" y="1555750"/>
            <a:ext cx="350837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Text Box 69"/>
          <p:cNvSpPr txBox="1">
            <a:spLocks noChangeArrowheads="1"/>
          </p:cNvSpPr>
          <p:nvPr/>
        </p:nvSpPr>
        <p:spPr bwMode="auto">
          <a:xfrm>
            <a:off x="3804494" y="1654175"/>
            <a:ext cx="11096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pitchFamily="34" charset="0"/>
              </a:rPr>
              <a:t>QoS class</a:t>
            </a:r>
          </a:p>
        </p:txBody>
      </p:sp>
      <p:sp>
        <p:nvSpPr>
          <p:cNvPr id="22589" name="Line 70"/>
          <p:cNvSpPr>
            <a:spLocks noChangeShapeType="1"/>
          </p:cNvSpPr>
          <p:nvPr/>
        </p:nvSpPr>
        <p:spPr bwMode="auto">
          <a:xfrm>
            <a:off x="5064970" y="1860550"/>
            <a:ext cx="422275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71"/>
          <p:cNvSpPr>
            <a:spLocks noChangeShapeType="1"/>
          </p:cNvSpPr>
          <p:nvPr/>
        </p:nvSpPr>
        <p:spPr bwMode="auto">
          <a:xfrm flipH="1">
            <a:off x="2955182" y="1860550"/>
            <a:ext cx="631825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Layer Routing (Local Scope)</a:t>
            </a:r>
          </a:p>
        </p:txBody>
      </p:sp>
      <p:sp>
        <p:nvSpPr>
          <p:cNvPr id="1031" name="Rectangle 43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Globally unique per host addressing</a:t>
            </a:r>
          </a:p>
          <a:p>
            <a:r>
              <a:rPr lang="en-US" smtClean="0"/>
              <a:t>Routers maintain tables of known networks</a:t>
            </a:r>
          </a:p>
          <a:p>
            <a:pPr lvl="1"/>
            <a:r>
              <a:rPr lang="en-US" smtClean="0"/>
              <a:t>Optional route to default gateway</a:t>
            </a:r>
          </a:p>
          <a:p>
            <a:r>
              <a:rPr lang="en-US" smtClean="0"/>
              <a:t>Subnetting implements logical structure</a:t>
            </a:r>
          </a:p>
          <a:p>
            <a:pPr lvl="1"/>
            <a:r>
              <a:rPr lang="en-US" smtClean="0"/>
              <a:t>Subnet mask builds hierarchy using host part of IP address</a:t>
            </a:r>
          </a:p>
          <a:p>
            <a:pPr lvl="1"/>
            <a:r>
              <a:rPr lang="en-US" smtClean="0"/>
              <a:t>Limits broadcasts</a:t>
            </a:r>
          </a:p>
          <a:p>
            <a:pPr lvl="1"/>
            <a:r>
              <a:rPr lang="en-US" smtClean="0"/>
              <a:t>More efficient routing</a:t>
            </a:r>
          </a:p>
          <a:p>
            <a:r>
              <a:rPr lang="en-US" smtClean="0"/>
              <a:t>Network topology may be part of security concept</a:t>
            </a:r>
            <a:endParaRPr lang="en-US"/>
          </a:p>
        </p:txBody>
      </p:sp>
      <p:sp>
        <p:nvSpPr>
          <p:cNvPr id="102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1032" name="Group 435"/>
          <p:cNvGrpSpPr>
            <a:grpSpLocks/>
          </p:cNvGrpSpPr>
          <p:nvPr/>
        </p:nvGrpSpPr>
        <p:grpSpPr bwMode="auto">
          <a:xfrm>
            <a:off x="5948636" y="2469569"/>
            <a:ext cx="5645966" cy="3642908"/>
            <a:chOff x="2815" y="1284"/>
            <a:chExt cx="2858" cy="1874"/>
          </a:xfrm>
        </p:grpSpPr>
        <p:grpSp>
          <p:nvGrpSpPr>
            <p:cNvPr id="1033" name="Group 5"/>
            <p:cNvGrpSpPr>
              <a:grpSpLocks/>
            </p:cNvGrpSpPr>
            <p:nvPr/>
          </p:nvGrpSpPr>
          <p:grpSpPr bwMode="auto">
            <a:xfrm>
              <a:off x="2815" y="1883"/>
              <a:ext cx="747" cy="409"/>
              <a:chOff x="1894" y="1643"/>
              <a:chExt cx="1313" cy="720"/>
            </a:xfrm>
          </p:grpSpPr>
          <p:grpSp>
            <p:nvGrpSpPr>
              <p:cNvPr id="1441" name="Group 6"/>
              <p:cNvGrpSpPr>
                <a:grpSpLocks/>
              </p:cNvGrpSpPr>
              <p:nvPr/>
            </p:nvGrpSpPr>
            <p:grpSpPr bwMode="auto">
              <a:xfrm>
                <a:off x="1894" y="1643"/>
                <a:ext cx="1313" cy="720"/>
                <a:chOff x="1616" y="2807"/>
                <a:chExt cx="2076" cy="885"/>
              </a:xfrm>
            </p:grpSpPr>
            <p:sp>
              <p:nvSpPr>
                <p:cNvPr id="1443" name="Oval 7"/>
                <p:cNvSpPr>
                  <a:spLocks noChangeArrowheads="1"/>
                </p:cNvSpPr>
                <p:nvPr/>
              </p:nvSpPr>
              <p:spPr bwMode="auto">
                <a:xfrm>
                  <a:off x="2264" y="2834"/>
                  <a:ext cx="502" cy="29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4" name="Oval 8"/>
                <p:cNvSpPr>
                  <a:spLocks noChangeArrowheads="1"/>
                </p:cNvSpPr>
                <p:nvPr/>
              </p:nvSpPr>
              <p:spPr bwMode="auto">
                <a:xfrm>
                  <a:off x="2682" y="2807"/>
                  <a:ext cx="406" cy="23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5" name="Oval 9"/>
                <p:cNvSpPr>
                  <a:spLocks noChangeArrowheads="1"/>
                </p:cNvSpPr>
                <p:nvPr/>
              </p:nvSpPr>
              <p:spPr bwMode="auto">
                <a:xfrm>
                  <a:off x="3052" y="3050"/>
                  <a:ext cx="640" cy="37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6" name="Oval 10"/>
                <p:cNvSpPr>
                  <a:spLocks noChangeArrowheads="1"/>
                </p:cNvSpPr>
                <p:nvPr/>
              </p:nvSpPr>
              <p:spPr bwMode="auto">
                <a:xfrm>
                  <a:off x="1847" y="3213"/>
                  <a:ext cx="732" cy="42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7" name="Oval 11"/>
                <p:cNvSpPr>
                  <a:spLocks noChangeArrowheads="1"/>
                </p:cNvSpPr>
                <p:nvPr/>
              </p:nvSpPr>
              <p:spPr bwMode="auto">
                <a:xfrm>
                  <a:off x="2866" y="3266"/>
                  <a:ext cx="547" cy="31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8" name="Oval 12"/>
                <p:cNvSpPr>
                  <a:spLocks noChangeArrowheads="1"/>
                </p:cNvSpPr>
                <p:nvPr/>
              </p:nvSpPr>
              <p:spPr bwMode="auto">
                <a:xfrm>
                  <a:off x="1662" y="3294"/>
                  <a:ext cx="409" cy="23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9" name="Oval 13"/>
                <p:cNvSpPr>
                  <a:spLocks noChangeArrowheads="1"/>
                </p:cNvSpPr>
                <p:nvPr/>
              </p:nvSpPr>
              <p:spPr bwMode="auto">
                <a:xfrm>
                  <a:off x="1616" y="3105"/>
                  <a:ext cx="408" cy="23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0" name="Oval 14"/>
                <p:cNvSpPr>
                  <a:spLocks noChangeArrowheads="1"/>
                </p:cNvSpPr>
                <p:nvPr/>
              </p:nvSpPr>
              <p:spPr bwMode="auto">
                <a:xfrm>
                  <a:off x="1801" y="2889"/>
                  <a:ext cx="641" cy="37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1" name="Oval 15"/>
                <p:cNvSpPr>
                  <a:spLocks noChangeArrowheads="1"/>
                </p:cNvSpPr>
                <p:nvPr/>
              </p:nvSpPr>
              <p:spPr bwMode="auto">
                <a:xfrm>
                  <a:off x="2357" y="3321"/>
                  <a:ext cx="640" cy="37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2" name="Oval 16"/>
                <p:cNvSpPr>
                  <a:spLocks noChangeArrowheads="1"/>
                </p:cNvSpPr>
                <p:nvPr/>
              </p:nvSpPr>
              <p:spPr bwMode="auto">
                <a:xfrm>
                  <a:off x="3144" y="2916"/>
                  <a:ext cx="502" cy="28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3" name="Oval 17"/>
                <p:cNvSpPr>
                  <a:spLocks noChangeArrowheads="1"/>
                </p:cNvSpPr>
                <p:nvPr/>
              </p:nvSpPr>
              <p:spPr bwMode="auto">
                <a:xfrm>
                  <a:off x="3005" y="2807"/>
                  <a:ext cx="455" cy="2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4" name="Freeform 18"/>
                <p:cNvSpPr>
                  <a:spLocks/>
                </p:cNvSpPr>
                <p:nvPr/>
              </p:nvSpPr>
              <p:spPr bwMode="auto">
                <a:xfrm>
                  <a:off x="1784" y="2877"/>
                  <a:ext cx="1793" cy="702"/>
                </a:xfrm>
                <a:custGeom>
                  <a:avLst/>
                  <a:gdLst>
                    <a:gd name="T0" fmla="*/ 553 w 1793"/>
                    <a:gd name="T1" fmla="*/ 70 h 702"/>
                    <a:gd name="T2" fmla="*/ 628 w 1793"/>
                    <a:gd name="T3" fmla="*/ 20 h 702"/>
                    <a:gd name="T4" fmla="*/ 962 w 1793"/>
                    <a:gd name="T5" fmla="*/ 23 h 702"/>
                    <a:gd name="T6" fmla="*/ 1199 w 1793"/>
                    <a:gd name="T7" fmla="*/ 0 h 702"/>
                    <a:gd name="T8" fmla="*/ 1498 w 1793"/>
                    <a:gd name="T9" fmla="*/ 84 h 702"/>
                    <a:gd name="T10" fmla="*/ 1647 w 1793"/>
                    <a:gd name="T11" fmla="*/ 60 h 702"/>
                    <a:gd name="T12" fmla="*/ 1728 w 1793"/>
                    <a:gd name="T13" fmla="*/ 70 h 702"/>
                    <a:gd name="T14" fmla="*/ 1746 w 1793"/>
                    <a:gd name="T15" fmla="*/ 278 h 702"/>
                    <a:gd name="T16" fmla="*/ 1792 w 1793"/>
                    <a:gd name="T17" fmla="*/ 312 h 702"/>
                    <a:gd name="T18" fmla="*/ 1654 w 1793"/>
                    <a:gd name="T19" fmla="*/ 473 h 702"/>
                    <a:gd name="T20" fmla="*/ 1504 w 1793"/>
                    <a:gd name="T21" fmla="*/ 362 h 702"/>
                    <a:gd name="T22" fmla="*/ 1463 w 1793"/>
                    <a:gd name="T23" fmla="*/ 419 h 702"/>
                    <a:gd name="T24" fmla="*/ 1250 w 1793"/>
                    <a:gd name="T25" fmla="*/ 640 h 702"/>
                    <a:gd name="T26" fmla="*/ 542 w 1793"/>
                    <a:gd name="T27" fmla="*/ 701 h 702"/>
                    <a:gd name="T28" fmla="*/ 173 w 1793"/>
                    <a:gd name="T29" fmla="*/ 657 h 702"/>
                    <a:gd name="T30" fmla="*/ 57 w 1793"/>
                    <a:gd name="T31" fmla="*/ 520 h 702"/>
                    <a:gd name="T32" fmla="*/ 57 w 1793"/>
                    <a:gd name="T33" fmla="*/ 379 h 702"/>
                    <a:gd name="T34" fmla="*/ 0 w 1793"/>
                    <a:gd name="T35" fmla="*/ 262 h 702"/>
                    <a:gd name="T36" fmla="*/ 553 w 1793"/>
                    <a:gd name="T37" fmla="*/ 70 h 7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93"/>
                    <a:gd name="T58" fmla="*/ 0 h 702"/>
                    <a:gd name="T59" fmla="*/ 1793 w 1793"/>
                    <a:gd name="T60" fmla="*/ 702 h 7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93" h="702">
                      <a:moveTo>
                        <a:pt x="553" y="70"/>
                      </a:moveTo>
                      <a:lnTo>
                        <a:pt x="628" y="20"/>
                      </a:lnTo>
                      <a:lnTo>
                        <a:pt x="962" y="23"/>
                      </a:lnTo>
                      <a:lnTo>
                        <a:pt x="1199" y="0"/>
                      </a:lnTo>
                      <a:lnTo>
                        <a:pt x="1498" y="84"/>
                      </a:lnTo>
                      <a:lnTo>
                        <a:pt x="1647" y="60"/>
                      </a:lnTo>
                      <a:lnTo>
                        <a:pt x="1728" y="70"/>
                      </a:lnTo>
                      <a:lnTo>
                        <a:pt x="1746" y="278"/>
                      </a:lnTo>
                      <a:lnTo>
                        <a:pt x="1792" y="312"/>
                      </a:lnTo>
                      <a:lnTo>
                        <a:pt x="1654" y="473"/>
                      </a:lnTo>
                      <a:lnTo>
                        <a:pt x="1504" y="362"/>
                      </a:lnTo>
                      <a:lnTo>
                        <a:pt x="1463" y="419"/>
                      </a:lnTo>
                      <a:lnTo>
                        <a:pt x="1250" y="640"/>
                      </a:lnTo>
                      <a:lnTo>
                        <a:pt x="542" y="701"/>
                      </a:lnTo>
                      <a:lnTo>
                        <a:pt x="173" y="657"/>
                      </a:lnTo>
                      <a:lnTo>
                        <a:pt x="57" y="520"/>
                      </a:lnTo>
                      <a:lnTo>
                        <a:pt x="57" y="379"/>
                      </a:lnTo>
                      <a:lnTo>
                        <a:pt x="0" y="262"/>
                      </a:lnTo>
                      <a:lnTo>
                        <a:pt x="553" y="7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2" name="Text Box 19"/>
              <p:cNvSpPr txBox="1">
                <a:spLocks noChangeArrowheads="1"/>
              </p:cNvSpPr>
              <p:nvPr/>
            </p:nvSpPr>
            <p:spPr bwMode="auto">
              <a:xfrm>
                <a:off x="2282" y="2011"/>
                <a:ext cx="204" cy="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endParaRPr lang="en-US" sz="700" b="1"/>
              </a:p>
            </p:txBody>
          </p:sp>
        </p:grpSp>
        <p:grpSp>
          <p:nvGrpSpPr>
            <p:cNvPr id="1034" name="Group 20"/>
            <p:cNvGrpSpPr>
              <a:grpSpLocks/>
            </p:cNvGrpSpPr>
            <p:nvPr/>
          </p:nvGrpSpPr>
          <p:grpSpPr bwMode="auto">
            <a:xfrm>
              <a:off x="5206" y="1457"/>
              <a:ext cx="55" cy="266"/>
              <a:chOff x="4032" y="959"/>
              <a:chExt cx="96" cy="640"/>
            </a:xfrm>
          </p:grpSpPr>
          <p:sp>
            <p:nvSpPr>
              <p:cNvPr id="1438" name="Line 21"/>
              <p:cNvSpPr>
                <a:spLocks noChangeShapeType="1"/>
              </p:cNvSpPr>
              <p:nvPr/>
            </p:nvSpPr>
            <p:spPr bwMode="auto">
              <a:xfrm>
                <a:off x="4080" y="960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" name="Line 22"/>
              <p:cNvSpPr>
                <a:spLocks noChangeShapeType="1"/>
              </p:cNvSpPr>
              <p:nvPr/>
            </p:nvSpPr>
            <p:spPr bwMode="auto">
              <a:xfrm>
                <a:off x="4032" y="1599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Line 23"/>
              <p:cNvSpPr>
                <a:spLocks noChangeShapeType="1"/>
              </p:cNvSpPr>
              <p:nvPr/>
            </p:nvSpPr>
            <p:spPr bwMode="auto">
              <a:xfrm>
                <a:off x="4032" y="959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5" name="Line 24"/>
            <p:cNvSpPr>
              <a:spLocks noChangeShapeType="1"/>
            </p:cNvSpPr>
            <p:nvPr/>
          </p:nvSpPr>
          <p:spPr bwMode="auto">
            <a:xfrm flipH="1">
              <a:off x="5233" y="1530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25"/>
            <p:cNvSpPr>
              <a:spLocks noChangeArrowheads="1"/>
            </p:cNvSpPr>
            <p:nvPr/>
          </p:nvSpPr>
          <p:spPr bwMode="auto">
            <a:xfrm>
              <a:off x="5124" y="1284"/>
              <a:ext cx="546" cy="5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7" name="Text Box 26"/>
            <p:cNvSpPr txBox="1">
              <a:spLocks noChangeArrowheads="1"/>
            </p:cNvSpPr>
            <p:nvPr/>
          </p:nvSpPr>
          <p:spPr bwMode="auto">
            <a:xfrm>
              <a:off x="5148" y="1329"/>
              <a:ext cx="476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160.45.114</a:t>
              </a:r>
            </a:p>
          </p:txBody>
        </p: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5209" y="2021"/>
              <a:ext cx="55" cy="266"/>
              <a:chOff x="4032" y="959"/>
              <a:chExt cx="96" cy="640"/>
            </a:xfrm>
          </p:grpSpPr>
          <p:sp>
            <p:nvSpPr>
              <p:cNvPr id="1435" name="Line 28"/>
              <p:cNvSpPr>
                <a:spLocks noChangeShapeType="1"/>
              </p:cNvSpPr>
              <p:nvPr/>
            </p:nvSpPr>
            <p:spPr bwMode="auto">
              <a:xfrm>
                <a:off x="4080" y="960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" name="Line 29"/>
              <p:cNvSpPr>
                <a:spLocks noChangeShapeType="1"/>
              </p:cNvSpPr>
              <p:nvPr/>
            </p:nvSpPr>
            <p:spPr bwMode="auto">
              <a:xfrm>
                <a:off x="4032" y="1599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" name="Line 30"/>
              <p:cNvSpPr>
                <a:spLocks noChangeShapeType="1"/>
              </p:cNvSpPr>
              <p:nvPr/>
            </p:nvSpPr>
            <p:spPr bwMode="auto">
              <a:xfrm>
                <a:off x="4032" y="959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9" name="Line 31"/>
            <p:cNvSpPr>
              <a:spLocks noChangeShapeType="1"/>
            </p:cNvSpPr>
            <p:nvPr/>
          </p:nvSpPr>
          <p:spPr bwMode="auto">
            <a:xfrm flipH="1">
              <a:off x="5236" y="209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32"/>
            <p:cNvSpPr>
              <a:spLocks noChangeArrowheads="1"/>
            </p:cNvSpPr>
            <p:nvPr/>
          </p:nvSpPr>
          <p:spPr bwMode="auto">
            <a:xfrm>
              <a:off x="5127" y="1848"/>
              <a:ext cx="546" cy="5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1" name="Text Box 33"/>
            <p:cNvSpPr txBox="1">
              <a:spLocks noChangeArrowheads="1"/>
            </p:cNvSpPr>
            <p:nvPr/>
          </p:nvSpPr>
          <p:spPr bwMode="auto">
            <a:xfrm>
              <a:off x="5152" y="1921"/>
              <a:ext cx="476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160.45.115</a:t>
              </a:r>
            </a:p>
          </p:txBody>
        </p:sp>
        <p:grpSp>
          <p:nvGrpSpPr>
            <p:cNvPr id="1042" name="Group 34"/>
            <p:cNvGrpSpPr>
              <a:grpSpLocks/>
            </p:cNvGrpSpPr>
            <p:nvPr/>
          </p:nvGrpSpPr>
          <p:grpSpPr bwMode="auto">
            <a:xfrm>
              <a:off x="5209" y="2594"/>
              <a:ext cx="55" cy="266"/>
              <a:chOff x="4032" y="959"/>
              <a:chExt cx="96" cy="640"/>
            </a:xfrm>
          </p:grpSpPr>
          <p:sp>
            <p:nvSpPr>
              <p:cNvPr id="1432" name="Line 35"/>
              <p:cNvSpPr>
                <a:spLocks noChangeShapeType="1"/>
              </p:cNvSpPr>
              <p:nvPr/>
            </p:nvSpPr>
            <p:spPr bwMode="auto">
              <a:xfrm>
                <a:off x="4080" y="960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3" name="Line 36"/>
              <p:cNvSpPr>
                <a:spLocks noChangeShapeType="1"/>
              </p:cNvSpPr>
              <p:nvPr/>
            </p:nvSpPr>
            <p:spPr bwMode="auto">
              <a:xfrm>
                <a:off x="4032" y="1599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" name="Line 37"/>
              <p:cNvSpPr>
                <a:spLocks noChangeShapeType="1"/>
              </p:cNvSpPr>
              <p:nvPr/>
            </p:nvSpPr>
            <p:spPr bwMode="auto">
              <a:xfrm>
                <a:off x="4032" y="959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" name="Line 38"/>
            <p:cNvSpPr>
              <a:spLocks noChangeShapeType="1"/>
            </p:cNvSpPr>
            <p:nvPr/>
          </p:nvSpPr>
          <p:spPr bwMode="auto">
            <a:xfrm flipH="1">
              <a:off x="5236" y="2667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39"/>
            <p:cNvSpPr>
              <a:spLocks noChangeArrowheads="1"/>
            </p:cNvSpPr>
            <p:nvPr/>
          </p:nvSpPr>
          <p:spPr bwMode="auto">
            <a:xfrm>
              <a:off x="5127" y="2421"/>
              <a:ext cx="546" cy="5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5" name="Text Box 40"/>
            <p:cNvSpPr txBox="1">
              <a:spLocks noChangeArrowheads="1"/>
            </p:cNvSpPr>
            <p:nvPr/>
          </p:nvSpPr>
          <p:spPr bwMode="auto">
            <a:xfrm>
              <a:off x="5152" y="2473"/>
              <a:ext cx="476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160.45.117</a:t>
              </a:r>
            </a:p>
          </p:txBody>
        </p:sp>
        <p:cxnSp>
          <p:nvCxnSpPr>
            <p:cNvPr id="1046" name="AutoShape 41"/>
            <p:cNvCxnSpPr>
              <a:cxnSpLocks noChangeShapeType="1"/>
              <a:endCxn id="1036" idx="2"/>
            </p:cNvCxnSpPr>
            <p:nvPr/>
          </p:nvCxnSpPr>
          <p:spPr bwMode="auto">
            <a:xfrm flipV="1">
              <a:off x="4960" y="1557"/>
              <a:ext cx="164" cy="52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cxnSp>
        <p:cxnSp>
          <p:nvCxnSpPr>
            <p:cNvPr id="1047" name="AutoShape 42"/>
            <p:cNvCxnSpPr>
              <a:cxnSpLocks noChangeShapeType="1"/>
              <a:endCxn id="1040" idx="2"/>
            </p:cNvCxnSpPr>
            <p:nvPr/>
          </p:nvCxnSpPr>
          <p:spPr bwMode="auto">
            <a:xfrm>
              <a:off x="4960" y="2083"/>
              <a:ext cx="167" cy="3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cxnSp>
        <p:cxnSp>
          <p:nvCxnSpPr>
            <p:cNvPr id="1048" name="AutoShape 43"/>
            <p:cNvCxnSpPr>
              <a:cxnSpLocks noChangeShapeType="1"/>
              <a:endCxn id="1044" idx="2"/>
            </p:cNvCxnSpPr>
            <p:nvPr/>
          </p:nvCxnSpPr>
          <p:spPr bwMode="auto">
            <a:xfrm>
              <a:off x="4960" y="2083"/>
              <a:ext cx="167" cy="61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cxnSp>
        <p:sp>
          <p:nvSpPr>
            <p:cNvPr id="1049" name="Text Box 44"/>
            <p:cNvSpPr txBox="1">
              <a:spLocks noChangeArrowheads="1"/>
            </p:cNvSpPr>
            <p:nvPr/>
          </p:nvSpPr>
          <p:spPr bwMode="auto">
            <a:xfrm>
              <a:off x="4756" y="1842"/>
              <a:ext cx="329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Router</a:t>
              </a:r>
            </a:p>
          </p:txBody>
        </p:sp>
        <p:sp>
          <p:nvSpPr>
            <p:cNvPr id="1050" name="Oval 45"/>
            <p:cNvSpPr>
              <a:spLocks noChangeArrowheads="1"/>
            </p:cNvSpPr>
            <p:nvPr/>
          </p:nvSpPr>
          <p:spPr bwMode="auto">
            <a:xfrm>
              <a:off x="3945" y="1684"/>
              <a:ext cx="742" cy="8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1" name="Text Box 46"/>
            <p:cNvSpPr txBox="1">
              <a:spLocks noChangeArrowheads="1"/>
            </p:cNvSpPr>
            <p:nvPr/>
          </p:nvSpPr>
          <p:spPr bwMode="auto">
            <a:xfrm>
              <a:off x="4082" y="1818"/>
              <a:ext cx="476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160.45.113</a:t>
              </a:r>
            </a:p>
          </p:txBody>
        </p:sp>
        <p:sp>
          <p:nvSpPr>
            <p:cNvPr id="1052" name="Oval 47"/>
            <p:cNvSpPr>
              <a:spLocks noChangeArrowheads="1"/>
            </p:cNvSpPr>
            <p:nvPr/>
          </p:nvSpPr>
          <p:spPr bwMode="auto">
            <a:xfrm>
              <a:off x="4149" y="1934"/>
              <a:ext cx="300" cy="2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3" name="Text Box 48"/>
            <p:cNvSpPr txBox="1">
              <a:spLocks noChangeArrowheads="1"/>
            </p:cNvSpPr>
            <p:nvPr/>
          </p:nvSpPr>
          <p:spPr bwMode="auto">
            <a:xfrm>
              <a:off x="3638" y="1858"/>
              <a:ext cx="348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700" b="1"/>
                <a:t> Router</a:t>
              </a:r>
            </a:p>
          </p:txBody>
        </p:sp>
        <p:cxnSp>
          <p:nvCxnSpPr>
            <p:cNvPr id="1054" name="AutoShape 49"/>
            <p:cNvCxnSpPr>
              <a:cxnSpLocks noChangeShapeType="1"/>
              <a:stCxn id="1052" idx="4"/>
            </p:cNvCxnSpPr>
            <p:nvPr/>
          </p:nvCxnSpPr>
          <p:spPr bwMode="auto">
            <a:xfrm rot="5400000">
              <a:off x="4233" y="2197"/>
              <a:ext cx="51" cy="81"/>
            </a:xfrm>
            <a:prstGeom prst="bentConnector3">
              <a:avLst>
                <a:gd name="adj1" fmla="val 44944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cxnSp>
        <p:sp>
          <p:nvSpPr>
            <p:cNvPr id="1055" name="Text Box 50"/>
            <p:cNvSpPr txBox="1">
              <a:spLocks noChangeArrowheads="1"/>
            </p:cNvSpPr>
            <p:nvPr/>
          </p:nvSpPr>
          <p:spPr bwMode="auto">
            <a:xfrm>
              <a:off x="3015" y="2039"/>
              <a:ext cx="417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700" b="1"/>
                <a:t>Campus</a:t>
              </a:r>
            </a:p>
            <a:p>
              <a:pPr algn="l" eaLnBrk="0" hangingPunct="0"/>
              <a:r>
                <a:rPr lang="en-US" sz="700" b="1"/>
                <a:t>backbone</a:t>
              </a:r>
            </a:p>
          </p:txBody>
        </p:sp>
        <p:sp>
          <p:nvSpPr>
            <p:cNvPr id="1056" name="Line 51"/>
            <p:cNvSpPr>
              <a:spLocks noChangeShapeType="1"/>
            </p:cNvSpPr>
            <p:nvPr/>
          </p:nvSpPr>
          <p:spPr bwMode="auto">
            <a:xfrm flipV="1">
              <a:off x="3190" y="2295"/>
              <a:ext cx="0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7" name="Group 52"/>
            <p:cNvGrpSpPr>
              <a:grpSpLocks/>
            </p:cNvGrpSpPr>
            <p:nvPr/>
          </p:nvGrpSpPr>
          <p:grpSpPr bwMode="auto">
            <a:xfrm>
              <a:off x="2863" y="2748"/>
              <a:ext cx="746" cy="410"/>
              <a:chOff x="1894" y="1643"/>
              <a:chExt cx="1313" cy="720"/>
            </a:xfrm>
          </p:grpSpPr>
          <p:grpSp>
            <p:nvGrpSpPr>
              <p:cNvPr id="1418" name="Group 53"/>
              <p:cNvGrpSpPr>
                <a:grpSpLocks/>
              </p:cNvGrpSpPr>
              <p:nvPr/>
            </p:nvGrpSpPr>
            <p:grpSpPr bwMode="auto">
              <a:xfrm>
                <a:off x="1894" y="1643"/>
                <a:ext cx="1313" cy="720"/>
                <a:chOff x="1616" y="2807"/>
                <a:chExt cx="2076" cy="885"/>
              </a:xfrm>
            </p:grpSpPr>
            <p:sp>
              <p:nvSpPr>
                <p:cNvPr id="1420" name="Oval 54"/>
                <p:cNvSpPr>
                  <a:spLocks noChangeArrowheads="1"/>
                </p:cNvSpPr>
                <p:nvPr/>
              </p:nvSpPr>
              <p:spPr bwMode="auto">
                <a:xfrm>
                  <a:off x="2264" y="2834"/>
                  <a:ext cx="502" cy="29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1" name="Oval 55"/>
                <p:cNvSpPr>
                  <a:spLocks noChangeArrowheads="1"/>
                </p:cNvSpPr>
                <p:nvPr/>
              </p:nvSpPr>
              <p:spPr bwMode="auto">
                <a:xfrm>
                  <a:off x="2682" y="2807"/>
                  <a:ext cx="406" cy="23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2" name="Oval 56"/>
                <p:cNvSpPr>
                  <a:spLocks noChangeArrowheads="1"/>
                </p:cNvSpPr>
                <p:nvPr/>
              </p:nvSpPr>
              <p:spPr bwMode="auto">
                <a:xfrm>
                  <a:off x="3052" y="3050"/>
                  <a:ext cx="640" cy="37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3" name="Oval 57"/>
                <p:cNvSpPr>
                  <a:spLocks noChangeArrowheads="1"/>
                </p:cNvSpPr>
                <p:nvPr/>
              </p:nvSpPr>
              <p:spPr bwMode="auto">
                <a:xfrm>
                  <a:off x="1847" y="3213"/>
                  <a:ext cx="732" cy="42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4" name="Oval 58"/>
                <p:cNvSpPr>
                  <a:spLocks noChangeArrowheads="1"/>
                </p:cNvSpPr>
                <p:nvPr/>
              </p:nvSpPr>
              <p:spPr bwMode="auto">
                <a:xfrm>
                  <a:off x="2866" y="3266"/>
                  <a:ext cx="547" cy="31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5" name="Oval 59"/>
                <p:cNvSpPr>
                  <a:spLocks noChangeArrowheads="1"/>
                </p:cNvSpPr>
                <p:nvPr/>
              </p:nvSpPr>
              <p:spPr bwMode="auto">
                <a:xfrm>
                  <a:off x="1662" y="3294"/>
                  <a:ext cx="409" cy="23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6" name="Oval 60"/>
                <p:cNvSpPr>
                  <a:spLocks noChangeArrowheads="1"/>
                </p:cNvSpPr>
                <p:nvPr/>
              </p:nvSpPr>
              <p:spPr bwMode="auto">
                <a:xfrm>
                  <a:off x="1616" y="3105"/>
                  <a:ext cx="408" cy="23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7" name="Oval 61"/>
                <p:cNvSpPr>
                  <a:spLocks noChangeArrowheads="1"/>
                </p:cNvSpPr>
                <p:nvPr/>
              </p:nvSpPr>
              <p:spPr bwMode="auto">
                <a:xfrm>
                  <a:off x="1801" y="2889"/>
                  <a:ext cx="641" cy="37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8" name="Oval 62"/>
                <p:cNvSpPr>
                  <a:spLocks noChangeArrowheads="1"/>
                </p:cNvSpPr>
                <p:nvPr/>
              </p:nvSpPr>
              <p:spPr bwMode="auto">
                <a:xfrm>
                  <a:off x="2357" y="3321"/>
                  <a:ext cx="640" cy="37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9" name="Oval 63"/>
                <p:cNvSpPr>
                  <a:spLocks noChangeArrowheads="1"/>
                </p:cNvSpPr>
                <p:nvPr/>
              </p:nvSpPr>
              <p:spPr bwMode="auto">
                <a:xfrm>
                  <a:off x="3144" y="2916"/>
                  <a:ext cx="502" cy="28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30" name="Oval 64"/>
                <p:cNvSpPr>
                  <a:spLocks noChangeArrowheads="1"/>
                </p:cNvSpPr>
                <p:nvPr/>
              </p:nvSpPr>
              <p:spPr bwMode="auto">
                <a:xfrm>
                  <a:off x="3005" y="2807"/>
                  <a:ext cx="455" cy="2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31" name="Freeform 65"/>
                <p:cNvSpPr>
                  <a:spLocks/>
                </p:cNvSpPr>
                <p:nvPr/>
              </p:nvSpPr>
              <p:spPr bwMode="auto">
                <a:xfrm>
                  <a:off x="1784" y="2877"/>
                  <a:ext cx="1793" cy="702"/>
                </a:xfrm>
                <a:custGeom>
                  <a:avLst/>
                  <a:gdLst>
                    <a:gd name="T0" fmla="*/ 553 w 1793"/>
                    <a:gd name="T1" fmla="*/ 70 h 702"/>
                    <a:gd name="T2" fmla="*/ 628 w 1793"/>
                    <a:gd name="T3" fmla="*/ 20 h 702"/>
                    <a:gd name="T4" fmla="*/ 962 w 1793"/>
                    <a:gd name="T5" fmla="*/ 23 h 702"/>
                    <a:gd name="T6" fmla="*/ 1199 w 1793"/>
                    <a:gd name="T7" fmla="*/ 0 h 702"/>
                    <a:gd name="T8" fmla="*/ 1498 w 1793"/>
                    <a:gd name="T9" fmla="*/ 84 h 702"/>
                    <a:gd name="T10" fmla="*/ 1647 w 1793"/>
                    <a:gd name="T11" fmla="*/ 60 h 702"/>
                    <a:gd name="T12" fmla="*/ 1728 w 1793"/>
                    <a:gd name="T13" fmla="*/ 70 h 702"/>
                    <a:gd name="T14" fmla="*/ 1746 w 1793"/>
                    <a:gd name="T15" fmla="*/ 278 h 702"/>
                    <a:gd name="T16" fmla="*/ 1792 w 1793"/>
                    <a:gd name="T17" fmla="*/ 312 h 702"/>
                    <a:gd name="T18" fmla="*/ 1654 w 1793"/>
                    <a:gd name="T19" fmla="*/ 473 h 702"/>
                    <a:gd name="T20" fmla="*/ 1504 w 1793"/>
                    <a:gd name="T21" fmla="*/ 362 h 702"/>
                    <a:gd name="T22" fmla="*/ 1463 w 1793"/>
                    <a:gd name="T23" fmla="*/ 419 h 702"/>
                    <a:gd name="T24" fmla="*/ 1250 w 1793"/>
                    <a:gd name="T25" fmla="*/ 640 h 702"/>
                    <a:gd name="T26" fmla="*/ 542 w 1793"/>
                    <a:gd name="T27" fmla="*/ 701 h 702"/>
                    <a:gd name="T28" fmla="*/ 173 w 1793"/>
                    <a:gd name="T29" fmla="*/ 657 h 702"/>
                    <a:gd name="T30" fmla="*/ 57 w 1793"/>
                    <a:gd name="T31" fmla="*/ 520 h 702"/>
                    <a:gd name="T32" fmla="*/ 57 w 1793"/>
                    <a:gd name="T33" fmla="*/ 379 h 702"/>
                    <a:gd name="T34" fmla="*/ 0 w 1793"/>
                    <a:gd name="T35" fmla="*/ 262 h 702"/>
                    <a:gd name="T36" fmla="*/ 553 w 1793"/>
                    <a:gd name="T37" fmla="*/ 70 h 7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93"/>
                    <a:gd name="T58" fmla="*/ 0 h 702"/>
                    <a:gd name="T59" fmla="*/ 1793 w 1793"/>
                    <a:gd name="T60" fmla="*/ 702 h 7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93" h="702">
                      <a:moveTo>
                        <a:pt x="553" y="70"/>
                      </a:moveTo>
                      <a:lnTo>
                        <a:pt x="628" y="20"/>
                      </a:lnTo>
                      <a:lnTo>
                        <a:pt x="962" y="23"/>
                      </a:lnTo>
                      <a:lnTo>
                        <a:pt x="1199" y="0"/>
                      </a:lnTo>
                      <a:lnTo>
                        <a:pt x="1498" y="84"/>
                      </a:lnTo>
                      <a:lnTo>
                        <a:pt x="1647" y="60"/>
                      </a:lnTo>
                      <a:lnTo>
                        <a:pt x="1728" y="70"/>
                      </a:lnTo>
                      <a:lnTo>
                        <a:pt x="1746" y="278"/>
                      </a:lnTo>
                      <a:lnTo>
                        <a:pt x="1792" y="312"/>
                      </a:lnTo>
                      <a:lnTo>
                        <a:pt x="1654" y="473"/>
                      </a:lnTo>
                      <a:lnTo>
                        <a:pt x="1504" y="362"/>
                      </a:lnTo>
                      <a:lnTo>
                        <a:pt x="1463" y="419"/>
                      </a:lnTo>
                      <a:lnTo>
                        <a:pt x="1250" y="640"/>
                      </a:lnTo>
                      <a:lnTo>
                        <a:pt x="542" y="701"/>
                      </a:lnTo>
                      <a:lnTo>
                        <a:pt x="173" y="657"/>
                      </a:lnTo>
                      <a:lnTo>
                        <a:pt x="57" y="520"/>
                      </a:lnTo>
                      <a:lnTo>
                        <a:pt x="57" y="379"/>
                      </a:lnTo>
                      <a:lnTo>
                        <a:pt x="0" y="262"/>
                      </a:lnTo>
                      <a:lnTo>
                        <a:pt x="553" y="7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19" name="Text Box 66"/>
              <p:cNvSpPr txBox="1">
                <a:spLocks noChangeArrowheads="1"/>
              </p:cNvSpPr>
              <p:nvPr/>
            </p:nvSpPr>
            <p:spPr bwMode="auto">
              <a:xfrm>
                <a:off x="2281" y="2010"/>
                <a:ext cx="204" cy="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endParaRPr lang="en-US" sz="700" b="1"/>
              </a:p>
            </p:txBody>
          </p:sp>
        </p:grpSp>
        <p:sp>
          <p:nvSpPr>
            <p:cNvPr id="1058" name="Line 67"/>
            <p:cNvSpPr>
              <a:spLocks noChangeShapeType="1"/>
            </p:cNvSpPr>
            <p:nvPr/>
          </p:nvSpPr>
          <p:spPr bwMode="auto">
            <a:xfrm flipV="1">
              <a:off x="3174" y="2652"/>
              <a:ext cx="0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Text Box 68"/>
            <p:cNvSpPr txBox="1">
              <a:spLocks noChangeArrowheads="1"/>
            </p:cNvSpPr>
            <p:nvPr/>
          </p:nvSpPr>
          <p:spPr bwMode="auto">
            <a:xfrm>
              <a:off x="3023" y="2905"/>
              <a:ext cx="381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Internet</a:t>
              </a:r>
            </a:p>
          </p:txBody>
        </p:sp>
        <p:sp>
          <p:nvSpPr>
            <p:cNvPr id="1060" name="Text Box 69"/>
            <p:cNvSpPr txBox="1">
              <a:spLocks noChangeArrowheads="1"/>
            </p:cNvSpPr>
            <p:nvPr/>
          </p:nvSpPr>
          <p:spPr bwMode="auto">
            <a:xfrm>
              <a:off x="3279" y="2530"/>
              <a:ext cx="329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Router</a:t>
              </a:r>
            </a:p>
          </p:txBody>
        </p:sp>
        <p:sp>
          <p:nvSpPr>
            <p:cNvPr id="1061" name="Line 70"/>
            <p:cNvSpPr>
              <a:spLocks noChangeShapeType="1"/>
            </p:cNvSpPr>
            <p:nvPr/>
          </p:nvSpPr>
          <p:spPr bwMode="auto">
            <a:xfrm flipH="1">
              <a:off x="3627" y="1603"/>
              <a:ext cx="0" cy="7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Text Box 71"/>
            <p:cNvSpPr txBox="1">
              <a:spLocks noChangeArrowheads="1"/>
            </p:cNvSpPr>
            <p:nvPr/>
          </p:nvSpPr>
          <p:spPr bwMode="auto">
            <a:xfrm>
              <a:off x="3295" y="1505"/>
              <a:ext cx="708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Campus - Institute</a:t>
              </a:r>
            </a:p>
          </p:txBody>
        </p:sp>
        <p:sp>
          <p:nvSpPr>
            <p:cNvPr id="1063" name="Text Box 72"/>
            <p:cNvSpPr txBox="1">
              <a:spLocks noChangeArrowheads="1"/>
            </p:cNvSpPr>
            <p:nvPr/>
          </p:nvSpPr>
          <p:spPr bwMode="auto">
            <a:xfrm>
              <a:off x="3018" y="1965"/>
              <a:ext cx="355" cy="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700" b="1"/>
                <a:t> 160.45</a:t>
              </a:r>
            </a:p>
          </p:txBody>
        </p:sp>
        <p:sp>
          <p:nvSpPr>
            <p:cNvPr id="1064" name="Line 73"/>
            <p:cNvSpPr>
              <a:spLocks noChangeShapeType="1"/>
            </p:cNvSpPr>
            <p:nvPr/>
          </p:nvSpPr>
          <p:spPr bwMode="auto">
            <a:xfrm flipH="1">
              <a:off x="4449" y="2066"/>
              <a:ext cx="3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74"/>
            <p:cNvSpPr>
              <a:spLocks noChangeShapeType="1"/>
            </p:cNvSpPr>
            <p:nvPr/>
          </p:nvSpPr>
          <p:spPr bwMode="auto">
            <a:xfrm flipH="1">
              <a:off x="3558" y="2063"/>
              <a:ext cx="1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75"/>
            <p:cNvSpPr>
              <a:spLocks noChangeShapeType="1"/>
            </p:cNvSpPr>
            <p:nvPr/>
          </p:nvSpPr>
          <p:spPr bwMode="auto">
            <a:xfrm>
              <a:off x="5130" y="2694"/>
              <a:ext cx="1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76"/>
            <p:cNvSpPr>
              <a:spLocks noChangeShapeType="1"/>
            </p:cNvSpPr>
            <p:nvPr/>
          </p:nvSpPr>
          <p:spPr bwMode="auto">
            <a:xfrm>
              <a:off x="5127" y="2121"/>
              <a:ext cx="1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77"/>
            <p:cNvSpPr>
              <a:spLocks noChangeShapeType="1"/>
            </p:cNvSpPr>
            <p:nvPr/>
          </p:nvSpPr>
          <p:spPr bwMode="auto">
            <a:xfrm>
              <a:off x="5128" y="1558"/>
              <a:ext cx="1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78"/>
            <p:cNvGraphicFramePr>
              <a:graphicFrameLocks noChangeAspect="1"/>
            </p:cNvGraphicFramePr>
            <p:nvPr/>
          </p:nvGraphicFramePr>
          <p:xfrm>
            <a:off x="3089" y="2394"/>
            <a:ext cx="178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Clip" r:id="rId3" imgW="1312560" imgH="1482840" progId="MS_ClipArt_Gallery.2">
                    <p:embed/>
                  </p:oleObj>
                </mc:Choice>
                <mc:Fallback>
                  <p:oleObj name="Clip" r:id="rId3" imgW="1312560" imgH="1482840" progId="MS_ClipArt_Gallery.2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9" y="2394"/>
                          <a:ext cx="178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790228"/>
                </p:ext>
              </p:extLst>
            </p:nvPr>
          </p:nvGraphicFramePr>
          <p:xfrm>
            <a:off x="4541" y="1996"/>
            <a:ext cx="178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Clip" r:id="rId5" imgW="1312560" imgH="1482840" progId="MS_ClipArt_Gallery.2">
                    <p:embed/>
                  </p:oleObj>
                </mc:Choice>
                <mc:Fallback>
                  <p:oleObj name="Clip" r:id="rId5" imgW="1312560" imgH="1482840" progId="MS_ClipArt_Gallery.2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" y="1996"/>
                          <a:ext cx="178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80"/>
            <p:cNvGraphicFramePr>
              <a:graphicFrameLocks noChangeAspect="1"/>
            </p:cNvGraphicFramePr>
            <p:nvPr/>
          </p:nvGraphicFramePr>
          <p:xfrm>
            <a:off x="4802" y="1958"/>
            <a:ext cx="178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Clip" r:id="rId6" imgW="1312560" imgH="1482840" progId="MS_ClipArt_Gallery.2">
                    <p:embed/>
                  </p:oleObj>
                </mc:Choice>
                <mc:Fallback>
                  <p:oleObj name="Clip" r:id="rId6" imgW="1312560" imgH="1482840" progId="MS_ClipArt_Gallery.2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" y="1958"/>
                          <a:ext cx="178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69" name="Group 81"/>
            <p:cNvGrpSpPr>
              <a:grpSpLocks/>
            </p:cNvGrpSpPr>
            <p:nvPr/>
          </p:nvGrpSpPr>
          <p:grpSpPr bwMode="auto">
            <a:xfrm>
              <a:off x="5306" y="2585"/>
              <a:ext cx="252" cy="191"/>
              <a:chOff x="240" y="2403"/>
              <a:chExt cx="477" cy="330"/>
            </a:xfrm>
          </p:grpSpPr>
          <p:sp>
            <p:nvSpPr>
              <p:cNvPr id="1332" name="Freeform 82"/>
              <p:cNvSpPr>
                <a:spLocks/>
              </p:cNvSpPr>
              <p:nvPr/>
            </p:nvSpPr>
            <p:spPr bwMode="auto">
              <a:xfrm>
                <a:off x="243" y="2409"/>
                <a:ext cx="470" cy="322"/>
              </a:xfrm>
              <a:custGeom>
                <a:avLst/>
                <a:gdLst>
                  <a:gd name="T0" fmla="*/ 0 w 3288"/>
                  <a:gd name="T1" fmla="*/ 1989 h 2250"/>
                  <a:gd name="T2" fmla="*/ 9 w 3288"/>
                  <a:gd name="T3" fmla="*/ 1419 h 2250"/>
                  <a:gd name="T4" fmla="*/ 29 w 3288"/>
                  <a:gd name="T5" fmla="*/ 1336 h 2250"/>
                  <a:gd name="T6" fmla="*/ 101 w 3288"/>
                  <a:gd name="T7" fmla="*/ 1287 h 2250"/>
                  <a:gd name="T8" fmla="*/ 270 w 3288"/>
                  <a:gd name="T9" fmla="*/ 1253 h 2250"/>
                  <a:gd name="T10" fmla="*/ 347 w 3288"/>
                  <a:gd name="T11" fmla="*/ 1315 h 2250"/>
                  <a:gd name="T12" fmla="*/ 472 w 3288"/>
                  <a:gd name="T13" fmla="*/ 1728 h 2250"/>
                  <a:gd name="T14" fmla="*/ 668 w 3288"/>
                  <a:gd name="T15" fmla="*/ 1729 h 2250"/>
                  <a:gd name="T16" fmla="*/ 765 w 3288"/>
                  <a:gd name="T17" fmla="*/ 1714 h 2250"/>
                  <a:gd name="T18" fmla="*/ 780 w 3288"/>
                  <a:gd name="T19" fmla="*/ 1584 h 2250"/>
                  <a:gd name="T20" fmla="*/ 567 w 3288"/>
                  <a:gd name="T21" fmla="*/ 1561 h 2250"/>
                  <a:gd name="T22" fmla="*/ 434 w 3288"/>
                  <a:gd name="T23" fmla="*/ 166 h 2250"/>
                  <a:gd name="T24" fmla="*/ 470 w 3288"/>
                  <a:gd name="T25" fmla="*/ 96 h 2250"/>
                  <a:gd name="T26" fmla="*/ 709 w 3288"/>
                  <a:gd name="T27" fmla="*/ 30 h 2250"/>
                  <a:gd name="T28" fmla="*/ 1656 w 3288"/>
                  <a:gd name="T29" fmla="*/ 0 h 2250"/>
                  <a:gd name="T30" fmla="*/ 1811 w 3288"/>
                  <a:gd name="T31" fmla="*/ 22 h 2250"/>
                  <a:gd name="T32" fmla="*/ 1994 w 3288"/>
                  <a:gd name="T33" fmla="*/ 68 h 2250"/>
                  <a:gd name="T34" fmla="*/ 2032 w 3288"/>
                  <a:gd name="T35" fmla="*/ 91 h 2250"/>
                  <a:gd name="T36" fmla="*/ 2046 w 3288"/>
                  <a:gd name="T37" fmla="*/ 141 h 2250"/>
                  <a:gd name="T38" fmla="*/ 2031 w 3288"/>
                  <a:gd name="T39" fmla="*/ 404 h 2250"/>
                  <a:gd name="T40" fmla="*/ 2309 w 3288"/>
                  <a:gd name="T41" fmla="*/ 248 h 2250"/>
                  <a:gd name="T42" fmla="*/ 2441 w 3288"/>
                  <a:gd name="T43" fmla="*/ 190 h 2250"/>
                  <a:gd name="T44" fmla="*/ 2825 w 3288"/>
                  <a:gd name="T45" fmla="*/ 240 h 2250"/>
                  <a:gd name="T46" fmla="*/ 2881 w 3288"/>
                  <a:gd name="T47" fmla="*/ 255 h 2250"/>
                  <a:gd name="T48" fmla="*/ 2911 w 3288"/>
                  <a:gd name="T49" fmla="*/ 305 h 2250"/>
                  <a:gd name="T50" fmla="*/ 2914 w 3288"/>
                  <a:gd name="T51" fmla="*/ 567 h 2250"/>
                  <a:gd name="T52" fmla="*/ 2938 w 3288"/>
                  <a:gd name="T53" fmla="*/ 1166 h 2250"/>
                  <a:gd name="T54" fmla="*/ 2931 w 3288"/>
                  <a:gd name="T55" fmla="*/ 1390 h 2250"/>
                  <a:gd name="T56" fmla="*/ 3060 w 3288"/>
                  <a:gd name="T57" fmla="*/ 1298 h 2250"/>
                  <a:gd name="T58" fmla="*/ 3251 w 3288"/>
                  <a:gd name="T59" fmla="*/ 1379 h 2250"/>
                  <a:gd name="T60" fmla="*/ 3288 w 3288"/>
                  <a:gd name="T61" fmla="*/ 1442 h 2250"/>
                  <a:gd name="T62" fmla="*/ 3279 w 3288"/>
                  <a:gd name="T63" fmla="*/ 1993 h 2250"/>
                  <a:gd name="T64" fmla="*/ 3159 w 3288"/>
                  <a:gd name="T65" fmla="*/ 2018 h 2250"/>
                  <a:gd name="T66" fmla="*/ 3002 w 3288"/>
                  <a:gd name="T67" fmla="*/ 2050 h 2250"/>
                  <a:gd name="T68" fmla="*/ 2900 w 3288"/>
                  <a:gd name="T69" fmla="*/ 2004 h 2250"/>
                  <a:gd name="T70" fmla="*/ 2888 w 3288"/>
                  <a:gd name="T71" fmla="*/ 2109 h 2250"/>
                  <a:gd name="T72" fmla="*/ 2750 w 3288"/>
                  <a:gd name="T73" fmla="*/ 2221 h 2250"/>
                  <a:gd name="T74" fmla="*/ 2545 w 3288"/>
                  <a:gd name="T75" fmla="*/ 2250 h 2250"/>
                  <a:gd name="T76" fmla="*/ 2402 w 3288"/>
                  <a:gd name="T77" fmla="*/ 2174 h 2250"/>
                  <a:gd name="T78" fmla="*/ 2387 w 3288"/>
                  <a:gd name="T79" fmla="*/ 2045 h 2250"/>
                  <a:gd name="T80" fmla="*/ 2333 w 3288"/>
                  <a:gd name="T81" fmla="*/ 1954 h 2250"/>
                  <a:gd name="T82" fmla="*/ 2344 w 3288"/>
                  <a:gd name="T83" fmla="*/ 1870 h 2250"/>
                  <a:gd name="T84" fmla="*/ 2145 w 3288"/>
                  <a:gd name="T85" fmla="*/ 1836 h 2250"/>
                  <a:gd name="T86" fmla="*/ 2050 w 3288"/>
                  <a:gd name="T87" fmla="*/ 1799 h 2250"/>
                  <a:gd name="T88" fmla="*/ 2145 w 3288"/>
                  <a:gd name="T89" fmla="*/ 2125 h 2250"/>
                  <a:gd name="T90" fmla="*/ 1964 w 3288"/>
                  <a:gd name="T91" fmla="*/ 2186 h 2250"/>
                  <a:gd name="T92" fmla="*/ 919 w 3288"/>
                  <a:gd name="T93" fmla="*/ 2167 h 2250"/>
                  <a:gd name="T94" fmla="*/ 383 w 3288"/>
                  <a:gd name="T95" fmla="*/ 2133 h 2250"/>
                  <a:gd name="T96" fmla="*/ 299 w 3288"/>
                  <a:gd name="T97" fmla="*/ 2106 h 2250"/>
                  <a:gd name="T98" fmla="*/ 266 w 3288"/>
                  <a:gd name="T99" fmla="*/ 2031 h 2250"/>
                  <a:gd name="T100" fmla="*/ 29 w 3288"/>
                  <a:gd name="T101" fmla="*/ 2015 h 2250"/>
                  <a:gd name="T102" fmla="*/ 0 w 3288"/>
                  <a:gd name="T103" fmla="*/ 1989 h 2250"/>
                  <a:gd name="T104" fmla="*/ 0 w 3288"/>
                  <a:gd name="T105" fmla="*/ 1989 h 22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8"/>
                  <a:gd name="T160" fmla="*/ 0 h 2250"/>
                  <a:gd name="T161" fmla="*/ 3288 w 3288"/>
                  <a:gd name="T162" fmla="*/ 2250 h 22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8" h="2250">
                    <a:moveTo>
                      <a:pt x="0" y="1989"/>
                    </a:moveTo>
                    <a:lnTo>
                      <a:pt x="9" y="1419"/>
                    </a:lnTo>
                    <a:lnTo>
                      <a:pt x="29" y="1336"/>
                    </a:lnTo>
                    <a:lnTo>
                      <a:pt x="101" y="1287"/>
                    </a:lnTo>
                    <a:lnTo>
                      <a:pt x="270" y="1253"/>
                    </a:lnTo>
                    <a:lnTo>
                      <a:pt x="347" y="1315"/>
                    </a:lnTo>
                    <a:lnTo>
                      <a:pt x="472" y="1728"/>
                    </a:lnTo>
                    <a:lnTo>
                      <a:pt x="668" y="1729"/>
                    </a:lnTo>
                    <a:lnTo>
                      <a:pt x="765" y="1714"/>
                    </a:lnTo>
                    <a:lnTo>
                      <a:pt x="780" y="1584"/>
                    </a:lnTo>
                    <a:lnTo>
                      <a:pt x="567" y="1561"/>
                    </a:lnTo>
                    <a:lnTo>
                      <a:pt x="434" y="166"/>
                    </a:lnTo>
                    <a:lnTo>
                      <a:pt x="470" y="96"/>
                    </a:lnTo>
                    <a:lnTo>
                      <a:pt x="709" y="30"/>
                    </a:lnTo>
                    <a:lnTo>
                      <a:pt x="1656" y="0"/>
                    </a:lnTo>
                    <a:lnTo>
                      <a:pt x="1811" y="22"/>
                    </a:lnTo>
                    <a:lnTo>
                      <a:pt x="1994" y="68"/>
                    </a:lnTo>
                    <a:lnTo>
                      <a:pt x="2032" y="91"/>
                    </a:lnTo>
                    <a:lnTo>
                      <a:pt x="2046" y="141"/>
                    </a:lnTo>
                    <a:lnTo>
                      <a:pt x="2031" y="404"/>
                    </a:lnTo>
                    <a:lnTo>
                      <a:pt x="2309" y="248"/>
                    </a:lnTo>
                    <a:lnTo>
                      <a:pt x="2441" y="190"/>
                    </a:lnTo>
                    <a:lnTo>
                      <a:pt x="2825" y="240"/>
                    </a:lnTo>
                    <a:lnTo>
                      <a:pt x="2881" y="255"/>
                    </a:lnTo>
                    <a:lnTo>
                      <a:pt x="2911" y="305"/>
                    </a:lnTo>
                    <a:lnTo>
                      <a:pt x="2914" y="567"/>
                    </a:lnTo>
                    <a:lnTo>
                      <a:pt x="2938" y="1166"/>
                    </a:lnTo>
                    <a:lnTo>
                      <a:pt x="2931" y="1390"/>
                    </a:lnTo>
                    <a:lnTo>
                      <a:pt x="3060" y="1298"/>
                    </a:lnTo>
                    <a:lnTo>
                      <a:pt x="3251" y="1379"/>
                    </a:lnTo>
                    <a:lnTo>
                      <a:pt x="3288" y="1442"/>
                    </a:lnTo>
                    <a:lnTo>
                      <a:pt x="3279" y="1993"/>
                    </a:lnTo>
                    <a:lnTo>
                      <a:pt x="3159" y="2018"/>
                    </a:lnTo>
                    <a:lnTo>
                      <a:pt x="3002" y="2050"/>
                    </a:lnTo>
                    <a:lnTo>
                      <a:pt x="2900" y="2004"/>
                    </a:lnTo>
                    <a:lnTo>
                      <a:pt x="2888" y="2109"/>
                    </a:lnTo>
                    <a:lnTo>
                      <a:pt x="2750" y="2221"/>
                    </a:lnTo>
                    <a:lnTo>
                      <a:pt x="2545" y="2250"/>
                    </a:lnTo>
                    <a:lnTo>
                      <a:pt x="2402" y="2174"/>
                    </a:lnTo>
                    <a:lnTo>
                      <a:pt x="2387" y="2045"/>
                    </a:lnTo>
                    <a:lnTo>
                      <a:pt x="2333" y="1954"/>
                    </a:lnTo>
                    <a:lnTo>
                      <a:pt x="2344" y="1870"/>
                    </a:lnTo>
                    <a:lnTo>
                      <a:pt x="2145" y="1836"/>
                    </a:lnTo>
                    <a:lnTo>
                      <a:pt x="2050" y="1799"/>
                    </a:lnTo>
                    <a:lnTo>
                      <a:pt x="2145" y="2125"/>
                    </a:lnTo>
                    <a:lnTo>
                      <a:pt x="1964" y="2186"/>
                    </a:lnTo>
                    <a:lnTo>
                      <a:pt x="919" y="2167"/>
                    </a:lnTo>
                    <a:lnTo>
                      <a:pt x="383" y="2133"/>
                    </a:lnTo>
                    <a:lnTo>
                      <a:pt x="299" y="2106"/>
                    </a:lnTo>
                    <a:lnTo>
                      <a:pt x="266" y="2031"/>
                    </a:lnTo>
                    <a:lnTo>
                      <a:pt x="29" y="2015"/>
                    </a:lnTo>
                    <a:lnTo>
                      <a:pt x="0" y="19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3" name="Freeform 83"/>
              <p:cNvSpPr>
                <a:spLocks/>
              </p:cNvSpPr>
              <p:nvPr/>
            </p:nvSpPr>
            <p:spPr bwMode="auto">
              <a:xfrm>
                <a:off x="242" y="2598"/>
                <a:ext cx="47" cy="97"/>
              </a:xfrm>
              <a:custGeom>
                <a:avLst/>
                <a:gdLst>
                  <a:gd name="T0" fmla="*/ 32 w 332"/>
                  <a:gd name="T1" fmla="*/ 62 h 681"/>
                  <a:gd name="T2" fmla="*/ 78 w 332"/>
                  <a:gd name="T3" fmla="*/ 33 h 681"/>
                  <a:gd name="T4" fmla="*/ 222 w 332"/>
                  <a:gd name="T5" fmla="*/ 0 h 681"/>
                  <a:gd name="T6" fmla="*/ 275 w 332"/>
                  <a:gd name="T7" fmla="*/ 18 h 681"/>
                  <a:gd name="T8" fmla="*/ 332 w 332"/>
                  <a:gd name="T9" fmla="*/ 432 h 681"/>
                  <a:gd name="T10" fmla="*/ 310 w 332"/>
                  <a:gd name="T11" fmla="*/ 500 h 681"/>
                  <a:gd name="T12" fmla="*/ 253 w 332"/>
                  <a:gd name="T13" fmla="*/ 557 h 681"/>
                  <a:gd name="T14" fmla="*/ 229 w 332"/>
                  <a:gd name="T15" fmla="*/ 483 h 681"/>
                  <a:gd name="T16" fmla="*/ 161 w 332"/>
                  <a:gd name="T17" fmla="*/ 511 h 681"/>
                  <a:gd name="T18" fmla="*/ 164 w 332"/>
                  <a:gd name="T19" fmla="*/ 565 h 681"/>
                  <a:gd name="T20" fmla="*/ 222 w 332"/>
                  <a:gd name="T21" fmla="*/ 623 h 681"/>
                  <a:gd name="T22" fmla="*/ 199 w 332"/>
                  <a:gd name="T23" fmla="*/ 681 h 681"/>
                  <a:gd name="T24" fmla="*/ 8 w 332"/>
                  <a:gd name="T25" fmla="*/ 670 h 681"/>
                  <a:gd name="T26" fmla="*/ 0 w 332"/>
                  <a:gd name="T27" fmla="*/ 435 h 681"/>
                  <a:gd name="T28" fmla="*/ 13 w 332"/>
                  <a:gd name="T29" fmla="*/ 279 h 681"/>
                  <a:gd name="T30" fmla="*/ 25 w 332"/>
                  <a:gd name="T31" fmla="*/ 135 h 681"/>
                  <a:gd name="T32" fmla="*/ 32 w 332"/>
                  <a:gd name="T33" fmla="*/ 62 h 681"/>
                  <a:gd name="T34" fmla="*/ 32 w 332"/>
                  <a:gd name="T35" fmla="*/ 62 h 6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2"/>
                  <a:gd name="T55" fmla="*/ 0 h 681"/>
                  <a:gd name="T56" fmla="*/ 332 w 332"/>
                  <a:gd name="T57" fmla="*/ 681 h 6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2" h="681">
                    <a:moveTo>
                      <a:pt x="32" y="62"/>
                    </a:moveTo>
                    <a:lnTo>
                      <a:pt x="78" y="33"/>
                    </a:lnTo>
                    <a:lnTo>
                      <a:pt x="222" y="0"/>
                    </a:lnTo>
                    <a:lnTo>
                      <a:pt x="275" y="18"/>
                    </a:lnTo>
                    <a:lnTo>
                      <a:pt x="332" y="432"/>
                    </a:lnTo>
                    <a:lnTo>
                      <a:pt x="310" y="500"/>
                    </a:lnTo>
                    <a:lnTo>
                      <a:pt x="253" y="557"/>
                    </a:lnTo>
                    <a:lnTo>
                      <a:pt x="229" y="483"/>
                    </a:lnTo>
                    <a:lnTo>
                      <a:pt x="161" y="511"/>
                    </a:lnTo>
                    <a:lnTo>
                      <a:pt x="164" y="565"/>
                    </a:lnTo>
                    <a:lnTo>
                      <a:pt x="222" y="623"/>
                    </a:lnTo>
                    <a:lnTo>
                      <a:pt x="199" y="681"/>
                    </a:lnTo>
                    <a:lnTo>
                      <a:pt x="8" y="670"/>
                    </a:lnTo>
                    <a:lnTo>
                      <a:pt x="0" y="435"/>
                    </a:lnTo>
                    <a:lnTo>
                      <a:pt x="13" y="279"/>
                    </a:lnTo>
                    <a:lnTo>
                      <a:pt x="25" y="135"/>
                    </a:lnTo>
                    <a:lnTo>
                      <a:pt x="32" y="6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4" name="Freeform 84"/>
              <p:cNvSpPr>
                <a:spLocks/>
              </p:cNvSpPr>
              <p:nvPr/>
            </p:nvSpPr>
            <p:spPr bwMode="auto">
              <a:xfrm>
                <a:off x="280" y="2665"/>
                <a:ext cx="270" cy="57"/>
              </a:xfrm>
              <a:custGeom>
                <a:avLst/>
                <a:gdLst>
                  <a:gd name="T0" fmla="*/ 75 w 1889"/>
                  <a:gd name="T1" fmla="*/ 32 h 401"/>
                  <a:gd name="T2" fmla="*/ 204 w 1889"/>
                  <a:gd name="T3" fmla="*/ 18 h 401"/>
                  <a:gd name="T4" fmla="*/ 603 w 1889"/>
                  <a:gd name="T5" fmla="*/ 0 h 401"/>
                  <a:gd name="T6" fmla="*/ 1036 w 1889"/>
                  <a:gd name="T7" fmla="*/ 14 h 401"/>
                  <a:gd name="T8" fmla="*/ 1448 w 1889"/>
                  <a:gd name="T9" fmla="*/ 26 h 401"/>
                  <a:gd name="T10" fmla="*/ 1550 w 1889"/>
                  <a:gd name="T11" fmla="*/ 40 h 401"/>
                  <a:gd name="T12" fmla="*/ 1664 w 1889"/>
                  <a:gd name="T13" fmla="*/ 32 h 401"/>
                  <a:gd name="T14" fmla="*/ 1739 w 1889"/>
                  <a:gd name="T15" fmla="*/ 61 h 401"/>
                  <a:gd name="T16" fmla="*/ 1818 w 1889"/>
                  <a:gd name="T17" fmla="*/ 214 h 401"/>
                  <a:gd name="T18" fmla="*/ 1889 w 1889"/>
                  <a:gd name="T19" fmla="*/ 335 h 401"/>
                  <a:gd name="T20" fmla="*/ 1833 w 1889"/>
                  <a:gd name="T21" fmla="*/ 401 h 401"/>
                  <a:gd name="T22" fmla="*/ 925 w 1889"/>
                  <a:gd name="T23" fmla="*/ 387 h 401"/>
                  <a:gd name="T24" fmla="*/ 108 w 1889"/>
                  <a:gd name="T25" fmla="*/ 335 h 401"/>
                  <a:gd name="T26" fmla="*/ 0 w 1889"/>
                  <a:gd name="T27" fmla="*/ 269 h 401"/>
                  <a:gd name="T28" fmla="*/ 75 w 1889"/>
                  <a:gd name="T29" fmla="*/ 32 h 401"/>
                  <a:gd name="T30" fmla="*/ 75 w 1889"/>
                  <a:gd name="T31" fmla="*/ 32 h 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9"/>
                  <a:gd name="T49" fmla="*/ 0 h 401"/>
                  <a:gd name="T50" fmla="*/ 1889 w 1889"/>
                  <a:gd name="T51" fmla="*/ 401 h 4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9" h="401">
                    <a:moveTo>
                      <a:pt x="75" y="32"/>
                    </a:moveTo>
                    <a:lnTo>
                      <a:pt x="204" y="18"/>
                    </a:lnTo>
                    <a:lnTo>
                      <a:pt x="603" y="0"/>
                    </a:lnTo>
                    <a:lnTo>
                      <a:pt x="1036" y="14"/>
                    </a:lnTo>
                    <a:lnTo>
                      <a:pt x="1448" y="26"/>
                    </a:lnTo>
                    <a:lnTo>
                      <a:pt x="1550" y="40"/>
                    </a:lnTo>
                    <a:lnTo>
                      <a:pt x="1664" y="32"/>
                    </a:lnTo>
                    <a:lnTo>
                      <a:pt x="1739" y="61"/>
                    </a:lnTo>
                    <a:lnTo>
                      <a:pt x="1818" y="214"/>
                    </a:lnTo>
                    <a:lnTo>
                      <a:pt x="1889" y="335"/>
                    </a:lnTo>
                    <a:lnTo>
                      <a:pt x="1833" y="401"/>
                    </a:lnTo>
                    <a:lnTo>
                      <a:pt x="925" y="387"/>
                    </a:lnTo>
                    <a:lnTo>
                      <a:pt x="108" y="335"/>
                    </a:lnTo>
                    <a:lnTo>
                      <a:pt x="0" y="269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5" name="Freeform 85"/>
              <p:cNvSpPr>
                <a:spLocks/>
              </p:cNvSpPr>
              <p:nvPr/>
            </p:nvSpPr>
            <p:spPr bwMode="auto">
              <a:xfrm>
                <a:off x="309" y="2418"/>
                <a:ext cx="399" cy="313"/>
              </a:xfrm>
              <a:custGeom>
                <a:avLst/>
                <a:gdLst>
                  <a:gd name="T0" fmla="*/ 108 w 2787"/>
                  <a:gd name="T1" fmla="*/ 1290 h 2191"/>
                  <a:gd name="T2" fmla="*/ 64 w 2787"/>
                  <a:gd name="T3" fmla="*/ 851 h 2191"/>
                  <a:gd name="T4" fmla="*/ 19 w 2787"/>
                  <a:gd name="T5" fmla="*/ 417 h 2191"/>
                  <a:gd name="T6" fmla="*/ 7 w 2787"/>
                  <a:gd name="T7" fmla="*/ 103 h 2191"/>
                  <a:gd name="T8" fmla="*/ 338 w 2787"/>
                  <a:gd name="T9" fmla="*/ 25 h 2191"/>
                  <a:gd name="T10" fmla="*/ 1145 w 2787"/>
                  <a:gd name="T11" fmla="*/ 11 h 2191"/>
                  <a:gd name="T12" fmla="*/ 1514 w 2787"/>
                  <a:gd name="T13" fmla="*/ 101 h 2191"/>
                  <a:gd name="T14" fmla="*/ 1478 w 2787"/>
                  <a:gd name="T15" fmla="*/ 999 h 2191"/>
                  <a:gd name="T16" fmla="*/ 1817 w 2787"/>
                  <a:gd name="T17" fmla="*/ 204 h 2191"/>
                  <a:gd name="T18" fmla="*/ 2031 w 2787"/>
                  <a:gd name="T19" fmla="*/ 192 h 2191"/>
                  <a:gd name="T20" fmla="*/ 2350 w 2787"/>
                  <a:gd name="T21" fmla="*/ 236 h 2191"/>
                  <a:gd name="T22" fmla="*/ 2414 w 2787"/>
                  <a:gd name="T23" fmla="*/ 630 h 2191"/>
                  <a:gd name="T24" fmla="*/ 2356 w 2787"/>
                  <a:gd name="T25" fmla="*/ 1586 h 2191"/>
                  <a:gd name="T26" fmla="*/ 2464 w 2787"/>
                  <a:gd name="T27" fmla="*/ 1293 h 2191"/>
                  <a:gd name="T28" fmla="*/ 2699 w 2787"/>
                  <a:gd name="T29" fmla="*/ 1358 h 2191"/>
                  <a:gd name="T30" fmla="*/ 2771 w 2787"/>
                  <a:gd name="T31" fmla="*/ 1775 h 2191"/>
                  <a:gd name="T32" fmla="*/ 2661 w 2787"/>
                  <a:gd name="T33" fmla="*/ 1760 h 2191"/>
                  <a:gd name="T34" fmla="*/ 2767 w 2787"/>
                  <a:gd name="T35" fmla="*/ 1847 h 2191"/>
                  <a:gd name="T36" fmla="*/ 2563 w 2787"/>
                  <a:gd name="T37" fmla="*/ 2006 h 2191"/>
                  <a:gd name="T38" fmla="*/ 2313 w 2787"/>
                  <a:gd name="T39" fmla="*/ 1789 h 2191"/>
                  <a:gd name="T40" fmla="*/ 2012 w 2787"/>
                  <a:gd name="T41" fmla="*/ 1751 h 2191"/>
                  <a:gd name="T42" fmla="*/ 2106 w 2787"/>
                  <a:gd name="T43" fmla="*/ 1862 h 2191"/>
                  <a:gd name="T44" fmla="*/ 2130 w 2787"/>
                  <a:gd name="T45" fmla="*/ 2001 h 2191"/>
                  <a:gd name="T46" fmla="*/ 2321 w 2787"/>
                  <a:gd name="T47" fmla="*/ 1985 h 2191"/>
                  <a:gd name="T48" fmla="*/ 2313 w 2787"/>
                  <a:gd name="T49" fmla="*/ 2130 h 2191"/>
                  <a:gd name="T50" fmla="*/ 1938 w 2787"/>
                  <a:gd name="T51" fmla="*/ 2115 h 2191"/>
                  <a:gd name="T52" fmla="*/ 1882 w 2787"/>
                  <a:gd name="T53" fmla="*/ 1871 h 2191"/>
                  <a:gd name="T54" fmla="*/ 1722 w 2787"/>
                  <a:gd name="T55" fmla="*/ 1805 h 2191"/>
                  <a:gd name="T56" fmla="*/ 1549 w 2787"/>
                  <a:gd name="T57" fmla="*/ 1698 h 2191"/>
                  <a:gd name="T58" fmla="*/ 1310 w 2787"/>
                  <a:gd name="T59" fmla="*/ 1496 h 2191"/>
                  <a:gd name="T60" fmla="*/ 695 w 2787"/>
                  <a:gd name="T61" fmla="*/ 1554 h 2191"/>
                  <a:gd name="T62" fmla="*/ 128 w 2787"/>
                  <a:gd name="T63" fmla="*/ 1501 h 2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7"/>
                  <a:gd name="T97" fmla="*/ 0 h 2191"/>
                  <a:gd name="T98" fmla="*/ 2787 w 2787"/>
                  <a:gd name="T99" fmla="*/ 2191 h 2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7" h="2191">
                    <a:moveTo>
                      <a:pt x="128" y="1501"/>
                    </a:moveTo>
                    <a:lnTo>
                      <a:pt x="108" y="1290"/>
                    </a:lnTo>
                    <a:lnTo>
                      <a:pt x="88" y="1083"/>
                    </a:lnTo>
                    <a:lnTo>
                      <a:pt x="64" y="851"/>
                    </a:lnTo>
                    <a:lnTo>
                      <a:pt x="40" y="619"/>
                    </a:lnTo>
                    <a:lnTo>
                      <a:pt x="19" y="417"/>
                    </a:lnTo>
                    <a:lnTo>
                      <a:pt x="0" y="221"/>
                    </a:lnTo>
                    <a:lnTo>
                      <a:pt x="7" y="103"/>
                    </a:lnTo>
                    <a:lnTo>
                      <a:pt x="157" y="54"/>
                    </a:lnTo>
                    <a:lnTo>
                      <a:pt x="338" y="25"/>
                    </a:lnTo>
                    <a:lnTo>
                      <a:pt x="742" y="0"/>
                    </a:lnTo>
                    <a:lnTo>
                      <a:pt x="1145" y="11"/>
                    </a:lnTo>
                    <a:lnTo>
                      <a:pt x="1417" y="69"/>
                    </a:lnTo>
                    <a:lnTo>
                      <a:pt x="1514" y="101"/>
                    </a:lnTo>
                    <a:lnTo>
                      <a:pt x="1528" y="153"/>
                    </a:lnTo>
                    <a:lnTo>
                      <a:pt x="1478" y="999"/>
                    </a:lnTo>
                    <a:lnTo>
                      <a:pt x="1581" y="308"/>
                    </a:lnTo>
                    <a:lnTo>
                      <a:pt x="1817" y="204"/>
                    </a:lnTo>
                    <a:lnTo>
                      <a:pt x="1903" y="166"/>
                    </a:lnTo>
                    <a:lnTo>
                      <a:pt x="2031" y="192"/>
                    </a:lnTo>
                    <a:lnTo>
                      <a:pt x="2185" y="213"/>
                    </a:lnTo>
                    <a:lnTo>
                      <a:pt x="2350" y="236"/>
                    </a:lnTo>
                    <a:lnTo>
                      <a:pt x="2395" y="261"/>
                    </a:lnTo>
                    <a:lnTo>
                      <a:pt x="2414" y="630"/>
                    </a:lnTo>
                    <a:lnTo>
                      <a:pt x="2392" y="1210"/>
                    </a:lnTo>
                    <a:lnTo>
                      <a:pt x="2356" y="1586"/>
                    </a:lnTo>
                    <a:lnTo>
                      <a:pt x="2428" y="1734"/>
                    </a:lnTo>
                    <a:lnTo>
                      <a:pt x="2464" y="1293"/>
                    </a:lnTo>
                    <a:lnTo>
                      <a:pt x="2596" y="1239"/>
                    </a:lnTo>
                    <a:lnTo>
                      <a:pt x="2699" y="1358"/>
                    </a:lnTo>
                    <a:lnTo>
                      <a:pt x="2774" y="1419"/>
                    </a:lnTo>
                    <a:lnTo>
                      <a:pt x="2771" y="1775"/>
                    </a:lnTo>
                    <a:lnTo>
                      <a:pt x="2728" y="1749"/>
                    </a:lnTo>
                    <a:lnTo>
                      <a:pt x="2661" y="1760"/>
                    </a:lnTo>
                    <a:lnTo>
                      <a:pt x="2661" y="1839"/>
                    </a:lnTo>
                    <a:lnTo>
                      <a:pt x="2767" y="1847"/>
                    </a:lnTo>
                    <a:lnTo>
                      <a:pt x="2787" y="1969"/>
                    </a:lnTo>
                    <a:lnTo>
                      <a:pt x="2563" y="2006"/>
                    </a:lnTo>
                    <a:lnTo>
                      <a:pt x="2439" y="1968"/>
                    </a:lnTo>
                    <a:lnTo>
                      <a:pt x="2313" y="1789"/>
                    </a:lnTo>
                    <a:lnTo>
                      <a:pt x="2177" y="1740"/>
                    </a:lnTo>
                    <a:lnTo>
                      <a:pt x="2012" y="1751"/>
                    </a:lnTo>
                    <a:lnTo>
                      <a:pt x="1978" y="1782"/>
                    </a:lnTo>
                    <a:lnTo>
                      <a:pt x="2106" y="1862"/>
                    </a:lnTo>
                    <a:lnTo>
                      <a:pt x="2156" y="1930"/>
                    </a:lnTo>
                    <a:lnTo>
                      <a:pt x="2130" y="2001"/>
                    </a:lnTo>
                    <a:lnTo>
                      <a:pt x="2257" y="2032"/>
                    </a:lnTo>
                    <a:lnTo>
                      <a:pt x="2321" y="1985"/>
                    </a:lnTo>
                    <a:lnTo>
                      <a:pt x="2424" y="2050"/>
                    </a:lnTo>
                    <a:lnTo>
                      <a:pt x="2313" y="2130"/>
                    </a:lnTo>
                    <a:lnTo>
                      <a:pt x="2081" y="2191"/>
                    </a:lnTo>
                    <a:lnTo>
                      <a:pt x="1938" y="2115"/>
                    </a:lnTo>
                    <a:lnTo>
                      <a:pt x="1923" y="1986"/>
                    </a:lnTo>
                    <a:lnTo>
                      <a:pt x="1882" y="1871"/>
                    </a:lnTo>
                    <a:lnTo>
                      <a:pt x="1894" y="1828"/>
                    </a:lnTo>
                    <a:lnTo>
                      <a:pt x="1722" y="1805"/>
                    </a:lnTo>
                    <a:lnTo>
                      <a:pt x="1621" y="1795"/>
                    </a:lnTo>
                    <a:lnTo>
                      <a:pt x="1549" y="1698"/>
                    </a:lnTo>
                    <a:lnTo>
                      <a:pt x="1344" y="1713"/>
                    </a:lnTo>
                    <a:lnTo>
                      <a:pt x="1310" y="1496"/>
                    </a:lnTo>
                    <a:lnTo>
                      <a:pt x="1176" y="1510"/>
                    </a:lnTo>
                    <a:lnTo>
                      <a:pt x="695" y="1554"/>
                    </a:lnTo>
                    <a:lnTo>
                      <a:pt x="342" y="1539"/>
                    </a:lnTo>
                    <a:lnTo>
                      <a:pt x="128" y="1501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6" name="Freeform 86"/>
              <p:cNvSpPr>
                <a:spLocks/>
              </p:cNvSpPr>
              <p:nvPr/>
            </p:nvSpPr>
            <p:spPr bwMode="auto">
              <a:xfrm>
                <a:off x="336" y="2446"/>
                <a:ext cx="165" cy="138"/>
              </a:xfrm>
              <a:custGeom>
                <a:avLst/>
                <a:gdLst>
                  <a:gd name="T0" fmla="*/ 74 w 1155"/>
                  <a:gd name="T1" fmla="*/ 28 h 963"/>
                  <a:gd name="T2" fmla="*/ 0 w 1155"/>
                  <a:gd name="T3" fmla="*/ 123 h 963"/>
                  <a:gd name="T4" fmla="*/ 5 w 1155"/>
                  <a:gd name="T5" fmla="*/ 315 h 963"/>
                  <a:gd name="T6" fmla="*/ 33 w 1155"/>
                  <a:gd name="T7" fmla="*/ 543 h 963"/>
                  <a:gd name="T8" fmla="*/ 80 w 1155"/>
                  <a:gd name="T9" fmla="*/ 816 h 963"/>
                  <a:gd name="T10" fmla="*/ 158 w 1155"/>
                  <a:gd name="T11" fmla="*/ 908 h 963"/>
                  <a:gd name="T12" fmla="*/ 315 w 1155"/>
                  <a:gd name="T13" fmla="*/ 952 h 963"/>
                  <a:gd name="T14" fmla="*/ 580 w 1155"/>
                  <a:gd name="T15" fmla="*/ 963 h 963"/>
                  <a:gd name="T16" fmla="*/ 879 w 1155"/>
                  <a:gd name="T17" fmla="*/ 959 h 963"/>
                  <a:gd name="T18" fmla="*/ 1030 w 1155"/>
                  <a:gd name="T19" fmla="*/ 941 h 963"/>
                  <a:gd name="T20" fmla="*/ 1106 w 1155"/>
                  <a:gd name="T21" fmla="*/ 900 h 963"/>
                  <a:gd name="T22" fmla="*/ 1155 w 1155"/>
                  <a:gd name="T23" fmla="*/ 203 h 963"/>
                  <a:gd name="T24" fmla="*/ 1118 w 1155"/>
                  <a:gd name="T25" fmla="*/ 68 h 963"/>
                  <a:gd name="T26" fmla="*/ 836 w 1155"/>
                  <a:gd name="T27" fmla="*/ 7 h 963"/>
                  <a:gd name="T28" fmla="*/ 319 w 1155"/>
                  <a:gd name="T29" fmla="*/ 0 h 963"/>
                  <a:gd name="T30" fmla="*/ 74 w 1155"/>
                  <a:gd name="T31" fmla="*/ 28 h 963"/>
                  <a:gd name="T32" fmla="*/ 74 w 1155"/>
                  <a:gd name="T33" fmla="*/ 28 h 9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55"/>
                  <a:gd name="T52" fmla="*/ 0 h 963"/>
                  <a:gd name="T53" fmla="*/ 1155 w 1155"/>
                  <a:gd name="T54" fmla="*/ 963 h 9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55" h="963">
                    <a:moveTo>
                      <a:pt x="74" y="28"/>
                    </a:moveTo>
                    <a:lnTo>
                      <a:pt x="0" y="123"/>
                    </a:lnTo>
                    <a:lnTo>
                      <a:pt x="5" y="315"/>
                    </a:lnTo>
                    <a:lnTo>
                      <a:pt x="33" y="543"/>
                    </a:lnTo>
                    <a:lnTo>
                      <a:pt x="80" y="816"/>
                    </a:lnTo>
                    <a:lnTo>
                      <a:pt x="158" y="908"/>
                    </a:lnTo>
                    <a:lnTo>
                      <a:pt x="315" y="952"/>
                    </a:lnTo>
                    <a:lnTo>
                      <a:pt x="580" y="963"/>
                    </a:lnTo>
                    <a:lnTo>
                      <a:pt x="879" y="959"/>
                    </a:lnTo>
                    <a:lnTo>
                      <a:pt x="1030" y="941"/>
                    </a:lnTo>
                    <a:lnTo>
                      <a:pt x="1106" y="900"/>
                    </a:lnTo>
                    <a:lnTo>
                      <a:pt x="1155" y="203"/>
                    </a:lnTo>
                    <a:lnTo>
                      <a:pt x="1118" y="68"/>
                    </a:lnTo>
                    <a:lnTo>
                      <a:pt x="836" y="7"/>
                    </a:lnTo>
                    <a:lnTo>
                      <a:pt x="319" y="0"/>
                    </a:lnTo>
                    <a:lnTo>
                      <a:pt x="74" y="2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7" name="Freeform 87"/>
              <p:cNvSpPr>
                <a:spLocks/>
              </p:cNvSpPr>
              <p:nvPr/>
            </p:nvSpPr>
            <p:spPr bwMode="auto">
              <a:xfrm>
                <a:off x="251" y="2613"/>
                <a:ext cx="28" cy="13"/>
              </a:xfrm>
              <a:custGeom>
                <a:avLst/>
                <a:gdLst>
                  <a:gd name="T0" fmla="*/ 15 w 201"/>
                  <a:gd name="T1" fmla="*/ 14 h 87"/>
                  <a:gd name="T2" fmla="*/ 64 w 201"/>
                  <a:gd name="T3" fmla="*/ 2 h 87"/>
                  <a:gd name="T4" fmla="*/ 113 w 201"/>
                  <a:gd name="T5" fmla="*/ 0 h 87"/>
                  <a:gd name="T6" fmla="*/ 156 w 201"/>
                  <a:gd name="T7" fmla="*/ 11 h 87"/>
                  <a:gd name="T8" fmla="*/ 195 w 201"/>
                  <a:gd name="T9" fmla="*/ 42 h 87"/>
                  <a:gd name="T10" fmla="*/ 201 w 201"/>
                  <a:gd name="T11" fmla="*/ 63 h 87"/>
                  <a:gd name="T12" fmla="*/ 193 w 201"/>
                  <a:gd name="T13" fmla="*/ 80 h 87"/>
                  <a:gd name="T14" fmla="*/ 174 w 201"/>
                  <a:gd name="T15" fmla="*/ 87 h 87"/>
                  <a:gd name="T16" fmla="*/ 155 w 201"/>
                  <a:gd name="T17" fmla="*/ 77 h 87"/>
                  <a:gd name="T18" fmla="*/ 127 w 201"/>
                  <a:gd name="T19" fmla="*/ 55 h 87"/>
                  <a:gd name="T20" fmla="*/ 95 w 201"/>
                  <a:gd name="T21" fmla="*/ 45 h 87"/>
                  <a:gd name="T22" fmla="*/ 25 w 201"/>
                  <a:gd name="T23" fmla="*/ 53 h 87"/>
                  <a:gd name="T24" fmla="*/ 9 w 201"/>
                  <a:gd name="T25" fmla="*/ 50 h 87"/>
                  <a:gd name="T26" fmla="*/ 0 w 201"/>
                  <a:gd name="T27" fmla="*/ 38 h 87"/>
                  <a:gd name="T28" fmla="*/ 1 w 201"/>
                  <a:gd name="T29" fmla="*/ 24 h 87"/>
                  <a:gd name="T30" fmla="*/ 15 w 201"/>
                  <a:gd name="T31" fmla="*/ 14 h 87"/>
                  <a:gd name="T32" fmla="*/ 15 w 201"/>
                  <a:gd name="T33" fmla="*/ 14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5" y="14"/>
                    </a:moveTo>
                    <a:lnTo>
                      <a:pt x="64" y="2"/>
                    </a:lnTo>
                    <a:lnTo>
                      <a:pt x="113" y="0"/>
                    </a:lnTo>
                    <a:lnTo>
                      <a:pt x="156" y="11"/>
                    </a:lnTo>
                    <a:lnTo>
                      <a:pt x="195" y="42"/>
                    </a:lnTo>
                    <a:lnTo>
                      <a:pt x="201" y="63"/>
                    </a:lnTo>
                    <a:lnTo>
                      <a:pt x="193" y="80"/>
                    </a:lnTo>
                    <a:lnTo>
                      <a:pt x="174" y="87"/>
                    </a:lnTo>
                    <a:lnTo>
                      <a:pt x="155" y="77"/>
                    </a:lnTo>
                    <a:lnTo>
                      <a:pt x="127" y="55"/>
                    </a:lnTo>
                    <a:lnTo>
                      <a:pt x="95" y="45"/>
                    </a:lnTo>
                    <a:lnTo>
                      <a:pt x="25" y="53"/>
                    </a:lnTo>
                    <a:lnTo>
                      <a:pt x="9" y="50"/>
                    </a:lnTo>
                    <a:lnTo>
                      <a:pt x="0" y="38"/>
                    </a:lnTo>
                    <a:lnTo>
                      <a:pt x="1" y="2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" name="Freeform 88"/>
              <p:cNvSpPr>
                <a:spLocks/>
              </p:cNvSpPr>
              <p:nvPr/>
            </p:nvSpPr>
            <p:spPr bwMode="auto">
              <a:xfrm>
                <a:off x="252" y="2630"/>
                <a:ext cx="26" cy="11"/>
              </a:xfrm>
              <a:custGeom>
                <a:avLst/>
                <a:gdLst>
                  <a:gd name="T0" fmla="*/ 14 w 178"/>
                  <a:gd name="T1" fmla="*/ 14 h 78"/>
                  <a:gd name="T2" fmla="*/ 58 w 178"/>
                  <a:gd name="T3" fmla="*/ 4 h 78"/>
                  <a:gd name="T4" fmla="*/ 103 w 178"/>
                  <a:gd name="T5" fmla="*/ 0 h 78"/>
                  <a:gd name="T6" fmla="*/ 174 w 178"/>
                  <a:gd name="T7" fmla="*/ 44 h 78"/>
                  <a:gd name="T8" fmla="*/ 178 w 178"/>
                  <a:gd name="T9" fmla="*/ 70 h 78"/>
                  <a:gd name="T10" fmla="*/ 166 w 178"/>
                  <a:gd name="T11" fmla="*/ 78 h 78"/>
                  <a:gd name="T12" fmla="*/ 152 w 178"/>
                  <a:gd name="T13" fmla="*/ 73 h 78"/>
                  <a:gd name="T14" fmla="*/ 124 w 178"/>
                  <a:gd name="T15" fmla="*/ 56 h 78"/>
                  <a:gd name="T16" fmla="*/ 94 w 178"/>
                  <a:gd name="T17" fmla="*/ 43 h 78"/>
                  <a:gd name="T18" fmla="*/ 22 w 178"/>
                  <a:gd name="T19" fmla="*/ 51 h 78"/>
                  <a:gd name="T20" fmla="*/ 8 w 178"/>
                  <a:gd name="T21" fmla="*/ 49 h 78"/>
                  <a:gd name="T22" fmla="*/ 0 w 178"/>
                  <a:gd name="T23" fmla="*/ 37 h 78"/>
                  <a:gd name="T24" fmla="*/ 1 w 178"/>
                  <a:gd name="T25" fmla="*/ 23 h 78"/>
                  <a:gd name="T26" fmla="*/ 14 w 178"/>
                  <a:gd name="T27" fmla="*/ 14 h 78"/>
                  <a:gd name="T28" fmla="*/ 14 w 178"/>
                  <a:gd name="T29" fmla="*/ 14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"/>
                  <a:gd name="T46" fmla="*/ 0 h 78"/>
                  <a:gd name="T47" fmla="*/ 178 w 178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" h="78">
                    <a:moveTo>
                      <a:pt x="14" y="14"/>
                    </a:moveTo>
                    <a:lnTo>
                      <a:pt x="58" y="4"/>
                    </a:lnTo>
                    <a:lnTo>
                      <a:pt x="103" y="0"/>
                    </a:lnTo>
                    <a:lnTo>
                      <a:pt x="174" y="44"/>
                    </a:lnTo>
                    <a:lnTo>
                      <a:pt x="178" y="70"/>
                    </a:lnTo>
                    <a:lnTo>
                      <a:pt x="166" y="78"/>
                    </a:lnTo>
                    <a:lnTo>
                      <a:pt x="152" y="73"/>
                    </a:lnTo>
                    <a:lnTo>
                      <a:pt x="124" y="56"/>
                    </a:lnTo>
                    <a:lnTo>
                      <a:pt x="94" y="43"/>
                    </a:lnTo>
                    <a:lnTo>
                      <a:pt x="22" y="5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1" y="23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9" name="Freeform 89"/>
              <p:cNvSpPr>
                <a:spLocks/>
              </p:cNvSpPr>
              <p:nvPr/>
            </p:nvSpPr>
            <p:spPr bwMode="auto">
              <a:xfrm>
                <a:off x="253" y="2645"/>
                <a:ext cx="29" cy="12"/>
              </a:xfrm>
              <a:custGeom>
                <a:avLst/>
                <a:gdLst>
                  <a:gd name="T0" fmla="*/ 17 w 200"/>
                  <a:gd name="T1" fmla="*/ 7 h 83"/>
                  <a:gd name="T2" fmla="*/ 91 w 200"/>
                  <a:gd name="T3" fmla="*/ 0 h 83"/>
                  <a:gd name="T4" fmla="*/ 145 w 200"/>
                  <a:gd name="T5" fmla="*/ 18 h 83"/>
                  <a:gd name="T6" fmla="*/ 191 w 200"/>
                  <a:gd name="T7" fmla="*/ 49 h 83"/>
                  <a:gd name="T8" fmla="*/ 200 w 200"/>
                  <a:gd name="T9" fmla="*/ 62 h 83"/>
                  <a:gd name="T10" fmla="*/ 195 w 200"/>
                  <a:gd name="T11" fmla="*/ 75 h 83"/>
                  <a:gd name="T12" fmla="*/ 184 w 200"/>
                  <a:gd name="T13" fmla="*/ 83 h 83"/>
                  <a:gd name="T14" fmla="*/ 170 w 200"/>
                  <a:gd name="T15" fmla="*/ 80 h 83"/>
                  <a:gd name="T16" fmla="*/ 150 w 200"/>
                  <a:gd name="T17" fmla="*/ 67 h 83"/>
                  <a:gd name="T18" fmla="*/ 130 w 200"/>
                  <a:gd name="T19" fmla="*/ 62 h 83"/>
                  <a:gd name="T20" fmla="*/ 86 w 200"/>
                  <a:gd name="T21" fmla="*/ 54 h 83"/>
                  <a:gd name="T22" fmla="*/ 22 w 200"/>
                  <a:gd name="T23" fmla="*/ 47 h 83"/>
                  <a:gd name="T24" fmla="*/ 0 w 200"/>
                  <a:gd name="T25" fmla="*/ 29 h 83"/>
                  <a:gd name="T26" fmla="*/ 3 w 200"/>
                  <a:gd name="T27" fmla="*/ 15 h 83"/>
                  <a:gd name="T28" fmla="*/ 17 w 200"/>
                  <a:gd name="T29" fmla="*/ 7 h 83"/>
                  <a:gd name="T30" fmla="*/ 17 w 200"/>
                  <a:gd name="T31" fmla="*/ 7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"/>
                  <a:gd name="T49" fmla="*/ 0 h 83"/>
                  <a:gd name="T50" fmla="*/ 200 w 200"/>
                  <a:gd name="T51" fmla="*/ 83 h 8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" h="83">
                    <a:moveTo>
                      <a:pt x="17" y="7"/>
                    </a:moveTo>
                    <a:lnTo>
                      <a:pt x="91" y="0"/>
                    </a:lnTo>
                    <a:lnTo>
                      <a:pt x="145" y="18"/>
                    </a:lnTo>
                    <a:lnTo>
                      <a:pt x="191" y="49"/>
                    </a:lnTo>
                    <a:lnTo>
                      <a:pt x="200" y="62"/>
                    </a:lnTo>
                    <a:lnTo>
                      <a:pt x="195" y="75"/>
                    </a:lnTo>
                    <a:lnTo>
                      <a:pt x="184" y="83"/>
                    </a:lnTo>
                    <a:lnTo>
                      <a:pt x="170" y="80"/>
                    </a:lnTo>
                    <a:lnTo>
                      <a:pt x="150" y="67"/>
                    </a:lnTo>
                    <a:lnTo>
                      <a:pt x="130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0" name="Freeform 90"/>
              <p:cNvSpPr>
                <a:spLocks/>
              </p:cNvSpPr>
              <p:nvPr/>
            </p:nvSpPr>
            <p:spPr bwMode="auto">
              <a:xfrm>
                <a:off x="684" y="2622"/>
                <a:ext cx="17" cy="9"/>
              </a:xfrm>
              <a:custGeom>
                <a:avLst/>
                <a:gdLst>
                  <a:gd name="T0" fmla="*/ 19 w 119"/>
                  <a:gd name="T1" fmla="*/ 1 h 65"/>
                  <a:gd name="T2" fmla="*/ 60 w 119"/>
                  <a:gd name="T3" fmla="*/ 0 h 65"/>
                  <a:gd name="T4" fmla="*/ 114 w 119"/>
                  <a:gd name="T5" fmla="*/ 31 h 65"/>
                  <a:gd name="T6" fmla="*/ 119 w 119"/>
                  <a:gd name="T7" fmla="*/ 57 h 65"/>
                  <a:gd name="T8" fmla="*/ 108 w 119"/>
                  <a:gd name="T9" fmla="*/ 65 h 65"/>
                  <a:gd name="T10" fmla="*/ 94 w 119"/>
                  <a:gd name="T11" fmla="*/ 62 h 65"/>
                  <a:gd name="T12" fmla="*/ 51 w 119"/>
                  <a:gd name="T13" fmla="*/ 41 h 65"/>
                  <a:gd name="T14" fmla="*/ 19 w 119"/>
                  <a:gd name="T15" fmla="*/ 39 h 65"/>
                  <a:gd name="T16" fmla="*/ 0 w 119"/>
                  <a:gd name="T17" fmla="*/ 20 h 65"/>
                  <a:gd name="T18" fmla="*/ 4 w 119"/>
                  <a:gd name="T19" fmla="*/ 7 h 65"/>
                  <a:gd name="T20" fmla="*/ 19 w 119"/>
                  <a:gd name="T21" fmla="*/ 1 h 65"/>
                  <a:gd name="T22" fmla="*/ 19 w 119"/>
                  <a:gd name="T23" fmla="*/ 1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65"/>
                  <a:gd name="T38" fmla="*/ 119 w 119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65">
                    <a:moveTo>
                      <a:pt x="19" y="1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19" y="57"/>
                    </a:lnTo>
                    <a:lnTo>
                      <a:pt x="108" y="65"/>
                    </a:lnTo>
                    <a:lnTo>
                      <a:pt x="94" y="62"/>
                    </a:lnTo>
                    <a:lnTo>
                      <a:pt x="51" y="41"/>
                    </a:lnTo>
                    <a:lnTo>
                      <a:pt x="19" y="39"/>
                    </a:lnTo>
                    <a:lnTo>
                      <a:pt x="0" y="20"/>
                    </a:lnTo>
                    <a:lnTo>
                      <a:pt x="4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" name="Freeform 91"/>
              <p:cNvSpPr>
                <a:spLocks/>
              </p:cNvSpPr>
              <p:nvPr/>
            </p:nvSpPr>
            <p:spPr bwMode="auto">
              <a:xfrm>
                <a:off x="685" y="2634"/>
                <a:ext cx="18" cy="14"/>
              </a:xfrm>
              <a:custGeom>
                <a:avLst/>
                <a:gdLst>
                  <a:gd name="T0" fmla="*/ 21 w 129"/>
                  <a:gd name="T1" fmla="*/ 0 h 98"/>
                  <a:gd name="T2" fmla="*/ 79 w 129"/>
                  <a:gd name="T3" fmla="*/ 15 h 98"/>
                  <a:gd name="T4" fmla="*/ 129 w 129"/>
                  <a:gd name="T5" fmla="*/ 65 h 98"/>
                  <a:gd name="T6" fmla="*/ 129 w 129"/>
                  <a:gd name="T7" fmla="*/ 91 h 98"/>
                  <a:gd name="T8" fmla="*/ 116 w 129"/>
                  <a:gd name="T9" fmla="*/ 98 h 98"/>
                  <a:gd name="T10" fmla="*/ 102 w 129"/>
                  <a:gd name="T11" fmla="*/ 92 h 98"/>
                  <a:gd name="T12" fmla="*/ 56 w 129"/>
                  <a:gd name="T13" fmla="*/ 55 h 98"/>
                  <a:gd name="T14" fmla="*/ 16 w 129"/>
                  <a:gd name="T15" fmla="*/ 39 h 98"/>
                  <a:gd name="T16" fmla="*/ 3 w 129"/>
                  <a:gd name="T17" fmla="*/ 30 h 98"/>
                  <a:gd name="T18" fmla="*/ 0 w 129"/>
                  <a:gd name="T19" fmla="*/ 16 h 98"/>
                  <a:gd name="T20" fmla="*/ 7 w 129"/>
                  <a:gd name="T21" fmla="*/ 5 h 98"/>
                  <a:gd name="T22" fmla="*/ 21 w 129"/>
                  <a:gd name="T23" fmla="*/ 0 h 98"/>
                  <a:gd name="T24" fmla="*/ 21 w 129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98"/>
                  <a:gd name="T41" fmla="*/ 129 w 129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98">
                    <a:moveTo>
                      <a:pt x="21" y="0"/>
                    </a:moveTo>
                    <a:lnTo>
                      <a:pt x="79" y="15"/>
                    </a:lnTo>
                    <a:lnTo>
                      <a:pt x="129" y="65"/>
                    </a:lnTo>
                    <a:lnTo>
                      <a:pt x="129" y="91"/>
                    </a:lnTo>
                    <a:lnTo>
                      <a:pt x="116" y="98"/>
                    </a:lnTo>
                    <a:lnTo>
                      <a:pt x="102" y="92"/>
                    </a:lnTo>
                    <a:lnTo>
                      <a:pt x="56" y="55"/>
                    </a:lnTo>
                    <a:lnTo>
                      <a:pt x="16" y="39"/>
                    </a:lnTo>
                    <a:lnTo>
                      <a:pt x="3" y="30"/>
                    </a:lnTo>
                    <a:lnTo>
                      <a:pt x="0" y="16"/>
                    </a:lnTo>
                    <a:lnTo>
                      <a:pt x="7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" name="Freeform 92"/>
              <p:cNvSpPr>
                <a:spLocks/>
              </p:cNvSpPr>
              <p:nvPr/>
            </p:nvSpPr>
            <p:spPr bwMode="auto">
              <a:xfrm>
                <a:off x="683" y="2654"/>
                <a:ext cx="18" cy="8"/>
              </a:xfrm>
              <a:custGeom>
                <a:avLst/>
                <a:gdLst>
                  <a:gd name="T0" fmla="*/ 18 w 124"/>
                  <a:gd name="T1" fmla="*/ 12 h 61"/>
                  <a:gd name="T2" fmla="*/ 51 w 124"/>
                  <a:gd name="T3" fmla="*/ 0 h 61"/>
                  <a:gd name="T4" fmla="*/ 83 w 124"/>
                  <a:gd name="T5" fmla="*/ 9 h 61"/>
                  <a:gd name="T6" fmla="*/ 114 w 124"/>
                  <a:gd name="T7" fmla="*/ 25 h 61"/>
                  <a:gd name="T8" fmla="*/ 124 w 124"/>
                  <a:gd name="T9" fmla="*/ 50 h 61"/>
                  <a:gd name="T10" fmla="*/ 115 w 124"/>
                  <a:gd name="T11" fmla="*/ 61 h 61"/>
                  <a:gd name="T12" fmla="*/ 100 w 124"/>
                  <a:gd name="T13" fmla="*/ 61 h 61"/>
                  <a:gd name="T14" fmla="*/ 55 w 124"/>
                  <a:gd name="T15" fmla="*/ 54 h 61"/>
                  <a:gd name="T16" fmla="*/ 26 w 124"/>
                  <a:gd name="T17" fmla="*/ 55 h 61"/>
                  <a:gd name="T18" fmla="*/ 8 w 124"/>
                  <a:gd name="T19" fmla="*/ 50 h 61"/>
                  <a:gd name="T20" fmla="*/ 0 w 124"/>
                  <a:gd name="T21" fmla="*/ 36 h 61"/>
                  <a:gd name="T22" fmla="*/ 4 w 124"/>
                  <a:gd name="T23" fmla="*/ 22 h 61"/>
                  <a:gd name="T24" fmla="*/ 18 w 124"/>
                  <a:gd name="T25" fmla="*/ 12 h 61"/>
                  <a:gd name="T26" fmla="*/ 18 w 124"/>
                  <a:gd name="T27" fmla="*/ 12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61"/>
                  <a:gd name="T44" fmla="*/ 124 w 124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61">
                    <a:moveTo>
                      <a:pt x="18" y="12"/>
                    </a:moveTo>
                    <a:lnTo>
                      <a:pt x="51" y="0"/>
                    </a:lnTo>
                    <a:lnTo>
                      <a:pt x="83" y="9"/>
                    </a:lnTo>
                    <a:lnTo>
                      <a:pt x="114" y="25"/>
                    </a:lnTo>
                    <a:lnTo>
                      <a:pt x="124" y="50"/>
                    </a:lnTo>
                    <a:lnTo>
                      <a:pt x="115" y="61"/>
                    </a:lnTo>
                    <a:lnTo>
                      <a:pt x="100" y="61"/>
                    </a:lnTo>
                    <a:lnTo>
                      <a:pt x="55" y="54"/>
                    </a:lnTo>
                    <a:lnTo>
                      <a:pt x="26" y="55"/>
                    </a:lnTo>
                    <a:lnTo>
                      <a:pt x="8" y="50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3" name="Freeform 93"/>
              <p:cNvSpPr>
                <a:spLocks/>
              </p:cNvSpPr>
              <p:nvPr/>
            </p:nvSpPr>
            <p:spPr bwMode="auto">
              <a:xfrm>
                <a:off x="351" y="2635"/>
                <a:ext cx="136" cy="25"/>
              </a:xfrm>
              <a:custGeom>
                <a:avLst/>
                <a:gdLst>
                  <a:gd name="T0" fmla="*/ 38 w 956"/>
                  <a:gd name="T1" fmla="*/ 43 h 175"/>
                  <a:gd name="T2" fmla="*/ 115 w 956"/>
                  <a:gd name="T3" fmla="*/ 35 h 175"/>
                  <a:gd name="T4" fmla="*/ 193 w 956"/>
                  <a:gd name="T5" fmla="*/ 34 h 175"/>
                  <a:gd name="T6" fmla="*/ 392 w 956"/>
                  <a:gd name="T7" fmla="*/ 12 h 175"/>
                  <a:gd name="T8" fmla="*/ 591 w 956"/>
                  <a:gd name="T9" fmla="*/ 0 h 175"/>
                  <a:gd name="T10" fmla="*/ 809 w 956"/>
                  <a:gd name="T11" fmla="*/ 5 h 175"/>
                  <a:gd name="T12" fmla="*/ 829 w 956"/>
                  <a:gd name="T13" fmla="*/ 41 h 175"/>
                  <a:gd name="T14" fmla="*/ 843 w 956"/>
                  <a:gd name="T15" fmla="*/ 88 h 175"/>
                  <a:gd name="T16" fmla="*/ 858 w 956"/>
                  <a:gd name="T17" fmla="*/ 103 h 175"/>
                  <a:gd name="T18" fmla="*/ 881 w 956"/>
                  <a:gd name="T19" fmla="*/ 117 h 175"/>
                  <a:gd name="T20" fmla="*/ 906 w 956"/>
                  <a:gd name="T21" fmla="*/ 133 h 175"/>
                  <a:gd name="T22" fmla="*/ 929 w 956"/>
                  <a:gd name="T23" fmla="*/ 146 h 175"/>
                  <a:gd name="T24" fmla="*/ 956 w 956"/>
                  <a:gd name="T25" fmla="*/ 169 h 175"/>
                  <a:gd name="T26" fmla="*/ 929 w 956"/>
                  <a:gd name="T27" fmla="*/ 175 h 175"/>
                  <a:gd name="T28" fmla="*/ 740 w 956"/>
                  <a:gd name="T29" fmla="*/ 163 h 175"/>
                  <a:gd name="T30" fmla="*/ 580 w 956"/>
                  <a:gd name="T31" fmla="*/ 162 h 175"/>
                  <a:gd name="T32" fmla="*/ 387 w 956"/>
                  <a:gd name="T33" fmla="*/ 147 h 175"/>
                  <a:gd name="T34" fmla="*/ 297 w 956"/>
                  <a:gd name="T35" fmla="*/ 140 h 175"/>
                  <a:gd name="T36" fmla="*/ 195 w 956"/>
                  <a:gd name="T37" fmla="*/ 142 h 175"/>
                  <a:gd name="T38" fmla="*/ 113 w 956"/>
                  <a:gd name="T39" fmla="*/ 136 h 175"/>
                  <a:gd name="T40" fmla="*/ 32 w 956"/>
                  <a:gd name="T41" fmla="*/ 136 h 175"/>
                  <a:gd name="T42" fmla="*/ 7 w 956"/>
                  <a:gd name="T43" fmla="*/ 128 h 175"/>
                  <a:gd name="T44" fmla="*/ 0 w 956"/>
                  <a:gd name="T45" fmla="*/ 98 h 175"/>
                  <a:gd name="T46" fmla="*/ 10 w 956"/>
                  <a:gd name="T47" fmla="*/ 64 h 175"/>
                  <a:gd name="T48" fmla="*/ 22 w 956"/>
                  <a:gd name="T49" fmla="*/ 51 h 175"/>
                  <a:gd name="T50" fmla="*/ 38 w 956"/>
                  <a:gd name="T51" fmla="*/ 43 h 175"/>
                  <a:gd name="T52" fmla="*/ 38 w 956"/>
                  <a:gd name="T53" fmla="*/ 43 h 1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56"/>
                  <a:gd name="T82" fmla="*/ 0 h 175"/>
                  <a:gd name="T83" fmla="*/ 956 w 956"/>
                  <a:gd name="T84" fmla="*/ 175 h 1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56" h="175">
                    <a:moveTo>
                      <a:pt x="38" y="43"/>
                    </a:moveTo>
                    <a:lnTo>
                      <a:pt x="115" y="35"/>
                    </a:lnTo>
                    <a:lnTo>
                      <a:pt x="193" y="34"/>
                    </a:lnTo>
                    <a:lnTo>
                      <a:pt x="392" y="12"/>
                    </a:lnTo>
                    <a:lnTo>
                      <a:pt x="591" y="0"/>
                    </a:lnTo>
                    <a:lnTo>
                      <a:pt x="809" y="5"/>
                    </a:lnTo>
                    <a:lnTo>
                      <a:pt x="829" y="41"/>
                    </a:lnTo>
                    <a:lnTo>
                      <a:pt x="843" y="88"/>
                    </a:lnTo>
                    <a:lnTo>
                      <a:pt x="858" y="103"/>
                    </a:lnTo>
                    <a:lnTo>
                      <a:pt x="881" y="117"/>
                    </a:lnTo>
                    <a:lnTo>
                      <a:pt x="906" y="133"/>
                    </a:lnTo>
                    <a:lnTo>
                      <a:pt x="929" y="146"/>
                    </a:lnTo>
                    <a:lnTo>
                      <a:pt x="956" y="169"/>
                    </a:lnTo>
                    <a:lnTo>
                      <a:pt x="929" y="175"/>
                    </a:lnTo>
                    <a:lnTo>
                      <a:pt x="740" y="163"/>
                    </a:lnTo>
                    <a:lnTo>
                      <a:pt x="580" y="162"/>
                    </a:lnTo>
                    <a:lnTo>
                      <a:pt x="387" y="147"/>
                    </a:lnTo>
                    <a:lnTo>
                      <a:pt x="297" y="140"/>
                    </a:lnTo>
                    <a:lnTo>
                      <a:pt x="195" y="142"/>
                    </a:lnTo>
                    <a:lnTo>
                      <a:pt x="113" y="136"/>
                    </a:lnTo>
                    <a:lnTo>
                      <a:pt x="32" y="136"/>
                    </a:lnTo>
                    <a:lnTo>
                      <a:pt x="7" y="128"/>
                    </a:lnTo>
                    <a:lnTo>
                      <a:pt x="0" y="98"/>
                    </a:lnTo>
                    <a:lnTo>
                      <a:pt x="10" y="64"/>
                    </a:lnTo>
                    <a:lnTo>
                      <a:pt x="22" y="51"/>
                    </a:lnTo>
                    <a:lnTo>
                      <a:pt x="38" y="4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4" name="Freeform 94"/>
              <p:cNvSpPr>
                <a:spLocks/>
              </p:cNvSpPr>
              <p:nvPr/>
            </p:nvSpPr>
            <p:spPr bwMode="auto">
              <a:xfrm>
                <a:off x="341" y="2593"/>
                <a:ext cx="21" cy="19"/>
              </a:xfrm>
              <a:custGeom>
                <a:avLst/>
                <a:gdLst>
                  <a:gd name="T0" fmla="*/ 22 w 148"/>
                  <a:gd name="T1" fmla="*/ 75 h 137"/>
                  <a:gd name="T2" fmla="*/ 0 w 148"/>
                  <a:gd name="T3" fmla="*/ 50 h 137"/>
                  <a:gd name="T4" fmla="*/ 2 w 148"/>
                  <a:gd name="T5" fmla="*/ 20 h 137"/>
                  <a:gd name="T6" fmla="*/ 23 w 148"/>
                  <a:gd name="T7" fmla="*/ 0 h 137"/>
                  <a:gd name="T8" fmla="*/ 55 w 148"/>
                  <a:gd name="T9" fmla="*/ 1 h 137"/>
                  <a:gd name="T10" fmla="*/ 124 w 148"/>
                  <a:gd name="T11" fmla="*/ 32 h 137"/>
                  <a:gd name="T12" fmla="*/ 148 w 148"/>
                  <a:gd name="T13" fmla="*/ 69 h 137"/>
                  <a:gd name="T14" fmla="*/ 145 w 148"/>
                  <a:gd name="T15" fmla="*/ 110 h 137"/>
                  <a:gd name="T16" fmla="*/ 135 w 148"/>
                  <a:gd name="T17" fmla="*/ 127 h 137"/>
                  <a:gd name="T18" fmla="*/ 121 w 148"/>
                  <a:gd name="T19" fmla="*/ 137 h 137"/>
                  <a:gd name="T20" fmla="*/ 86 w 148"/>
                  <a:gd name="T21" fmla="*/ 132 h 137"/>
                  <a:gd name="T22" fmla="*/ 54 w 148"/>
                  <a:gd name="T23" fmla="*/ 102 h 137"/>
                  <a:gd name="T24" fmla="*/ 22 w 148"/>
                  <a:gd name="T25" fmla="*/ 75 h 137"/>
                  <a:gd name="T26" fmla="*/ 22 w 148"/>
                  <a:gd name="T27" fmla="*/ 75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137"/>
                  <a:gd name="T44" fmla="*/ 148 w 14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137">
                    <a:moveTo>
                      <a:pt x="22" y="75"/>
                    </a:moveTo>
                    <a:lnTo>
                      <a:pt x="0" y="50"/>
                    </a:lnTo>
                    <a:lnTo>
                      <a:pt x="2" y="20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124" y="32"/>
                    </a:lnTo>
                    <a:lnTo>
                      <a:pt x="148" y="69"/>
                    </a:lnTo>
                    <a:lnTo>
                      <a:pt x="145" y="110"/>
                    </a:lnTo>
                    <a:lnTo>
                      <a:pt x="135" y="127"/>
                    </a:lnTo>
                    <a:lnTo>
                      <a:pt x="121" y="137"/>
                    </a:lnTo>
                    <a:lnTo>
                      <a:pt x="86" y="132"/>
                    </a:lnTo>
                    <a:lnTo>
                      <a:pt x="54" y="102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5" name="Freeform 95"/>
              <p:cNvSpPr>
                <a:spLocks/>
              </p:cNvSpPr>
              <p:nvPr/>
            </p:nvSpPr>
            <p:spPr bwMode="auto">
              <a:xfrm>
                <a:off x="497" y="2449"/>
                <a:ext cx="77" cy="227"/>
              </a:xfrm>
              <a:custGeom>
                <a:avLst/>
                <a:gdLst>
                  <a:gd name="T0" fmla="*/ 532 w 534"/>
                  <a:gd name="T1" fmla="*/ 59 h 1590"/>
                  <a:gd name="T2" fmla="*/ 518 w 534"/>
                  <a:gd name="T3" fmla="*/ 136 h 1590"/>
                  <a:gd name="T4" fmla="*/ 486 w 534"/>
                  <a:gd name="T5" fmla="*/ 190 h 1590"/>
                  <a:gd name="T6" fmla="*/ 420 w 534"/>
                  <a:gd name="T7" fmla="*/ 294 h 1590"/>
                  <a:gd name="T8" fmla="*/ 521 w 534"/>
                  <a:gd name="T9" fmla="*/ 315 h 1590"/>
                  <a:gd name="T10" fmla="*/ 528 w 534"/>
                  <a:gd name="T11" fmla="*/ 375 h 1590"/>
                  <a:gd name="T12" fmla="*/ 496 w 534"/>
                  <a:gd name="T13" fmla="*/ 431 h 1590"/>
                  <a:gd name="T14" fmla="*/ 451 w 534"/>
                  <a:gd name="T15" fmla="*/ 485 h 1590"/>
                  <a:gd name="T16" fmla="*/ 469 w 534"/>
                  <a:gd name="T17" fmla="*/ 534 h 1590"/>
                  <a:gd name="T18" fmla="*/ 496 w 534"/>
                  <a:gd name="T19" fmla="*/ 583 h 1590"/>
                  <a:gd name="T20" fmla="*/ 471 w 534"/>
                  <a:gd name="T21" fmla="*/ 647 h 1590"/>
                  <a:gd name="T22" fmla="*/ 418 w 534"/>
                  <a:gd name="T23" fmla="*/ 742 h 1590"/>
                  <a:gd name="T24" fmla="*/ 471 w 534"/>
                  <a:gd name="T25" fmla="*/ 770 h 1590"/>
                  <a:gd name="T26" fmla="*/ 471 w 534"/>
                  <a:gd name="T27" fmla="*/ 827 h 1590"/>
                  <a:gd name="T28" fmla="*/ 444 w 534"/>
                  <a:gd name="T29" fmla="*/ 892 h 1590"/>
                  <a:gd name="T30" fmla="*/ 460 w 534"/>
                  <a:gd name="T31" fmla="*/ 955 h 1590"/>
                  <a:gd name="T32" fmla="*/ 491 w 534"/>
                  <a:gd name="T33" fmla="*/ 1004 h 1590"/>
                  <a:gd name="T34" fmla="*/ 469 w 534"/>
                  <a:gd name="T35" fmla="*/ 1069 h 1590"/>
                  <a:gd name="T36" fmla="*/ 425 w 534"/>
                  <a:gd name="T37" fmla="*/ 1141 h 1590"/>
                  <a:gd name="T38" fmla="*/ 430 w 534"/>
                  <a:gd name="T39" fmla="*/ 1176 h 1590"/>
                  <a:gd name="T40" fmla="*/ 469 w 534"/>
                  <a:gd name="T41" fmla="*/ 1240 h 1590"/>
                  <a:gd name="T42" fmla="*/ 443 w 534"/>
                  <a:gd name="T43" fmla="*/ 1287 h 1590"/>
                  <a:gd name="T44" fmla="*/ 408 w 534"/>
                  <a:gd name="T45" fmla="*/ 1327 h 1590"/>
                  <a:gd name="T46" fmla="*/ 475 w 534"/>
                  <a:gd name="T47" fmla="*/ 1421 h 1590"/>
                  <a:gd name="T48" fmla="*/ 489 w 534"/>
                  <a:gd name="T49" fmla="*/ 1568 h 1590"/>
                  <a:gd name="T50" fmla="*/ 404 w 534"/>
                  <a:gd name="T51" fmla="*/ 1590 h 1590"/>
                  <a:gd name="T52" fmla="*/ 289 w 534"/>
                  <a:gd name="T53" fmla="*/ 1527 h 1590"/>
                  <a:gd name="T54" fmla="*/ 244 w 534"/>
                  <a:gd name="T55" fmla="*/ 1493 h 1590"/>
                  <a:gd name="T56" fmla="*/ 53 w 534"/>
                  <a:gd name="T57" fmla="*/ 1493 h 1590"/>
                  <a:gd name="T58" fmla="*/ 9 w 534"/>
                  <a:gd name="T59" fmla="*/ 1481 h 1590"/>
                  <a:gd name="T60" fmla="*/ 14 w 534"/>
                  <a:gd name="T61" fmla="*/ 1377 h 1590"/>
                  <a:gd name="T62" fmla="*/ 39 w 534"/>
                  <a:gd name="T63" fmla="*/ 1334 h 1590"/>
                  <a:gd name="T64" fmla="*/ 107 w 534"/>
                  <a:gd name="T65" fmla="*/ 1173 h 1590"/>
                  <a:gd name="T66" fmla="*/ 111 w 534"/>
                  <a:gd name="T67" fmla="*/ 998 h 1590"/>
                  <a:gd name="T68" fmla="*/ 136 w 534"/>
                  <a:gd name="T69" fmla="*/ 882 h 1590"/>
                  <a:gd name="T70" fmla="*/ 178 w 534"/>
                  <a:gd name="T71" fmla="*/ 699 h 1590"/>
                  <a:gd name="T72" fmla="*/ 206 w 534"/>
                  <a:gd name="T73" fmla="*/ 591 h 1590"/>
                  <a:gd name="T74" fmla="*/ 239 w 534"/>
                  <a:gd name="T75" fmla="*/ 510 h 1590"/>
                  <a:gd name="T76" fmla="*/ 278 w 534"/>
                  <a:gd name="T77" fmla="*/ 466 h 1590"/>
                  <a:gd name="T78" fmla="*/ 348 w 534"/>
                  <a:gd name="T79" fmla="*/ 414 h 1590"/>
                  <a:gd name="T80" fmla="*/ 281 w 534"/>
                  <a:gd name="T81" fmla="*/ 394 h 1590"/>
                  <a:gd name="T82" fmla="*/ 274 w 534"/>
                  <a:gd name="T83" fmla="*/ 322 h 1590"/>
                  <a:gd name="T84" fmla="*/ 308 w 534"/>
                  <a:gd name="T85" fmla="*/ 266 h 1590"/>
                  <a:gd name="T86" fmla="*/ 298 w 534"/>
                  <a:gd name="T87" fmla="*/ 259 h 1590"/>
                  <a:gd name="T88" fmla="*/ 234 w 534"/>
                  <a:gd name="T89" fmla="*/ 231 h 1590"/>
                  <a:gd name="T90" fmla="*/ 233 w 534"/>
                  <a:gd name="T91" fmla="*/ 152 h 1590"/>
                  <a:gd name="T92" fmla="*/ 282 w 534"/>
                  <a:gd name="T93" fmla="*/ 106 h 1590"/>
                  <a:gd name="T94" fmla="*/ 346 w 534"/>
                  <a:gd name="T95" fmla="*/ 61 h 1590"/>
                  <a:gd name="T96" fmla="*/ 416 w 534"/>
                  <a:gd name="T97" fmla="*/ 27 h 1590"/>
                  <a:gd name="T98" fmla="*/ 529 w 534"/>
                  <a:gd name="T99" fmla="*/ 0 h 15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1590"/>
                  <a:gd name="T152" fmla="*/ 534 w 534"/>
                  <a:gd name="T153" fmla="*/ 1590 h 15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1590">
                    <a:moveTo>
                      <a:pt x="529" y="0"/>
                    </a:moveTo>
                    <a:lnTo>
                      <a:pt x="532" y="59"/>
                    </a:lnTo>
                    <a:lnTo>
                      <a:pt x="528" y="102"/>
                    </a:lnTo>
                    <a:lnTo>
                      <a:pt x="518" y="136"/>
                    </a:lnTo>
                    <a:lnTo>
                      <a:pt x="504" y="164"/>
                    </a:lnTo>
                    <a:lnTo>
                      <a:pt x="486" y="190"/>
                    </a:lnTo>
                    <a:lnTo>
                      <a:pt x="465" y="218"/>
                    </a:lnTo>
                    <a:lnTo>
                      <a:pt x="420" y="294"/>
                    </a:lnTo>
                    <a:lnTo>
                      <a:pt x="484" y="298"/>
                    </a:lnTo>
                    <a:lnTo>
                      <a:pt x="521" y="315"/>
                    </a:lnTo>
                    <a:lnTo>
                      <a:pt x="534" y="342"/>
                    </a:lnTo>
                    <a:lnTo>
                      <a:pt x="528" y="375"/>
                    </a:lnTo>
                    <a:lnTo>
                      <a:pt x="508" y="412"/>
                    </a:lnTo>
                    <a:lnTo>
                      <a:pt x="496" y="431"/>
                    </a:lnTo>
                    <a:lnTo>
                      <a:pt x="481" y="450"/>
                    </a:lnTo>
                    <a:lnTo>
                      <a:pt x="451" y="485"/>
                    </a:lnTo>
                    <a:lnTo>
                      <a:pt x="421" y="518"/>
                    </a:lnTo>
                    <a:lnTo>
                      <a:pt x="469" y="534"/>
                    </a:lnTo>
                    <a:lnTo>
                      <a:pt x="492" y="556"/>
                    </a:lnTo>
                    <a:lnTo>
                      <a:pt x="496" y="583"/>
                    </a:lnTo>
                    <a:lnTo>
                      <a:pt x="487" y="614"/>
                    </a:lnTo>
                    <a:lnTo>
                      <a:pt x="471" y="647"/>
                    </a:lnTo>
                    <a:lnTo>
                      <a:pt x="450" y="680"/>
                    </a:lnTo>
                    <a:lnTo>
                      <a:pt x="418" y="742"/>
                    </a:lnTo>
                    <a:lnTo>
                      <a:pt x="452" y="751"/>
                    </a:lnTo>
                    <a:lnTo>
                      <a:pt x="471" y="770"/>
                    </a:lnTo>
                    <a:lnTo>
                      <a:pt x="475" y="796"/>
                    </a:lnTo>
                    <a:lnTo>
                      <a:pt x="471" y="827"/>
                    </a:lnTo>
                    <a:lnTo>
                      <a:pt x="460" y="860"/>
                    </a:lnTo>
                    <a:lnTo>
                      <a:pt x="444" y="892"/>
                    </a:lnTo>
                    <a:lnTo>
                      <a:pt x="414" y="940"/>
                    </a:lnTo>
                    <a:lnTo>
                      <a:pt x="460" y="955"/>
                    </a:lnTo>
                    <a:lnTo>
                      <a:pt x="484" y="977"/>
                    </a:lnTo>
                    <a:lnTo>
                      <a:pt x="491" y="1004"/>
                    </a:lnTo>
                    <a:lnTo>
                      <a:pt x="484" y="1034"/>
                    </a:lnTo>
                    <a:lnTo>
                      <a:pt x="469" y="1069"/>
                    </a:lnTo>
                    <a:lnTo>
                      <a:pt x="448" y="1105"/>
                    </a:lnTo>
                    <a:lnTo>
                      <a:pt x="425" y="1141"/>
                    </a:lnTo>
                    <a:lnTo>
                      <a:pt x="407" y="1176"/>
                    </a:lnTo>
                    <a:lnTo>
                      <a:pt x="430" y="1176"/>
                    </a:lnTo>
                    <a:lnTo>
                      <a:pt x="448" y="1193"/>
                    </a:lnTo>
                    <a:lnTo>
                      <a:pt x="469" y="1240"/>
                    </a:lnTo>
                    <a:lnTo>
                      <a:pt x="458" y="1265"/>
                    </a:lnTo>
                    <a:lnTo>
                      <a:pt x="443" y="1287"/>
                    </a:lnTo>
                    <a:lnTo>
                      <a:pt x="427" y="1309"/>
                    </a:lnTo>
                    <a:lnTo>
                      <a:pt x="408" y="1327"/>
                    </a:lnTo>
                    <a:lnTo>
                      <a:pt x="445" y="1361"/>
                    </a:lnTo>
                    <a:lnTo>
                      <a:pt x="475" y="1421"/>
                    </a:lnTo>
                    <a:lnTo>
                      <a:pt x="497" y="1539"/>
                    </a:lnTo>
                    <a:lnTo>
                      <a:pt x="489" y="1568"/>
                    </a:lnTo>
                    <a:lnTo>
                      <a:pt x="467" y="1585"/>
                    </a:lnTo>
                    <a:lnTo>
                      <a:pt x="404" y="1590"/>
                    </a:lnTo>
                    <a:lnTo>
                      <a:pt x="336" y="1566"/>
                    </a:lnTo>
                    <a:lnTo>
                      <a:pt x="289" y="1527"/>
                    </a:lnTo>
                    <a:lnTo>
                      <a:pt x="271" y="1507"/>
                    </a:lnTo>
                    <a:lnTo>
                      <a:pt x="244" y="1493"/>
                    </a:lnTo>
                    <a:lnTo>
                      <a:pt x="179" y="1482"/>
                    </a:lnTo>
                    <a:lnTo>
                      <a:pt x="53" y="1493"/>
                    </a:lnTo>
                    <a:lnTo>
                      <a:pt x="26" y="1493"/>
                    </a:lnTo>
                    <a:lnTo>
                      <a:pt x="9" y="1481"/>
                    </a:lnTo>
                    <a:lnTo>
                      <a:pt x="0" y="1434"/>
                    </a:lnTo>
                    <a:lnTo>
                      <a:pt x="14" y="1377"/>
                    </a:lnTo>
                    <a:lnTo>
                      <a:pt x="26" y="1352"/>
                    </a:lnTo>
                    <a:lnTo>
                      <a:pt x="39" y="1334"/>
                    </a:lnTo>
                    <a:lnTo>
                      <a:pt x="149" y="1215"/>
                    </a:lnTo>
                    <a:lnTo>
                      <a:pt x="107" y="1173"/>
                    </a:lnTo>
                    <a:lnTo>
                      <a:pt x="98" y="1098"/>
                    </a:lnTo>
                    <a:lnTo>
                      <a:pt x="111" y="998"/>
                    </a:lnTo>
                    <a:lnTo>
                      <a:pt x="124" y="942"/>
                    </a:lnTo>
                    <a:lnTo>
                      <a:pt x="136" y="882"/>
                    </a:lnTo>
                    <a:lnTo>
                      <a:pt x="163" y="759"/>
                    </a:lnTo>
                    <a:lnTo>
                      <a:pt x="178" y="699"/>
                    </a:lnTo>
                    <a:lnTo>
                      <a:pt x="192" y="642"/>
                    </a:lnTo>
                    <a:lnTo>
                      <a:pt x="206" y="591"/>
                    </a:lnTo>
                    <a:lnTo>
                      <a:pt x="222" y="546"/>
                    </a:lnTo>
                    <a:lnTo>
                      <a:pt x="239" y="510"/>
                    </a:lnTo>
                    <a:lnTo>
                      <a:pt x="256" y="485"/>
                    </a:lnTo>
                    <a:lnTo>
                      <a:pt x="278" y="466"/>
                    </a:lnTo>
                    <a:lnTo>
                      <a:pt x="302" y="448"/>
                    </a:lnTo>
                    <a:lnTo>
                      <a:pt x="348" y="414"/>
                    </a:lnTo>
                    <a:lnTo>
                      <a:pt x="307" y="408"/>
                    </a:lnTo>
                    <a:lnTo>
                      <a:pt x="281" y="394"/>
                    </a:lnTo>
                    <a:lnTo>
                      <a:pt x="266" y="350"/>
                    </a:lnTo>
                    <a:lnTo>
                      <a:pt x="274" y="322"/>
                    </a:lnTo>
                    <a:lnTo>
                      <a:pt x="289" y="294"/>
                    </a:lnTo>
                    <a:lnTo>
                      <a:pt x="308" y="266"/>
                    </a:lnTo>
                    <a:lnTo>
                      <a:pt x="330" y="241"/>
                    </a:lnTo>
                    <a:lnTo>
                      <a:pt x="298" y="259"/>
                    </a:lnTo>
                    <a:lnTo>
                      <a:pt x="272" y="261"/>
                    </a:lnTo>
                    <a:lnTo>
                      <a:pt x="234" y="231"/>
                    </a:lnTo>
                    <a:lnTo>
                      <a:pt x="225" y="179"/>
                    </a:lnTo>
                    <a:lnTo>
                      <a:pt x="233" y="152"/>
                    </a:lnTo>
                    <a:lnTo>
                      <a:pt x="251" y="130"/>
                    </a:lnTo>
                    <a:lnTo>
                      <a:pt x="282" y="106"/>
                    </a:lnTo>
                    <a:lnTo>
                      <a:pt x="313" y="82"/>
                    </a:lnTo>
                    <a:lnTo>
                      <a:pt x="346" y="61"/>
                    </a:lnTo>
                    <a:lnTo>
                      <a:pt x="380" y="43"/>
                    </a:lnTo>
                    <a:lnTo>
                      <a:pt x="416" y="27"/>
                    </a:lnTo>
                    <a:lnTo>
                      <a:pt x="453" y="14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6" name="Freeform 96"/>
              <p:cNvSpPr>
                <a:spLocks/>
              </p:cNvSpPr>
              <p:nvPr/>
            </p:nvSpPr>
            <p:spPr bwMode="auto">
              <a:xfrm>
                <a:off x="333" y="2424"/>
                <a:ext cx="188" cy="155"/>
              </a:xfrm>
              <a:custGeom>
                <a:avLst/>
                <a:gdLst>
                  <a:gd name="T0" fmla="*/ 0 w 1318"/>
                  <a:gd name="T1" fmla="*/ 262 h 1087"/>
                  <a:gd name="T2" fmla="*/ 14 w 1318"/>
                  <a:gd name="T3" fmla="*/ 212 h 1087"/>
                  <a:gd name="T4" fmla="*/ 31 w 1318"/>
                  <a:gd name="T5" fmla="*/ 167 h 1087"/>
                  <a:gd name="T6" fmla="*/ 50 w 1318"/>
                  <a:gd name="T7" fmla="*/ 129 h 1087"/>
                  <a:gd name="T8" fmla="*/ 72 w 1318"/>
                  <a:gd name="T9" fmla="*/ 98 h 1087"/>
                  <a:gd name="T10" fmla="*/ 100 w 1318"/>
                  <a:gd name="T11" fmla="*/ 73 h 1087"/>
                  <a:gd name="T12" fmla="*/ 134 w 1318"/>
                  <a:gd name="T13" fmla="*/ 55 h 1087"/>
                  <a:gd name="T14" fmla="*/ 175 w 1318"/>
                  <a:gd name="T15" fmla="*/ 45 h 1087"/>
                  <a:gd name="T16" fmla="*/ 225 w 1318"/>
                  <a:gd name="T17" fmla="*/ 40 h 1087"/>
                  <a:gd name="T18" fmla="*/ 340 w 1318"/>
                  <a:gd name="T19" fmla="*/ 20 h 1087"/>
                  <a:gd name="T20" fmla="*/ 455 w 1318"/>
                  <a:gd name="T21" fmla="*/ 6 h 1087"/>
                  <a:gd name="T22" fmla="*/ 732 w 1318"/>
                  <a:gd name="T23" fmla="*/ 0 h 1087"/>
                  <a:gd name="T24" fmla="*/ 1005 w 1318"/>
                  <a:gd name="T25" fmla="*/ 42 h 1087"/>
                  <a:gd name="T26" fmla="*/ 1096 w 1318"/>
                  <a:gd name="T27" fmla="*/ 55 h 1087"/>
                  <a:gd name="T28" fmla="*/ 1175 w 1318"/>
                  <a:gd name="T29" fmla="*/ 82 h 1087"/>
                  <a:gd name="T30" fmla="*/ 1209 w 1318"/>
                  <a:gd name="T31" fmla="*/ 102 h 1087"/>
                  <a:gd name="T32" fmla="*/ 1241 w 1318"/>
                  <a:gd name="T33" fmla="*/ 127 h 1087"/>
                  <a:gd name="T34" fmla="*/ 1270 w 1318"/>
                  <a:gd name="T35" fmla="*/ 158 h 1087"/>
                  <a:gd name="T36" fmla="*/ 1296 w 1318"/>
                  <a:gd name="T37" fmla="*/ 196 h 1087"/>
                  <a:gd name="T38" fmla="*/ 1318 w 1318"/>
                  <a:gd name="T39" fmla="*/ 270 h 1087"/>
                  <a:gd name="T40" fmla="*/ 1314 w 1318"/>
                  <a:gd name="T41" fmla="*/ 352 h 1087"/>
                  <a:gd name="T42" fmla="*/ 1297 w 1318"/>
                  <a:gd name="T43" fmla="*/ 482 h 1087"/>
                  <a:gd name="T44" fmla="*/ 1278 w 1318"/>
                  <a:gd name="T45" fmla="*/ 612 h 1087"/>
                  <a:gd name="T46" fmla="*/ 1261 w 1318"/>
                  <a:gd name="T47" fmla="*/ 705 h 1087"/>
                  <a:gd name="T48" fmla="*/ 1240 w 1318"/>
                  <a:gd name="T49" fmla="*/ 798 h 1087"/>
                  <a:gd name="T50" fmla="*/ 1218 w 1318"/>
                  <a:gd name="T51" fmla="*/ 896 h 1087"/>
                  <a:gd name="T52" fmla="*/ 1202 w 1318"/>
                  <a:gd name="T53" fmla="*/ 930 h 1087"/>
                  <a:gd name="T54" fmla="*/ 1174 w 1318"/>
                  <a:gd name="T55" fmla="*/ 990 h 1087"/>
                  <a:gd name="T56" fmla="*/ 1159 w 1318"/>
                  <a:gd name="T57" fmla="*/ 1016 h 1087"/>
                  <a:gd name="T58" fmla="*/ 1140 w 1318"/>
                  <a:gd name="T59" fmla="*/ 1039 h 1087"/>
                  <a:gd name="T60" fmla="*/ 1119 w 1318"/>
                  <a:gd name="T61" fmla="*/ 1061 h 1087"/>
                  <a:gd name="T62" fmla="*/ 1099 w 1318"/>
                  <a:gd name="T63" fmla="*/ 1076 h 1087"/>
                  <a:gd name="T64" fmla="*/ 1072 w 1318"/>
                  <a:gd name="T65" fmla="*/ 1087 h 1087"/>
                  <a:gd name="T66" fmla="*/ 1074 w 1318"/>
                  <a:gd name="T67" fmla="*/ 1057 h 1087"/>
                  <a:gd name="T68" fmla="*/ 1096 w 1318"/>
                  <a:gd name="T69" fmla="*/ 987 h 1087"/>
                  <a:gd name="T70" fmla="*/ 1103 w 1318"/>
                  <a:gd name="T71" fmla="*/ 919 h 1087"/>
                  <a:gd name="T72" fmla="*/ 1112 w 1318"/>
                  <a:gd name="T73" fmla="*/ 774 h 1087"/>
                  <a:gd name="T74" fmla="*/ 1133 w 1318"/>
                  <a:gd name="T75" fmla="*/ 686 h 1087"/>
                  <a:gd name="T76" fmla="*/ 1151 w 1318"/>
                  <a:gd name="T77" fmla="*/ 596 h 1087"/>
                  <a:gd name="T78" fmla="*/ 1172 w 1318"/>
                  <a:gd name="T79" fmla="*/ 468 h 1087"/>
                  <a:gd name="T80" fmla="*/ 1192 w 1318"/>
                  <a:gd name="T81" fmla="*/ 341 h 1087"/>
                  <a:gd name="T82" fmla="*/ 1191 w 1318"/>
                  <a:gd name="T83" fmla="*/ 260 h 1087"/>
                  <a:gd name="T84" fmla="*/ 1172 w 1318"/>
                  <a:gd name="T85" fmla="*/ 234 h 1087"/>
                  <a:gd name="T86" fmla="*/ 1153 w 1318"/>
                  <a:gd name="T87" fmla="*/ 215 h 1087"/>
                  <a:gd name="T88" fmla="*/ 1129 w 1318"/>
                  <a:gd name="T89" fmla="*/ 201 h 1087"/>
                  <a:gd name="T90" fmla="*/ 1104 w 1318"/>
                  <a:gd name="T91" fmla="*/ 189 h 1087"/>
                  <a:gd name="T92" fmla="*/ 1047 w 1318"/>
                  <a:gd name="T93" fmla="*/ 176 h 1087"/>
                  <a:gd name="T94" fmla="*/ 984 w 1318"/>
                  <a:gd name="T95" fmla="*/ 169 h 1087"/>
                  <a:gd name="T96" fmla="*/ 914 w 1318"/>
                  <a:gd name="T97" fmla="*/ 154 h 1087"/>
                  <a:gd name="T98" fmla="*/ 848 w 1318"/>
                  <a:gd name="T99" fmla="*/ 142 h 1087"/>
                  <a:gd name="T100" fmla="*/ 726 w 1318"/>
                  <a:gd name="T101" fmla="*/ 130 h 1087"/>
                  <a:gd name="T102" fmla="*/ 462 w 1318"/>
                  <a:gd name="T103" fmla="*/ 136 h 1087"/>
                  <a:gd name="T104" fmla="*/ 293 w 1318"/>
                  <a:gd name="T105" fmla="*/ 145 h 1087"/>
                  <a:gd name="T106" fmla="*/ 220 w 1318"/>
                  <a:gd name="T107" fmla="*/ 152 h 1087"/>
                  <a:gd name="T108" fmla="*/ 154 w 1318"/>
                  <a:gd name="T109" fmla="*/ 177 h 1087"/>
                  <a:gd name="T110" fmla="*/ 102 w 1318"/>
                  <a:gd name="T111" fmla="*/ 220 h 1087"/>
                  <a:gd name="T112" fmla="*/ 70 w 1318"/>
                  <a:gd name="T113" fmla="*/ 282 h 1087"/>
                  <a:gd name="T114" fmla="*/ 63 w 1318"/>
                  <a:gd name="T115" fmla="*/ 297 h 1087"/>
                  <a:gd name="T116" fmla="*/ 52 w 1318"/>
                  <a:gd name="T117" fmla="*/ 306 h 1087"/>
                  <a:gd name="T118" fmla="*/ 26 w 1318"/>
                  <a:gd name="T119" fmla="*/ 308 h 1087"/>
                  <a:gd name="T120" fmla="*/ 3 w 1318"/>
                  <a:gd name="T121" fmla="*/ 292 h 1087"/>
                  <a:gd name="T122" fmla="*/ 0 w 1318"/>
                  <a:gd name="T123" fmla="*/ 262 h 1087"/>
                  <a:gd name="T124" fmla="*/ 0 w 1318"/>
                  <a:gd name="T125" fmla="*/ 262 h 10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18"/>
                  <a:gd name="T190" fmla="*/ 0 h 1087"/>
                  <a:gd name="T191" fmla="*/ 1318 w 1318"/>
                  <a:gd name="T192" fmla="*/ 1087 h 10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18" h="1087">
                    <a:moveTo>
                      <a:pt x="0" y="262"/>
                    </a:moveTo>
                    <a:lnTo>
                      <a:pt x="14" y="212"/>
                    </a:lnTo>
                    <a:lnTo>
                      <a:pt x="31" y="167"/>
                    </a:lnTo>
                    <a:lnTo>
                      <a:pt x="50" y="129"/>
                    </a:lnTo>
                    <a:lnTo>
                      <a:pt x="72" y="98"/>
                    </a:lnTo>
                    <a:lnTo>
                      <a:pt x="100" y="73"/>
                    </a:lnTo>
                    <a:lnTo>
                      <a:pt x="134" y="55"/>
                    </a:lnTo>
                    <a:lnTo>
                      <a:pt x="175" y="45"/>
                    </a:lnTo>
                    <a:lnTo>
                      <a:pt x="225" y="40"/>
                    </a:lnTo>
                    <a:lnTo>
                      <a:pt x="340" y="20"/>
                    </a:lnTo>
                    <a:lnTo>
                      <a:pt x="455" y="6"/>
                    </a:lnTo>
                    <a:lnTo>
                      <a:pt x="732" y="0"/>
                    </a:lnTo>
                    <a:lnTo>
                      <a:pt x="1005" y="42"/>
                    </a:lnTo>
                    <a:lnTo>
                      <a:pt x="1096" y="55"/>
                    </a:lnTo>
                    <a:lnTo>
                      <a:pt x="1175" y="82"/>
                    </a:lnTo>
                    <a:lnTo>
                      <a:pt x="1209" y="102"/>
                    </a:lnTo>
                    <a:lnTo>
                      <a:pt x="1241" y="127"/>
                    </a:lnTo>
                    <a:lnTo>
                      <a:pt x="1270" y="158"/>
                    </a:lnTo>
                    <a:lnTo>
                      <a:pt x="1296" y="196"/>
                    </a:lnTo>
                    <a:lnTo>
                      <a:pt x="1318" y="270"/>
                    </a:lnTo>
                    <a:lnTo>
                      <a:pt x="1314" y="352"/>
                    </a:lnTo>
                    <a:lnTo>
                      <a:pt x="1297" y="482"/>
                    </a:lnTo>
                    <a:lnTo>
                      <a:pt x="1278" y="612"/>
                    </a:lnTo>
                    <a:lnTo>
                      <a:pt x="1261" y="705"/>
                    </a:lnTo>
                    <a:lnTo>
                      <a:pt x="1240" y="798"/>
                    </a:lnTo>
                    <a:lnTo>
                      <a:pt x="1218" y="896"/>
                    </a:lnTo>
                    <a:lnTo>
                      <a:pt x="1202" y="930"/>
                    </a:lnTo>
                    <a:lnTo>
                      <a:pt x="1174" y="990"/>
                    </a:lnTo>
                    <a:lnTo>
                      <a:pt x="1159" y="1016"/>
                    </a:lnTo>
                    <a:lnTo>
                      <a:pt x="1140" y="1039"/>
                    </a:lnTo>
                    <a:lnTo>
                      <a:pt x="1119" y="1061"/>
                    </a:lnTo>
                    <a:lnTo>
                      <a:pt x="1099" y="1076"/>
                    </a:lnTo>
                    <a:lnTo>
                      <a:pt x="1072" y="1087"/>
                    </a:lnTo>
                    <a:lnTo>
                      <a:pt x="1074" y="1057"/>
                    </a:lnTo>
                    <a:lnTo>
                      <a:pt x="1096" y="987"/>
                    </a:lnTo>
                    <a:lnTo>
                      <a:pt x="1103" y="919"/>
                    </a:lnTo>
                    <a:lnTo>
                      <a:pt x="1112" y="774"/>
                    </a:lnTo>
                    <a:lnTo>
                      <a:pt x="1133" y="686"/>
                    </a:lnTo>
                    <a:lnTo>
                      <a:pt x="1151" y="596"/>
                    </a:lnTo>
                    <a:lnTo>
                      <a:pt x="1172" y="468"/>
                    </a:lnTo>
                    <a:lnTo>
                      <a:pt x="1192" y="341"/>
                    </a:lnTo>
                    <a:lnTo>
                      <a:pt x="1191" y="260"/>
                    </a:lnTo>
                    <a:lnTo>
                      <a:pt x="1172" y="234"/>
                    </a:lnTo>
                    <a:lnTo>
                      <a:pt x="1153" y="215"/>
                    </a:lnTo>
                    <a:lnTo>
                      <a:pt x="1129" y="201"/>
                    </a:lnTo>
                    <a:lnTo>
                      <a:pt x="1104" y="189"/>
                    </a:lnTo>
                    <a:lnTo>
                      <a:pt x="1047" y="176"/>
                    </a:lnTo>
                    <a:lnTo>
                      <a:pt x="984" y="169"/>
                    </a:lnTo>
                    <a:lnTo>
                      <a:pt x="914" y="154"/>
                    </a:lnTo>
                    <a:lnTo>
                      <a:pt x="848" y="142"/>
                    </a:lnTo>
                    <a:lnTo>
                      <a:pt x="726" y="130"/>
                    </a:lnTo>
                    <a:lnTo>
                      <a:pt x="462" y="136"/>
                    </a:lnTo>
                    <a:lnTo>
                      <a:pt x="293" y="145"/>
                    </a:lnTo>
                    <a:lnTo>
                      <a:pt x="220" y="152"/>
                    </a:lnTo>
                    <a:lnTo>
                      <a:pt x="154" y="177"/>
                    </a:lnTo>
                    <a:lnTo>
                      <a:pt x="102" y="220"/>
                    </a:lnTo>
                    <a:lnTo>
                      <a:pt x="70" y="282"/>
                    </a:lnTo>
                    <a:lnTo>
                      <a:pt x="63" y="297"/>
                    </a:lnTo>
                    <a:lnTo>
                      <a:pt x="52" y="306"/>
                    </a:lnTo>
                    <a:lnTo>
                      <a:pt x="26" y="308"/>
                    </a:lnTo>
                    <a:lnTo>
                      <a:pt x="3" y="29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7" name="Freeform 97"/>
              <p:cNvSpPr>
                <a:spLocks/>
              </p:cNvSpPr>
              <p:nvPr/>
            </p:nvSpPr>
            <p:spPr bwMode="auto">
              <a:xfrm>
                <a:off x="573" y="2672"/>
                <a:ext cx="30" cy="48"/>
              </a:xfrm>
              <a:custGeom>
                <a:avLst/>
                <a:gdLst>
                  <a:gd name="T0" fmla="*/ 82 w 209"/>
                  <a:gd name="T1" fmla="*/ 47 h 332"/>
                  <a:gd name="T2" fmla="*/ 85 w 209"/>
                  <a:gd name="T3" fmla="*/ 56 h 332"/>
                  <a:gd name="T4" fmla="*/ 209 w 209"/>
                  <a:gd name="T5" fmla="*/ 152 h 332"/>
                  <a:gd name="T6" fmla="*/ 205 w 209"/>
                  <a:gd name="T7" fmla="*/ 185 h 332"/>
                  <a:gd name="T8" fmla="*/ 189 w 209"/>
                  <a:gd name="T9" fmla="*/ 216 h 332"/>
                  <a:gd name="T10" fmla="*/ 170 w 209"/>
                  <a:gd name="T11" fmla="*/ 243 h 332"/>
                  <a:gd name="T12" fmla="*/ 141 w 209"/>
                  <a:gd name="T13" fmla="*/ 304 h 332"/>
                  <a:gd name="T14" fmla="*/ 136 w 209"/>
                  <a:gd name="T15" fmla="*/ 318 h 332"/>
                  <a:gd name="T16" fmla="*/ 125 w 209"/>
                  <a:gd name="T17" fmla="*/ 328 h 332"/>
                  <a:gd name="T18" fmla="*/ 99 w 209"/>
                  <a:gd name="T19" fmla="*/ 332 h 332"/>
                  <a:gd name="T20" fmla="*/ 76 w 209"/>
                  <a:gd name="T21" fmla="*/ 317 h 332"/>
                  <a:gd name="T22" fmla="*/ 70 w 209"/>
                  <a:gd name="T23" fmla="*/ 288 h 332"/>
                  <a:gd name="T24" fmla="*/ 87 w 209"/>
                  <a:gd name="T25" fmla="*/ 164 h 332"/>
                  <a:gd name="T26" fmla="*/ 60 w 209"/>
                  <a:gd name="T27" fmla="*/ 158 h 332"/>
                  <a:gd name="T28" fmla="*/ 27 w 209"/>
                  <a:gd name="T29" fmla="*/ 151 h 332"/>
                  <a:gd name="T30" fmla="*/ 6 w 209"/>
                  <a:gd name="T31" fmla="*/ 128 h 332"/>
                  <a:gd name="T32" fmla="*/ 0 w 209"/>
                  <a:gd name="T33" fmla="*/ 95 h 332"/>
                  <a:gd name="T34" fmla="*/ 3 w 209"/>
                  <a:gd name="T35" fmla="*/ 58 h 332"/>
                  <a:gd name="T36" fmla="*/ 14 w 209"/>
                  <a:gd name="T37" fmla="*/ 23 h 332"/>
                  <a:gd name="T38" fmla="*/ 33 w 209"/>
                  <a:gd name="T39" fmla="*/ 0 h 332"/>
                  <a:gd name="T40" fmla="*/ 60 w 209"/>
                  <a:gd name="T41" fmla="*/ 0 h 332"/>
                  <a:gd name="T42" fmla="*/ 80 w 209"/>
                  <a:gd name="T43" fmla="*/ 17 h 332"/>
                  <a:gd name="T44" fmla="*/ 82 w 209"/>
                  <a:gd name="T45" fmla="*/ 47 h 332"/>
                  <a:gd name="T46" fmla="*/ 82 w 209"/>
                  <a:gd name="T47" fmla="*/ 47 h 3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9"/>
                  <a:gd name="T73" fmla="*/ 0 h 332"/>
                  <a:gd name="T74" fmla="*/ 209 w 209"/>
                  <a:gd name="T75" fmla="*/ 332 h 3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9" h="332">
                    <a:moveTo>
                      <a:pt x="82" y="47"/>
                    </a:moveTo>
                    <a:lnTo>
                      <a:pt x="85" y="56"/>
                    </a:lnTo>
                    <a:lnTo>
                      <a:pt x="209" y="152"/>
                    </a:lnTo>
                    <a:lnTo>
                      <a:pt x="205" y="185"/>
                    </a:lnTo>
                    <a:lnTo>
                      <a:pt x="189" y="216"/>
                    </a:lnTo>
                    <a:lnTo>
                      <a:pt x="170" y="243"/>
                    </a:lnTo>
                    <a:lnTo>
                      <a:pt x="141" y="304"/>
                    </a:lnTo>
                    <a:lnTo>
                      <a:pt x="136" y="318"/>
                    </a:lnTo>
                    <a:lnTo>
                      <a:pt x="125" y="328"/>
                    </a:lnTo>
                    <a:lnTo>
                      <a:pt x="99" y="332"/>
                    </a:lnTo>
                    <a:lnTo>
                      <a:pt x="76" y="317"/>
                    </a:lnTo>
                    <a:lnTo>
                      <a:pt x="70" y="288"/>
                    </a:lnTo>
                    <a:lnTo>
                      <a:pt x="87" y="164"/>
                    </a:lnTo>
                    <a:lnTo>
                      <a:pt x="60" y="158"/>
                    </a:lnTo>
                    <a:lnTo>
                      <a:pt x="27" y="151"/>
                    </a:lnTo>
                    <a:lnTo>
                      <a:pt x="6" y="128"/>
                    </a:lnTo>
                    <a:lnTo>
                      <a:pt x="0" y="95"/>
                    </a:lnTo>
                    <a:lnTo>
                      <a:pt x="3" y="58"/>
                    </a:lnTo>
                    <a:lnTo>
                      <a:pt x="14" y="23"/>
                    </a:lnTo>
                    <a:lnTo>
                      <a:pt x="33" y="0"/>
                    </a:lnTo>
                    <a:lnTo>
                      <a:pt x="60" y="0"/>
                    </a:lnTo>
                    <a:lnTo>
                      <a:pt x="80" y="17"/>
                    </a:lnTo>
                    <a:lnTo>
                      <a:pt x="82" y="4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8" name="Freeform 98"/>
              <p:cNvSpPr>
                <a:spLocks/>
              </p:cNvSpPr>
              <p:nvPr/>
            </p:nvSpPr>
            <p:spPr bwMode="auto">
              <a:xfrm>
                <a:off x="589" y="2706"/>
                <a:ext cx="57" cy="26"/>
              </a:xfrm>
              <a:custGeom>
                <a:avLst/>
                <a:gdLst>
                  <a:gd name="T0" fmla="*/ 70 w 403"/>
                  <a:gd name="T1" fmla="*/ 20 h 178"/>
                  <a:gd name="T2" fmla="*/ 81 w 403"/>
                  <a:gd name="T3" fmla="*/ 37 h 178"/>
                  <a:gd name="T4" fmla="*/ 94 w 403"/>
                  <a:gd name="T5" fmla="*/ 45 h 178"/>
                  <a:gd name="T6" fmla="*/ 127 w 403"/>
                  <a:gd name="T7" fmla="*/ 50 h 178"/>
                  <a:gd name="T8" fmla="*/ 207 w 403"/>
                  <a:gd name="T9" fmla="*/ 57 h 178"/>
                  <a:gd name="T10" fmla="*/ 282 w 403"/>
                  <a:gd name="T11" fmla="*/ 73 h 178"/>
                  <a:gd name="T12" fmla="*/ 355 w 403"/>
                  <a:gd name="T13" fmla="*/ 63 h 178"/>
                  <a:gd name="T14" fmla="*/ 385 w 403"/>
                  <a:gd name="T15" fmla="*/ 65 h 178"/>
                  <a:gd name="T16" fmla="*/ 403 w 403"/>
                  <a:gd name="T17" fmla="*/ 86 h 178"/>
                  <a:gd name="T18" fmla="*/ 402 w 403"/>
                  <a:gd name="T19" fmla="*/ 113 h 178"/>
                  <a:gd name="T20" fmla="*/ 379 w 403"/>
                  <a:gd name="T21" fmla="*/ 133 h 178"/>
                  <a:gd name="T22" fmla="*/ 325 w 403"/>
                  <a:gd name="T23" fmla="*/ 153 h 178"/>
                  <a:gd name="T24" fmla="*/ 274 w 403"/>
                  <a:gd name="T25" fmla="*/ 170 h 178"/>
                  <a:gd name="T26" fmla="*/ 222 w 403"/>
                  <a:gd name="T27" fmla="*/ 178 h 178"/>
                  <a:gd name="T28" fmla="*/ 166 w 403"/>
                  <a:gd name="T29" fmla="*/ 170 h 178"/>
                  <a:gd name="T30" fmla="*/ 116 w 403"/>
                  <a:gd name="T31" fmla="*/ 147 h 178"/>
                  <a:gd name="T32" fmla="*/ 70 w 403"/>
                  <a:gd name="T33" fmla="*/ 125 h 178"/>
                  <a:gd name="T34" fmla="*/ 31 w 403"/>
                  <a:gd name="T35" fmla="*/ 94 h 178"/>
                  <a:gd name="T36" fmla="*/ 2 w 403"/>
                  <a:gd name="T37" fmla="*/ 49 h 178"/>
                  <a:gd name="T38" fmla="*/ 0 w 403"/>
                  <a:gd name="T39" fmla="*/ 32 h 178"/>
                  <a:gd name="T40" fmla="*/ 3 w 403"/>
                  <a:gd name="T41" fmla="*/ 19 h 178"/>
                  <a:gd name="T42" fmla="*/ 22 w 403"/>
                  <a:gd name="T43" fmla="*/ 1 h 178"/>
                  <a:gd name="T44" fmla="*/ 49 w 403"/>
                  <a:gd name="T45" fmla="*/ 0 h 178"/>
                  <a:gd name="T46" fmla="*/ 70 w 403"/>
                  <a:gd name="T47" fmla="*/ 20 h 178"/>
                  <a:gd name="T48" fmla="*/ 70 w 403"/>
                  <a:gd name="T49" fmla="*/ 20 h 1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3"/>
                  <a:gd name="T76" fmla="*/ 0 h 178"/>
                  <a:gd name="T77" fmla="*/ 403 w 403"/>
                  <a:gd name="T78" fmla="*/ 178 h 1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3" h="178">
                    <a:moveTo>
                      <a:pt x="70" y="20"/>
                    </a:moveTo>
                    <a:lnTo>
                      <a:pt x="81" y="37"/>
                    </a:lnTo>
                    <a:lnTo>
                      <a:pt x="94" y="45"/>
                    </a:lnTo>
                    <a:lnTo>
                      <a:pt x="127" y="50"/>
                    </a:lnTo>
                    <a:lnTo>
                      <a:pt x="207" y="57"/>
                    </a:lnTo>
                    <a:lnTo>
                      <a:pt x="282" y="73"/>
                    </a:lnTo>
                    <a:lnTo>
                      <a:pt x="355" y="63"/>
                    </a:lnTo>
                    <a:lnTo>
                      <a:pt x="385" y="65"/>
                    </a:lnTo>
                    <a:lnTo>
                      <a:pt x="403" y="86"/>
                    </a:lnTo>
                    <a:lnTo>
                      <a:pt x="402" y="113"/>
                    </a:lnTo>
                    <a:lnTo>
                      <a:pt x="379" y="133"/>
                    </a:lnTo>
                    <a:lnTo>
                      <a:pt x="325" y="153"/>
                    </a:lnTo>
                    <a:lnTo>
                      <a:pt x="274" y="170"/>
                    </a:lnTo>
                    <a:lnTo>
                      <a:pt x="222" y="178"/>
                    </a:lnTo>
                    <a:lnTo>
                      <a:pt x="166" y="170"/>
                    </a:lnTo>
                    <a:lnTo>
                      <a:pt x="116" y="147"/>
                    </a:lnTo>
                    <a:lnTo>
                      <a:pt x="70" y="125"/>
                    </a:lnTo>
                    <a:lnTo>
                      <a:pt x="31" y="94"/>
                    </a:lnTo>
                    <a:lnTo>
                      <a:pt x="2" y="49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22" y="1"/>
                    </a:lnTo>
                    <a:lnTo>
                      <a:pt x="49" y="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9" name="Freeform 99"/>
              <p:cNvSpPr>
                <a:spLocks/>
              </p:cNvSpPr>
              <p:nvPr/>
            </p:nvSpPr>
            <p:spPr bwMode="auto">
              <a:xfrm>
                <a:off x="651" y="2607"/>
                <a:ext cx="24" cy="92"/>
              </a:xfrm>
              <a:custGeom>
                <a:avLst/>
                <a:gdLst>
                  <a:gd name="T0" fmla="*/ 166 w 166"/>
                  <a:gd name="T1" fmla="*/ 46 h 645"/>
                  <a:gd name="T2" fmla="*/ 148 w 166"/>
                  <a:gd name="T3" fmla="*/ 228 h 645"/>
                  <a:gd name="T4" fmla="*/ 147 w 166"/>
                  <a:gd name="T5" fmla="*/ 409 h 645"/>
                  <a:gd name="T6" fmla="*/ 141 w 166"/>
                  <a:gd name="T7" fmla="*/ 599 h 645"/>
                  <a:gd name="T8" fmla="*/ 137 w 166"/>
                  <a:gd name="T9" fmla="*/ 630 h 645"/>
                  <a:gd name="T10" fmla="*/ 117 w 166"/>
                  <a:gd name="T11" fmla="*/ 645 h 645"/>
                  <a:gd name="T12" fmla="*/ 92 w 166"/>
                  <a:gd name="T13" fmla="*/ 643 h 645"/>
                  <a:gd name="T14" fmla="*/ 72 w 166"/>
                  <a:gd name="T15" fmla="*/ 620 h 645"/>
                  <a:gd name="T16" fmla="*/ 55 w 166"/>
                  <a:gd name="T17" fmla="*/ 591 h 645"/>
                  <a:gd name="T18" fmla="*/ 33 w 166"/>
                  <a:gd name="T19" fmla="*/ 564 h 645"/>
                  <a:gd name="T20" fmla="*/ 3 w 166"/>
                  <a:gd name="T21" fmla="*/ 505 h 645"/>
                  <a:gd name="T22" fmla="*/ 0 w 166"/>
                  <a:gd name="T23" fmla="*/ 446 h 645"/>
                  <a:gd name="T24" fmla="*/ 3 w 166"/>
                  <a:gd name="T25" fmla="*/ 384 h 645"/>
                  <a:gd name="T26" fmla="*/ 12 w 166"/>
                  <a:gd name="T27" fmla="*/ 323 h 645"/>
                  <a:gd name="T28" fmla="*/ 24 w 166"/>
                  <a:gd name="T29" fmla="*/ 261 h 645"/>
                  <a:gd name="T30" fmla="*/ 40 w 166"/>
                  <a:gd name="T31" fmla="*/ 201 h 645"/>
                  <a:gd name="T32" fmla="*/ 57 w 166"/>
                  <a:gd name="T33" fmla="*/ 140 h 645"/>
                  <a:gd name="T34" fmla="*/ 76 w 166"/>
                  <a:gd name="T35" fmla="*/ 82 h 645"/>
                  <a:gd name="T36" fmla="*/ 96 w 166"/>
                  <a:gd name="T37" fmla="*/ 26 h 645"/>
                  <a:gd name="T38" fmla="*/ 115 w 166"/>
                  <a:gd name="T39" fmla="*/ 3 h 645"/>
                  <a:gd name="T40" fmla="*/ 141 w 166"/>
                  <a:gd name="T41" fmla="*/ 0 h 645"/>
                  <a:gd name="T42" fmla="*/ 161 w 166"/>
                  <a:gd name="T43" fmla="*/ 16 h 645"/>
                  <a:gd name="T44" fmla="*/ 166 w 166"/>
                  <a:gd name="T45" fmla="*/ 46 h 645"/>
                  <a:gd name="T46" fmla="*/ 166 w 166"/>
                  <a:gd name="T47" fmla="*/ 46 h 6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6"/>
                  <a:gd name="T73" fmla="*/ 0 h 645"/>
                  <a:gd name="T74" fmla="*/ 166 w 166"/>
                  <a:gd name="T75" fmla="*/ 645 h 6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6" h="645">
                    <a:moveTo>
                      <a:pt x="166" y="46"/>
                    </a:moveTo>
                    <a:lnTo>
                      <a:pt x="148" y="228"/>
                    </a:lnTo>
                    <a:lnTo>
                      <a:pt x="147" y="409"/>
                    </a:lnTo>
                    <a:lnTo>
                      <a:pt x="141" y="599"/>
                    </a:lnTo>
                    <a:lnTo>
                      <a:pt x="137" y="630"/>
                    </a:lnTo>
                    <a:lnTo>
                      <a:pt x="117" y="645"/>
                    </a:lnTo>
                    <a:lnTo>
                      <a:pt x="92" y="643"/>
                    </a:lnTo>
                    <a:lnTo>
                      <a:pt x="72" y="620"/>
                    </a:lnTo>
                    <a:lnTo>
                      <a:pt x="55" y="591"/>
                    </a:lnTo>
                    <a:lnTo>
                      <a:pt x="33" y="564"/>
                    </a:lnTo>
                    <a:lnTo>
                      <a:pt x="3" y="505"/>
                    </a:lnTo>
                    <a:lnTo>
                      <a:pt x="0" y="446"/>
                    </a:lnTo>
                    <a:lnTo>
                      <a:pt x="3" y="384"/>
                    </a:lnTo>
                    <a:lnTo>
                      <a:pt x="12" y="323"/>
                    </a:lnTo>
                    <a:lnTo>
                      <a:pt x="24" y="261"/>
                    </a:lnTo>
                    <a:lnTo>
                      <a:pt x="40" y="201"/>
                    </a:lnTo>
                    <a:lnTo>
                      <a:pt x="57" y="140"/>
                    </a:lnTo>
                    <a:lnTo>
                      <a:pt x="76" y="82"/>
                    </a:lnTo>
                    <a:lnTo>
                      <a:pt x="96" y="26"/>
                    </a:lnTo>
                    <a:lnTo>
                      <a:pt x="115" y="3"/>
                    </a:lnTo>
                    <a:lnTo>
                      <a:pt x="141" y="0"/>
                    </a:lnTo>
                    <a:lnTo>
                      <a:pt x="161" y="16"/>
                    </a:lnTo>
                    <a:lnTo>
                      <a:pt x="166" y="4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0" name="Freeform 100"/>
              <p:cNvSpPr>
                <a:spLocks/>
              </p:cNvSpPr>
              <p:nvPr/>
            </p:nvSpPr>
            <p:spPr bwMode="auto">
              <a:xfrm>
                <a:off x="290" y="2600"/>
                <a:ext cx="27" cy="61"/>
              </a:xfrm>
              <a:custGeom>
                <a:avLst/>
                <a:gdLst>
                  <a:gd name="T0" fmla="*/ 109 w 191"/>
                  <a:gd name="T1" fmla="*/ 53 h 428"/>
                  <a:gd name="T2" fmla="*/ 122 w 191"/>
                  <a:gd name="T3" fmla="*/ 133 h 428"/>
                  <a:gd name="T4" fmla="*/ 144 w 191"/>
                  <a:gd name="T5" fmla="*/ 203 h 428"/>
                  <a:gd name="T6" fmla="*/ 169 w 191"/>
                  <a:gd name="T7" fmla="*/ 272 h 428"/>
                  <a:gd name="T8" fmla="*/ 191 w 191"/>
                  <a:gd name="T9" fmla="*/ 353 h 428"/>
                  <a:gd name="T10" fmla="*/ 190 w 191"/>
                  <a:gd name="T11" fmla="*/ 381 h 428"/>
                  <a:gd name="T12" fmla="*/ 175 w 191"/>
                  <a:gd name="T13" fmla="*/ 403 h 428"/>
                  <a:gd name="T14" fmla="*/ 152 w 191"/>
                  <a:gd name="T15" fmla="*/ 419 h 428"/>
                  <a:gd name="T16" fmla="*/ 123 w 191"/>
                  <a:gd name="T17" fmla="*/ 428 h 428"/>
                  <a:gd name="T18" fmla="*/ 65 w 191"/>
                  <a:gd name="T19" fmla="*/ 422 h 428"/>
                  <a:gd name="T20" fmla="*/ 31 w 191"/>
                  <a:gd name="T21" fmla="*/ 381 h 428"/>
                  <a:gd name="T22" fmla="*/ 8 w 191"/>
                  <a:gd name="T23" fmla="*/ 203 h 428"/>
                  <a:gd name="T24" fmla="*/ 0 w 191"/>
                  <a:gd name="T25" fmla="*/ 24 h 428"/>
                  <a:gd name="T26" fmla="*/ 3 w 191"/>
                  <a:gd name="T27" fmla="*/ 9 h 428"/>
                  <a:gd name="T28" fmla="*/ 15 w 191"/>
                  <a:gd name="T29" fmla="*/ 0 h 428"/>
                  <a:gd name="T30" fmla="*/ 52 w 191"/>
                  <a:gd name="T31" fmla="*/ 1 h 428"/>
                  <a:gd name="T32" fmla="*/ 90 w 191"/>
                  <a:gd name="T33" fmla="*/ 20 h 428"/>
                  <a:gd name="T34" fmla="*/ 109 w 191"/>
                  <a:gd name="T35" fmla="*/ 53 h 428"/>
                  <a:gd name="T36" fmla="*/ 109 w 191"/>
                  <a:gd name="T37" fmla="*/ 53 h 4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1"/>
                  <a:gd name="T58" fmla="*/ 0 h 428"/>
                  <a:gd name="T59" fmla="*/ 191 w 191"/>
                  <a:gd name="T60" fmla="*/ 428 h 4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1" h="428">
                    <a:moveTo>
                      <a:pt x="109" y="53"/>
                    </a:moveTo>
                    <a:lnTo>
                      <a:pt x="122" y="133"/>
                    </a:lnTo>
                    <a:lnTo>
                      <a:pt x="144" y="203"/>
                    </a:lnTo>
                    <a:lnTo>
                      <a:pt x="169" y="272"/>
                    </a:lnTo>
                    <a:lnTo>
                      <a:pt x="191" y="353"/>
                    </a:lnTo>
                    <a:lnTo>
                      <a:pt x="190" y="381"/>
                    </a:lnTo>
                    <a:lnTo>
                      <a:pt x="175" y="403"/>
                    </a:lnTo>
                    <a:lnTo>
                      <a:pt x="152" y="419"/>
                    </a:lnTo>
                    <a:lnTo>
                      <a:pt x="123" y="428"/>
                    </a:lnTo>
                    <a:lnTo>
                      <a:pt x="65" y="422"/>
                    </a:lnTo>
                    <a:lnTo>
                      <a:pt x="31" y="381"/>
                    </a:lnTo>
                    <a:lnTo>
                      <a:pt x="8" y="203"/>
                    </a:lnTo>
                    <a:lnTo>
                      <a:pt x="0" y="24"/>
                    </a:lnTo>
                    <a:lnTo>
                      <a:pt x="3" y="9"/>
                    </a:lnTo>
                    <a:lnTo>
                      <a:pt x="15" y="0"/>
                    </a:lnTo>
                    <a:lnTo>
                      <a:pt x="52" y="1"/>
                    </a:lnTo>
                    <a:lnTo>
                      <a:pt x="90" y="20"/>
                    </a:lnTo>
                    <a:lnTo>
                      <a:pt x="109" y="5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" name="Freeform 101"/>
              <p:cNvSpPr>
                <a:spLocks/>
              </p:cNvSpPr>
              <p:nvPr/>
            </p:nvSpPr>
            <p:spPr bwMode="auto">
              <a:xfrm>
                <a:off x="281" y="2696"/>
                <a:ext cx="259" cy="29"/>
              </a:xfrm>
              <a:custGeom>
                <a:avLst/>
                <a:gdLst>
                  <a:gd name="T0" fmla="*/ 29 w 1812"/>
                  <a:gd name="T1" fmla="*/ 66 h 203"/>
                  <a:gd name="T2" fmla="*/ 63 w 1812"/>
                  <a:gd name="T3" fmla="*/ 34 h 203"/>
                  <a:gd name="T4" fmla="*/ 83 w 1812"/>
                  <a:gd name="T5" fmla="*/ 22 h 203"/>
                  <a:gd name="T6" fmla="*/ 106 w 1812"/>
                  <a:gd name="T7" fmla="*/ 14 h 203"/>
                  <a:gd name="T8" fmla="*/ 172 w 1812"/>
                  <a:gd name="T9" fmla="*/ 4 h 203"/>
                  <a:gd name="T10" fmla="*/ 273 w 1812"/>
                  <a:gd name="T11" fmla="*/ 0 h 203"/>
                  <a:gd name="T12" fmla="*/ 363 w 1812"/>
                  <a:gd name="T13" fmla="*/ 13 h 203"/>
                  <a:gd name="T14" fmla="*/ 480 w 1812"/>
                  <a:gd name="T15" fmla="*/ 30 h 203"/>
                  <a:gd name="T16" fmla="*/ 597 w 1812"/>
                  <a:gd name="T17" fmla="*/ 47 h 203"/>
                  <a:gd name="T18" fmla="*/ 686 w 1812"/>
                  <a:gd name="T19" fmla="*/ 57 h 203"/>
                  <a:gd name="T20" fmla="*/ 892 w 1812"/>
                  <a:gd name="T21" fmla="*/ 71 h 203"/>
                  <a:gd name="T22" fmla="*/ 1073 w 1812"/>
                  <a:gd name="T23" fmla="*/ 76 h 203"/>
                  <a:gd name="T24" fmla="*/ 1459 w 1812"/>
                  <a:gd name="T25" fmla="*/ 65 h 203"/>
                  <a:gd name="T26" fmla="*/ 1607 w 1812"/>
                  <a:gd name="T27" fmla="*/ 66 h 203"/>
                  <a:gd name="T28" fmla="*/ 1755 w 1812"/>
                  <a:gd name="T29" fmla="*/ 72 h 203"/>
                  <a:gd name="T30" fmla="*/ 1798 w 1812"/>
                  <a:gd name="T31" fmla="*/ 86 h 203"/>
                  <a:gd name="T32" fmla="*/ 1812 w 1812"/>
                  <a:gd name="T33" fmla="*/ 118 h 203"/>
                  <a:gd name="T34" fmla="*/ 1808 w 1812"/>
                  <a:gd name="T35" fmla="*/ 135 h 203"/>
                  <a:gd name="T36" fmla="*/ 1796 w 1812"/>
                  <a:gd name="T37" fmla="*/ 149 h 203"/>
                  <a:gd name="T38" fmla="*/ 1777 w 1812"/>
                  <a:gd name="T39" fmla="*/ 160 h 203"/>
                  <a:gd name="T40" fmla="*/ 1750 w 1812"/>
                  <a:gd name="T41" fmla="*/ 164 h 203"/>
                  <a:gd name="T42" fmla="*/ 1609 w 1812"/>
                  <a:gd name="T43" fmla="*/ 175 h 203"/>
                  <a:gd name="T44" fmla="*/ 1466 w 1812"/>
                  <a:gd name="T45" fmla="*/ 190 h 203"/>
                  <a:gd name="T46" fmla="*/ 1257 w 1812"/>
                  <a:gd name="T47" fmla="*/ 200 h 203"/>
                  <a:gd name="T48" fmla="*/ 1072 w 1812"/>
                  <a:gd name="T49" fmla="*/ 203 h 203"/>
                  <a:gd name="T50" fmla="*/ 679 w 1812"/>
                  <a:gd name="T51" fmla="*/ 186 h 203"/>
                  <a:gd name="T52" fmla="*/ 445 w 1812"/>
                  <a:gd name="T53" fmla="*/ 168 h 203"/>
                  <a:gd name="T54" fmla="*/ 237 w 1812"/>
                  <a:gd name="T55" fmla="*/ 155 h 203"/>
                  <a:gd name="T56" fmla="*/ 141 w 1812"/>
                  <a:gd name="T57" fmla="*/ 145 h 203"/>
                  <a:gd name="T58" fmla="*/ 29 w 1812"/>
                  <a:gd name="T59" fmla="*/ 140 h 203"/>
                  <a:gd name="T60" fmla="*/ 5 w 1812"/>
                  <a:gd name="T61" fmla="*/ 135 h 203"/>
                  <a:gd name="T62" fmla="*/ 0 w 1812"/>
                  <a:gd name="T63" fmla="*/ 118 h 203"/>
                  <a:gd name="T64" fmla="*/ 10 w 1812"/>
                  <a:gd name="T65" fmla="*/ 94 h 203"/>
                  <a:gd name="T66" fmla="*/ 29 w 1812"/>
                  <a:gd name="T67" fmla="*/ 66 h 203"/>
                  <a:gd name="T68" fmla="*/ 29 w 1812"/>
                  <a:gd name="T69" fmla="*/ 66 h 2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12"/>
                  <a:gd name="T106" fmla="*/ 0 h 203"/>
                  <a:gd name="T107" fmla="*/ 1812 w 1812"/>
                  <a:gd name="T108" fmla="*/ 203 h 2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12" h="203">
                    <a:moveTo>
                      <a:pt x="29" y="66"/>
                    </a:moveTo>
                    <a:lnTo>
                      <a:pt x="63" y="34"/>
                    </a:lnTo>
                    <a:lnTo>
                      <a:pt x="83" y="22"/>
                    </a:lnTo>
                    <a:lnTo>
                      <a:pt x="106" y="14"/>
                    </a:lnTo>
                    <a:lnTo>
                      <a:pt x="172" y="4"/>
                    </a:lnTo>
                    <a:lnTo>
                      <a:pt x="273" y="0"/>
                    </a:lnTo>
                    <a:lnTo>
                      <a:pt x="363" y="13"/>
                    </a:lnTo>
                    <a:lnTo>
                      <a:pt x="480" y="30"/>
                    </a:lnTo>
                    <a:lnTo>
                      <a:pt x="597" y="47"/>
                    </a:lnTo>
                    <a:lnTo>
                      <a:pt x="686" y="57"/>
                    </a:lnTo>
                    <a:lnTo>
                      <a:pt x="892" y="71"/>
                    </a:lnTo>
                    <a:lnTo>
                      <a:pt x="1073" y="76"/>
                    </a:lnTo>
                    <a:lnTo>
                      <a:pt x="1459" y="65"/>
                    </a:lnTo>
                    <a:lnTo>
                      <a:pt x="1607" y="66"/>
                    </a:lnTo>
                    <a:lnTo>
                      <a:pt x="1755" y="72"/>
                    </a:lnTo>
                    <a:lnTo>
                      <a:pt x="1798" y="86"/>
                    </a:lnTo>
                    <a:lnTo>
                      <a:pt x="1812" y="118"/>
                    </a:lnTo>
                    <a:lnTo>
                      <a:pt x="1808" y="135"/>
                    </a:lnTo>
                    <a:lnTo>
                      <a:pt x="1796" y="149"/>
                    </a:lnTo>
                    <a:lnTo>
                      <a:pt x="1777" y="160"/>
                    </a:lnTo>
                    <a:lnTo>
                      <a:pt x="1750" y="164"/>
                    </a:lnTo>
                    <a:lnTo>
                      <a:pt x="1609" y="175"/>
                    </a:lnTo>
                    <a:lnTo>
                      <a:pt x="1466" y="190"/>
                    </a:lnTo>
                    <a:lnTo>
                      <a:pt x="1257" y="200"/>
                    </a:lnTo>
                    <a:lnTo>
                      <a:pt x="1072" y="203"/>
                    </a:lnTo>
                    <a:lnTo>
                      <a:pt x="679" y="186"/>
                    </a:lnTo>
                    <a:lnTo>
                      <a:pt x="445" y="168"/>
                    </a:lnTo>
                    <a:lnTo>
                      <a:pt x="237" y="155"/>
                    </a:lnTo>
                    <a:lnTo>
                      <a:pt x="141" y="145"/>
                    </a:lnTo>
                    <a:lnTo>
                      <a:pt x="29" y="140"/>
                    </a:lnTo>
                    <a:lnTo>
                      <a:pt x="5" y="135"/>
                    </a:lnTo>
                    <a:lnTo>
                      <a:pt x="0" y="118"/>
                    </a:lnTo>
                    <a:lnTo>
                      <a:pt x="10" y="94"/>
                    </a:lnTo>
                    <a:lnTo>
                      <a:pt x="29" y="6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2" name="Freeform 102"/>
              <p:cNvSpPr>
                <a:spLocks/>
              </p:cNvSpPr>
              <p:nvPr/>
            </p:nvSpPr>
            <p:spPr bwMode="auto">
              <a:xfrm>
                <a:off x="256" y="2677"/>
                <a:ext cx="31" cy="24"/>
              </a:xfrm>
              <a:custGeom>
                <a:avLst/>
                <a:gdLst>
                  <a:gd name="T0" fmla="*/ 153 w 217"/>
                  <a:gd name="T1" fmla="*/ 20 h 171"/>
                  <a:gd name="T2" fmla="*/ 134 w 217"/>
                  <a:gd name="T3" fmla="*/ 32 h 171"/>
                  <a:gd name="T4" fmla="*/ 108 w 217"/>
                  <a:gd name="T5" fmla="*/ 28 h 171"/>
                  <a:gd name="T6" fmla="*/ 78 w 217"/>
                  <a:gd name="T7" fmla="*/ 18 h 171"/>
                  <a:gd name="T8" fmla="*/ 47 w 217"/>
                  <a:gd name="T9" fmla="*/ 17 h 171"/>
                  <a:gd name="T10" fmla="*/ 12 w 217"/>
                  <a:gd name="T11" fmla="*/ 40 h 171"/>
                  <a:gd name="T12" fmla="*/ 0 w 217"/>
                  <a:gd name="T13" fmla="*/ 80 h 171"/>
                  <a:gd name="T14" fmla="*/ 6 w 217"/>
                  <a:gd name="T15" fmla="*/ 116 h 171"/>
                  <a:gd name="T16" fmla="*/ 22 w 217"/>
                  <a:gd name="T17" fmla="*/ 148 h 171"/>
                  <a:gd name="T18" fmla="*/ 48 w 217"/>
                  <a:gd name="T19" fmla="*/ 168 h 171"/>
                  <a:gd name="T20" fmla="*/ 82 w 217"/>
                  <a:gd name="T21" fmla="*/ 171 h 171"/>
                  <a:gd name="T22" fmla="*/ 128 w 217"/>
                  <a:gd name="T23" fmla="*/ 153 h 171"/>
                  <a:gd name="T24" fmla="*/ 161 w 217"/>
                  <a:gd name="T25" fmla="*/ 124 h 171"/>
                  <a:gd name="T26" fmla="*/ 187 w 217"/>
                  <a:gd name="T27" fmla="*/ 86 h 171"/>
                  <a:gd name="T28" fmla="*/ 213 w 217"/>
                  <a:gd name="T29" fmla="*/ 42 h 171"/>
                  <a:gd name="T30" fmla="*/ 217 w 217"/>
                  <a:gd name="T31" fmla="*/ 15 h 171"/>
                  <a:gd name="T32" fmla="*/ 202 w 217"/>
                  <a:gd name="T33" fmla="*/ 0 h 171"/>
                  <a:gd name="T34" fmla="*/ 176 w 217"/>
                  <a:gd name="T35" fmla="*/ 0 h 171"/>
                  <a:gd name="T36" fmla="*/ 153 w 217"/>
                  <a:gd name="T37" fmla="*/ 20 h 171"/>
                  <a:gd name="T38" fmla="*/ 153 w 217"/>
                  <a:gd name="T39" fmla="*/ 20 h 1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7"/>
                  <a:gd name="T61" fmla="*/ 0 h 171"/>
                  <a:gd name="T62" fmla="*/ 217 w 217"/>
                  <a:gd name="T63" fmla="*/ 171 h 1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7" h="171">
                    <a:moveTo>
                      <a:pt x="153" y="20"/>
                    </a:moveTo>
                    <a:lnTo>
                      <a:pt x="134" y="32"/>
                    </a:lnTo>
                    <a:lnTo>
                      <a:pt x="108" y="28"/>
                    </a:lnTo>
                    <a:lnTo>
                      <a:pt x="78" y="18"/>
                    </a:lnTo>
                    <a:lnTo>
                      <a:pt x="47" y="17"/>
                    </a:lnTo>
                    <a:lnTo>
                      <a:pt x="12" y="40"/>
                    </a:lnTo>
                    <a:lnTo>
                      <a:pt x="0" y="80"/>
                    </a:lnTo>
                    <a:lnTo>
                      <a:pt x="6" y="116"/>
                    </a:lnTo>
                    <a:lnTo>
                      <a:pt x="22" y="148"/>
                    </a:lnTo>
                    <a:lnTo>
                      <a:pt x="48" y="168"/>
                    </a:lnTo>
                    <a:lnTo>
                      <a:pt x="82" y="171"/>
                    </a:lnTo>
                    <a:lnTo>
                      <a:pt x="128" y="153"/>
                    </a:lnTo>
                    <a:lnTo>
                      <a:pt x="161" y="124"/>
                    </a:lnTo>
                    <a:lnTo>
                      <a:pt x="187" y="86"/>
                    </a:lnTo>
                    <a:lnTo>
                      <a:pt x="213" y="42"/>
                    </a:lnTo>
                    <a:lnTo>
                      <a:pt x="217" y="15"/>
                    </a:lnTo>
                    <a:lnTo>
                      <a:pt x="202" y="0"/>
                    </a:lnTo>
                    <a:lnTo>
                      <a:pt x="176" y="0"/>
                    </a:lnTo>
                    <a:lnTo>
                      <a:pt x="153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3" name="Freeform 103"/>
              <p:cNvSpPr>
                <a:spLocks/>
              </p:cNvSpPr>
              <p:nvPr/>
            </p:nvSpPr>
            <p:spPr bwMode="auto">
              <a:xfrm>
                <a:off x="678" y="2678"/>
                <a:ext cx="24" cy="20"/>
              </a:xfrm>
              <a:custGeom>
                <a:avLst/>
                <a:gdLst>
                  <a:gd name="T0" fmla="*/ 72 w 169"/>
                  <a:gd name="T1" fmla="*/ 40 h 140"/>
                  <a:gd name="T2" fmla="*/ 78 w 169"/>
                  <a:gd name="T3" fmla="*/ 52 h 140"/>
                  <a:gd name="T4" fmla="*/ 98 w 169"/>
                  <a:gd name="T5" fmla="*/ 51 h 140"/>
                  <a:gd name="T6" fmla="*/ 147 w 169"/>
                  <a:gd name="T7" fmla="*/ 32 h 140"/>
                  <a:gd name="T8" fmla="*/ 169 w 169"/>
                  <a:gd name="T9" fmla="*/ 37 h 140"/>
                  <a:gd name="T10" fmla="*/ 153 w 169"/>
                  <a:gd name="T11" fmla="*/ 68 h 140"/>
                  <a:gd name="T12" fmla="*/ 135 w 169"/>
                  <a:gd name="T13" fmla="*/ 88 h 140"/>
                  <a:gd name="T14" fmla="*/ 113 w 169"/>
                  <a:gd name="T15" fmla="*/ 107 h 140"/>
                  <a:gd name="T16" fmla="*/ 89 w 169"/>
                  <a:gd name="T17" fmla="*/ 124 h 140"/>
                  <a:gd name="T18" fmla="*/ 65 w 169"/>
                  <a:gd name="T19" fmla="*/ 135 h 140"/>
                  <a:gd name="T20" fmla="*/ 23 w 169"/>
                  <a:gd name="T21" fmla="*/ 140 h 140"/>
                  <a:gd name="T22" fmla="*/ 2 w 169"/>
                  <a:gd name="T23" fmla="*/ 123 h 140"/>
                  <a:gd name="T24" fmla="*/ 0 w 169"/>
                  <a:gd name="T25" fmla="*/ 33 h 140"/>
                  <a:gd name="T26" fmla="*/ 13 w 169"/>
                  <a:gd name="T27" fmla="*/ 6 h 140"/>
                  <a:gd name="T28" fmla="*/ 39 w 169"/>
                  <a:gd name="T29" fmla="*/ 0 h 140"/>
                  <a:gd name="T30" fmla="*/ 63 w 169"/>
                  <a:gd name="T31" fmla="*/ 11 h 140"/>
                  <a:gd name="T32" fmla="*/ 72 w 169"/>
                  <a:gd name="T33" fmla="*/ 40 h 140"/>
                  <a:gd name="T34" fmla="*/ 72 w 169"/>
                  <a:gd name="T35" fmla="*/ 40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9"/>
                  <a:gd name="T55" fmla="*/ 0 h 140"/>
                  <a:gd name="T56" fmla="*/ 169 w 169"/>
                  <a:gd name="T57" fmla="*/ 140 h 1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9" h="140">
                    <a:moveTo>
                      <a:pt x="72" y="40"/>
                    </a:moveTo>
                    <a:lnTo>
                      <a:pt x="78" y="52"/>
                    </a:lnTo>
                    <a:lnTo>
                      <a:pt x="98" y="51"/>
                    </a:lnTo>
                    <a:lnTo>
                      <a:pt x="147" y="32"/>
                    </a:lnTo>
                    <a:lnTo>
                      <a:pt x="169" y="37"/>
                    </a:lnTo>
                    <a:lnTo>
                      <a:pt x="153" y="68"/>
                    </a:lnTo>
                    <a:lnTo>
                      <a:pt x="135" y="88"/>
                    </a:lnTo>
                    <a:lnTo>
                      <a:pt x="113" y="107"/>
                    </a:lnTo>
                    <a:lnTo>
                      <a:pt x="89" y="124"/>
                    </a:lnTo>
                    <a:lnTo>
                      <a:pt x="65" y="135"/>
                    </a:lnTo>
                    <a:lnTo>
                      <a:pt x="23" y="140"/>
                    </a:lnTo>
                    <a:lnTo>
                      <a:pt x="2" y="123"/>
                    </a:lnTo>
                    <a:lnTo>
                      <a:pt x="0" y="33"/>
                    </a:lnTo>
                    <a:lnTo>
                      <a:pt x="13" y="6"/>
                    </a:lnTo>
                    <a:lnTo>
                      <a:pt x="39" y="0"/>
                    </a:lnTo>
                    <a:lnTo>
                      <a:pt x="63" y="11"/>
                    </a:lnTo>
                    <a:lnTo>
                      <a:pt x="72" y="4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4" name="Freeform 104"/>
              <p:cNvSpPr>
                <a:spLocks/>
              </p:cNvSpPr>
              <p:nvPr/>
            </p:nvSpPr>
            <p:spPr bwMode="auto">
              <a:xfrm>
                <a:off x="606" y="2573"/>
                <a:ext cx="35" cy="57"/>
              </a:xfrm>
              <a:custGeom>
                <a:avLst/>
                <a:gdLst>
                  <a:gd name="T0" fmla="*/ 37 w 247"/>
                  <a:gd name="T1" fmla="*/ 23 h 399"/>
                  <a:gd name="T2" fmla="*/ 112 w 247"/>
                  <a:gd name="T3" fmla="*/ 11 h 399"/>
                  <a:gd name="T4" fmla="*/ 187 w 247"/>
                  <a:gd name="T5" fmla="*/ 0 h 399"/>
                  <a:gd name="T6" fmla="*/ 234 w 247"/>
                  <a:gd name="T7" fmla="*/ 16 h 399"/>
                  <a:gd name="T8" fmla="*/ 247 w 247"/>
                  <a:gd name="T9" fmla="*/ 64 h 399"/>
                  <a:gd name="T10" fmla="*/ 236 w 247"/>
                  <a:gd name="T11" fmla="*/ 352 h 399"/>
                  <a:gd name="T12" fmla="*/ 223 w 247"/>
                  <a:gd name="T13" fmla="*/ 377 h 399"/>
                  <a:gd name="T14" fmla="*/ 202 w 247"/>
                  <a:gd name="T15" fmla="*/ 393 h 399"/>
                  <a:gd name="T16" fmla="*/ 152 w 247"/>
                  <a:gd name="T17" fmla="*/ 399 h 399"/>
                  <a:gd name="T18" fmla="*/ 113 w 247"/>
                  <a:gd name="T19" fmla="*/ 373 h 399"/>
                  <a:gd name="T20" fmla="*/ 108 w 247"/>
                  <a:gd name="T21" fmla="*/ 322 h 399"/>
                  <a:gd name="T22" fmla="*/ 122 w 247"/>
                  <a:gd name="T23" fmla="*/ 214 h 399"/>
                  <a:gd name="T24" fmla="*/ 123 w 247"/>
                  <a:gd name="T25" fmla="*/ 111 h 399"/>
                  <a:gd name="T26" fmla="*/ 83 w 247"/>
                  <a:gd name="T27" fmla="*/ 102 h 399"/>
                  <a:gd name="T28" fmla="*/ 37 w 247"/>
                  <a:gd name="T29" fmla="*/ 96 h 399"/>
                  <a:gd name="T30" fmla="*/ 9 w 247"/>
                  <a:gd name="T31" fmla="*/ 85 h 399"/>
                  <a:gd name="T32" fmla="*/ 0 w 247"/>
                  <a:gd name="T33" fmla="*/ 60 h 399"/>
                  <a:gd name="T34" fmla="*/ 9 w 247"/>
                  <a:gd name="T35" fmla="*/ 35 h 399"/>
                  <a:gd name="T36" fmla="*/ 21 w 247"/>
                  <a:gd name="T37" fmla="*/ 26 h 399"/>
                  <a:gd name="T38" fmla="*/ 37 w 247"/>
                  <a:gd name="T39" fmla="*/ 23 h 399"/>
                  <a:gd name="T40" fmla="*/ 37 w 247"/>
                  <a:gd name="T41" fmla="*/ 23 h 3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99"/>
                  <a:gd name="T65" fmla="*/ 247 w 247"/>
                  <a:gd name="T66" fmla="*/ 399 h 3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99">
                    <a:moveTo>
                      <a:pt x="37" y="23"/>
                    </a:moveTo>
                    <a:lnTo>
                      <a:pt x="112" y="11"/>
                    </a:lnTo>
                    <a:lnTo>
                      <a:pt x="187" y="0"/>
                    </a:lnTo>
                    <a:lnTo>
                      <a:pt x="234" y="16"/>
                    </a:lnTo>
                    <a:lnTo>
                      <a:pt x="247" y="64"/>
                    </a:lnTo>
                    <a:lnTo>
                      <a:pt x="236" y="352"/>
                    </a:lnTo>
                    <a:lnTo>
                      <a:pt x="223" y="377"/>
                    </a:lnTo>
                    <a:lnTo>
                      <a:pt x="202" y="393"/>
                    </a:lnTo>
                    <a:lnTo>
                      <a:pt x="152" y="399"/>
                    </a:lnTo>
                    <a:lnTo>
                      <a:pt x="113" y="373"/>
                    </a:lnTo>
                    <a:lnTo>
                      <a:pt x="108" y="322"/>
                    </a:lnTo>
                    <a:lnTo>
                      <a:pt x="122" y="214"/>
                    </a:lnTo>
                    <a:lnTo>
                      <a:pt x="123" y="111"/>
                    </a:lnTo>
                    <a:lnTo>
                      <a:pt x="83" y="102"/>
                    </a:lnTo>
                    <a:lnTo>
                      <a:pt x="37" y="96"/>
                    </a:lnTo>
                    <a:lnTo>
                      <a:pt x="9" y="85"/>
                    </a:lnTo>
                    <a:lnTo>
                      <a:pt x="0" y="60"/>
                    </a:lnTo>
                    <a:lnTo>
                      <a:pt x="9" y="35"/>
                    </a:lnTo>
                    <a:lnTo>
                      <a:pt x="21" y="26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5" name="Freeform 105"/>
              <p:cNvSpPr>
                <a:spLocks/>
              </p:cNvSpPr>
              <p:nvPr/>
            </p:nvSpPr>
            <p:spPr bwMode="auto">
              <a:xfrm>
                <a:off x="581" y="2534"/>
                <a:ext cx="70" cy="19"/>
              </a:xfrm>
              <a:custGeom>
                <a:avLst/>
                <a:gdLst>
                  <a:gd name="T0" fmla="*/ 31 w 487"/>
                  <a:gd name="T1" fmla="*/ 26 h 133"/>
                  <a:gd name="T2" fmla="*/ 138 w 487"/>
                  <a:gd name="T3" fmla="*/ 11 h 133"/>
                  <a:gd name="T4" fmla="*/ 233 w 487"/>
                  <a:gd name="T5" fmla="*/ 0 h 133"/>
                  <a:gd name="T6" fmla="*/ 436 w 487"/>
                  <a:gd name="T7" fmla="*/ 10 h 133"/>
                  <a:gd name="T8" fmla="*/ 461 w 487"/>
                  <a:gd name="T9" fmla="*/ 20 h 133"/>
                  <a:gd name="T10" fmla="*/ 478 w 487"/>
                  <a:gd name="T11" fmla="*/ 37 h 133"/>
                  <a:gd name="T12" fmla="*/ 487 w 487"/>
                  <a:gd name="T13" fmla="*/ 81 h 133"/>
                  <a:gd name="T14" fmla="*/ 479 w 487"/>
                  <a:gd name="T15" fmla="*/ 104 h 133"/>
                  <a:gd name="T16" fmla="*/ 464 w 487"/>
                  <a:gd name="T17" fmla="*/ 121 h 133"/>
                  <a:gd name="T18" fmla="*/ 443 w 487"/>
                  <a:gd name="T19" fmla="*/ 132 h 133"/>
                  <a:gd name="T20" fmla="*/ 416 w 487"/>
                  <a:gd name="T21" fmla="*/ 133 h 133"/>
                  <a:gd name="T22" fmla="*/ 316 w 487"/>
                  <a:gd name="T23" fmla="*/ 115 h 133"/>
                  <a:gd name="T24" fmla="*/ 229 w 487"/>
                  <a:gd name="T25" fmla="*/ 99 h 133"/>
                  <a:gd name="T26" fmla="*/ 140 w 487"/>
                  <a:gd name="T27" fmla="*/ 93 h 133"/>
                  <a:gd name="T28" fmla="*/ 41 w 487"/>
                  <a:gd name="T29" fmla="*/ 99 h 133"/>
                  <a:gd name="T30" fmla="*/ 12 w 487"/>
                  <a:gd name="T31" fmla="*/ 93 h 133"/>
                  <a:gd name="T32" fmla="*/ 0 w 487"/>
                  <a:gd name="T33" fmla="*/ 68 h 133"/>
                  <a:gd name="T34" fmla="*/ 5 w 487"/>
                  <a:gd name="T35" fmla="*/ 42 h 133"/>
                  <a:gd name="T36" fmla="*/ 15 w 487"/>
                  <a:gd name="T37" fmla="*/ 32 h 133"/>
                  <a:gd name="T38" fmla="*/ 31 w 487"/>
                  <a:gd name="T39" fmla="*/ 26 h 133"/>
                  <a:gd name="T40" fmla="*/ 31 w 487"/>
                  <a:gd name="T41" fmla="*/ 26 h 1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133"/>
                  <a:gd name="T65" fmla="*/ 487 w 487"/>
                  <a:gd name="T66" fmla="*/ 133 h 1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133">
                    <a:moveTo>
                      <a:pt x="31" y="26"/>
                    </a:moveTo>
                    <a:lnTo>
                      <a:pt x="138" y="11"/>
                    </a:lnTo>
                    <a:lnTo>
                      <a:pt x="233" y="0"/>
                    </a:lnTo>
                    <a:lnTo>
                      <a:pt x="436" y="10"/>
                    </a:lnTo>
                    <a:lnTo>
                      <a:pt x="461" y="20"/>
                    </a:lnTo>
                    <a:lnTo>
                      <a:pt x="478" y="37"/>
                    </a:lnTo>
                    <a:lnTo>
                      <a:pt x="487" y="81"/>
                    </a:lnTo>
                    <a:lnTo>
                      <a:pt x="479" y="104"/>
                    </a:lnTo>
                    <a:lnTo>
                      <a:pt x="464" y="121"/>
                    </a:lnTo>
                    <a:lnTo>
                      <a:pt x="443" y="132"/>
                    </a:lnTo>
                    <a:lnTo>
                      <a:pt x="416" y="133"/>
                    </a:lnTo>
                    <a:lnTo>
                      <a:pt x="316" y="115"/>
                    </a:lnTo>
                    <a:lnTo>
                      <a:pt x="229" y="99"/>
                    </a:lnTo>
                    <a:lnTo>
                      <a:pt x="140" y="93"/>
                    </a:lnTo>
                    <a:lnTo>
                      <a:pt x="41" y="99"/>
                    </a:lnTo>
                    <a:lnTo>
                      <a:pt x="12" y="93"/>
                    </a:lnTo>
                    <a:lnTo>
                      <a:pt x="0" y="68"/>
                    </a:lnTo>
                    <a:lnTo>
                      <a:pt x="5" y="42"/>
                    </a:lnTo>
                    <a:lnTo>
                      <a:pt x="15" y="32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" name="Freeform 106"/>
              <p:cNvSpPr>
                <a:spLocks/>
              </p:cNvSpPr>
              <p:nvPr/>
            </p:nvSpPr>
            <p:spPr bwMode="auto">
              <a:xfrm>
                <a:off x="594" y="2457"/>
                <a:ext cx="54" cy="39"/>
              </a:xfrm>
              <a:custGeom>
                <a:avLst/>
                <a:gdLst>
                  <a:gd name="T0" fmla="*/ 46 w 378"/>
                  <a:gd name="T1" fmla="*/ 0 h 273"/>
                  <a:gd name="T2" fmla="*/ 119 w 378"/>
                  <a:gd name="T3" fmla="*/ 18 h 273"/>
                  <a:gd name="T4" fmla="*/ 184 w 378"/>
                  <a:gd name="T5" fmla="*/ 23 h 273"/>
                  <a:gd name="T6" fmla="*/ 327 w 378"/>
                  <a:gd name="T7" fmla="*/ 21 h 273"/>
                  <a:gd name="T8" fmla="*/ 364 w 378"/>
                  <a:gd name="T9" fmla="*/ 34 h 273"/>
                  <a:gd name="T10" fmla="*/ 378 w 378"/>
                  <a:gd name="T11" fmla="*/ 72 h 273"/>
                  <a:gd name="T12" fmla="*/ 376 w 378"/>
                  <a:gd name="T13" fmla="*/ 242 h 273"/>
                  <a:gd name="T14" fmla="*/ 372 w 378"/>
                  <a:gd name="T15" fmla="*/ 264 h 273"/>
                  <a:gd name="T16" fmla="*/ 360 w 378"/>
                  <a:gd name="T17" fmla="*/ 273 h 273"/>
                  <a:gd name="T18" fmla="*/ 322 w 378"/>
                  <a:gd name="T19" fmla="*/ 259 h 273"/>
                  <a:gd name="T20" fmla="*/ 286 w 378"/>
                  <a:gd name="T21" fmla="*/ 218 h 273"/>
                  <a:gd name="T22" fmla="*/ 269 w 378"/>
                  <a:gd name="T23" fmla="*/ 162 h 273"/>
                  <a:gd name="T24" fmla="*/ 271 w 378"/>
                  <a:gd name="T25" fmla="*/ 123 h 273"/>
                  <a:gd name="T26" fmla="*/ 150 w 378"/>
                  <a:gd name="T27" fmla="*/ 106 h 273"/>
                  <a:gd name="T28" fmla="*/ 90 w 378"/>
                  <a:gd name="T29" fmla="*/ 90 h 273"/>
                  <a:gd name="T30" fmla="*/ 24 w 378"/>
                  <a:gd name="T31" fmla="*/ 69 h 273"/>
                  <a:gd name="T32" fmla="*/ 2 w 378"/>
                  <a:gd name="T33" fmla="*/ 50 h 273"/>
                  <a:gd name="T34" fmla="*/ 0 w 378"/>
                  <a:gd name="T35" fmla="*/ 23 h 273"/>
                  <a:gd name="T36" fmla="*/ 17 w 378"/>
                  <a:gd name="T37" fmla="*/ 2 h 273"/>
                  <a:gd name="T38" fmla="*/ 46 w 378"/>
                  <a:gd name="T39" fmla="*/ 0 h 273"/>
                  <a:gd name="T40" fmla="*/ 46 w 378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8"/>
                  <a:gd name="T64" fmla="*/ 0 h 273"/>
                  <a:gd name="T65" fmla="*/ 378 w 378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8" h="273">
                    <a:moveTo>
                      <a:pt x="46" y="0"/>
                    </a:moveTo>
                    <a:lnTo>
                      <a:pt x="119" y="18"/>
                    </a:lnTo>
                    <a:lnTo>
                      <a:pt x="184" y="23"/>
                    </a:lnTo>
                    <a:lnTo>
                      <a:pt x="327" y="21"/>
                    </a:lnTo>
                    <a:lnTo>
                      <a:pt x="364" y="34"/>
                    </a:lnTo>
                    <a:lnTo>
                      <a:pt x="378" y="72"/>
                    </a:lnTo>
                    <a:lnTo>
                      <a:pt x="376" y="242"/>
                    </a:lnTo>
                    <a:lnTo>
                      <a:pt x="372" y="264"/>
                    </a:lnTo>
                    <a:lnTo>
                      <a:pt x="360" y="273"/>
                    </a:lnTo>
                    <a:lnTo>
                      <a:pt x="322" y="259"/>
                    </a:lnTo>
                    <a:lnTo>
                      <a:pt x="286" y="218"/>
                    </a:lnTo>
                    <a:lnTo>
                      <a:pt x="269" y="162"/>
                    </a:lnTo>
                    <a:lnTo>
                      <a:pt x="271" y="123"/>
                    </a:lnTo>
                    <a:lnTo>
                      <a:pt x="150" y="106"/>
                    </a:lnTo>
                    <a:lnTo>
                      <a:pt x="90" y="90"/>
                    </a:lnTo>
                    <a:lnTo>
                      <a:pt x="24" y="69"/>
                    </a:lnTo>
                    <a:lnTo>
                      <a:pt x="2" y="50"/>
                    </a:lnTo>
                    <a:lnTo>
                      <a:pt x="0" y="23"/>
                    </a:lnTo>
                    <a:lnTo>
                      <a:pt x="17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" name="Freeform 107"/>
              <p:cNvSpPr>
                <a:spLocks/>
              </p:cNvSpPr>
              <p:nvPr/>
            </p:nvSpPr>
            <p:spPr bwMode="auto">
              <a:xfrm>
                <a:off x="592" y="2506"/>
                <a:ext cx="59" cy="16"/>
              </a:xfrm>
              <a:custGeom>
                <a:avLst/>
                <a:gdLst>
                  <a:gd name="T0" fmla="*/ 39 w 413"/>
                  <a:gd name="T1" fmla="*/ 1 h 112"/>
                  <a:gd name="T2" fmla="*/ 198 w 413"/>
                  <a:gd name="T3" fmla="*/ 4 h 112"/>
                  <a:gd name="T4" fmla="*/ 357 w 413"/>
                  <a:gd name="T5" fmla="*/ 0 h 112"/>
                  <a:gd name="T6" fmla="*/ 399 w 413"/>
                  <a:gd name="T7" fmla="*/ 18 h 112"/>
                  <a:gd name="T8" fmla="*/ 413 w 413"/>
                  <a:gd name="T9" fmla="*/ 56 h 112"/>
                  <a:gd name="T10" fmla="*/ 409 w 413"/>
                  <a:gd name="T11" fmla="*/ 76 h 112"/>
                  <a:gd name="T12" fmla="*/ 399 w 413"/>
                  <a:gd name="T13" fmla="*/ 94 h 112"/>
                  <a:gd name="T14" fmla="*/ 382 w 413"/>
                  <a:gd name="T15" fmla="*/ 108 h 112"/>
                  <a:gd name="T16" fmla="*/ 357 w 413"/>
                  <a:gd name="T17" fmla="*/ 112 h 112"/>
                  <a:gd name="T18" fmla="*/ 196 w 413"/>
                  <a:gd name="T19" fmla="*/ 97 h 112"/>
                  <a:gd name="T20" fmla="*/ 120 w 413"/>
                  <a:gd name="T21" fmla="*/ 84 h 112"/>
                  <a:gd name="T22" fmla="*/ 33 w 413"/>
                  <a:gd name="T23" fmla="*/ 74 h 112"/>
                  <a:gd name="T24" fmla="*/ 8 w 413"/>
                  <a:gd name="T25" fmla="*/ 61 h 112"/>
                  <a:gd name="T26" fmla="*/ 0 w 413"/>
                  <a:gd name="T27" fmla="*/ 35 h 112"/>
                  <a:gd name="T28" fmla="*/ 11 w 413"/>
                  <a:gd name="T29" fmla="*/ 10 h 112"/>
                  <a:gd name="T30" fmla="*/ 39 w 413"/>
                  <a:gd name="T31" fmla="*/ 1 h 112"/>
                  <a:gd name="T32" fmla="*/ 39 w 413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3"/>
                  <a:gd name="T52" fmla="*/ 0 h 112"/>
                  <a:gd name="T53" fmla="*/ 413 w 413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3" h="112">
                    <a:moveTo>
                      <a:pt x="39" y="1"/>
                    </a:moveTo>
                    <a:lnTo>
                      <a:pt x="198" y="4"/>
                    </a:lnTo>
                    <a:lnTo>
                      <a:pt x="357" y="0"/>
                    </a:lnTo>
                    <a:lnTo>
                      <a:pt x="399" y="18"/>
                    </a:lnTo>
                    <a:lnTo>
                      <a:pt x="413" y="56"/>
                    </a:lnTo>
                    <a:lnTo>
                      <a:pt x="409" y="76"/>
                    </a:lnTo>
                    <a:lnTo>
                      <a:pt x="399" y="94"/>
                    </a:lnTo>
                    <a:lnTo>
                      <a:pt x="382" y="108"/>
                    </a:lnTo>
                    <a:lnTo>
                      <a:pt x="357" y="112"/>
                    </a:lnTo>
                    <a:lnTo>
                      <a:pt x="196" y="97"/>
                    </a:lnTo>
                    <a:lnTo>
                      <a:pt x="120" y="84"/>
                    </a:lnTo>
                    <a:lnTo>
                      <a:pt x="33" y="74"/>
                    </a:lnTo>
                    <a:lnTo>
                      <a:pt x="8" y="61"/>
                    </a:lnTo>
                    <a:lnTo>
                      <a:pt x="0" y="35"/>
                    </a:lnTo>
                    <a:lnTo>
                      <a:pt x="11" y="1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" name="Freeform 108"/>
              <p:cNvSpPr>
                <a:spLocks/>
              </p:cNvSpPr>
              <p:nvPr/>
            </p:nvSpPr>
            <p:spPr bwMode="auto">
              <a:xfrm>
                <a:off x="482" y="2591"/>
                <a:ext cx="15" cy="20"/>
              </a:xfrm>
              <a:custGeom>
                <a:avLst/>
                <a:gdLst>
                  <a:gd name="T0" fmla="*/ 12 w 110"/>
                  <a:gd name="T1" fmla="*/ 63 h 138"/>
                  <a:gd name="T2" fmla="*/ 0 w 110"/>
                  <a:gd name="T3" fmla="*/ 24 h 138"/>
                  <a:gd name="T4" fmla="*/ 6 w 110"/>
                  <a:gd name="T5" fmla="*/ 10 h 138"/>
                  <a:gd name="T6" fmla="*/ 18 w 110"/>
                  <a:gd name="T7" fmla="*/ 1 h 138"/>
                  <a:gd name="T8" fmla="*/ 53 w 110"/>
                  <a:gd name="T9" fmla="*/ 0 h 138"/>
                  <a:gd name="T10" fmla="*/ 91 w 110"/>
                  <a:gd name="T11" fmla="*/ 28 h 138"/>
                  <a:gd name="T12" fmla="*/ 106 w 110"/>
                  <a:gd name="T13" fmla="*/ 75 h 138"/>
                  <a:gd name="T14" fmla="*/ 110 w 110"/>
                  <a:gd name="T15" fmla="*/ 109 h 138"/>
                  <a:gd name="T16" fmla="*/ 102 w 110"/>
                  <a:gd name="T17" fmla="*/ 123 h 138"/>
                  <a:gd name="T18" fmla="*/ 90 w 110"/>
                  <a:gd name="T19" fmla="*/ 133 h 138"/>
                  <a:gd name="T20" fmla="*/ 59 w 110"/>
                  <a:gd name="T21" fmla="*/ 138 h 138"/>
                  <a:gd name="T22" fmla="*/ 32 w 110"/>
                  <a:gd name="T23" fmla="*/ 116 h 138"/>
                  <a:gd name="T24" fmla="*/ 12 w 110"/>
                  <a:gd name="T25" fmla="*/ 63 h 138"/>
                  <a:gd name="T26" fmla="*/ 12 w 110"/>
                  <a:gd name="T27" fmla="*/ 63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"/>
                  <a:gd name="T43" fmla="*/ 0 h 138"/>
                  <a:gd name="T44" fmla="*/ 110 w 110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" h="138">
                    <a:moveTo>
                      <a:pt x="12" y="63"/>
                    </a:moveTo>
                    <a:lnTo>
                      <a:pt x="0" y="24"/>
                    </a:lnTo>
                    <a:lnTo>
                      <a:pt x="6" y="10"/>
                    </a:lnTo>
                    <a:lnTo>
                      <a:pt x="18" y="1"/>
                    </a:lnTo>
                    <a:lnTo>
                      <a:pt x="53" y="0"/>
                    </a:lnTo>
                    <a:lnTo>
                      <a:pt x="91" y="28"/>
                    </a:lnTo>
                    <a:lnTo>
                      <a:pt x="106" y="75"/>
                    </a:lnTo>
                    <a:lnTo>
                      <a:pt x="110" y="109"/>
                    </a:lnTo>
                    <a:lnTo>
                      <a:pt x="102" y="123"/>
                    </a:lnTo>
                    <a:lnTo>
                      <a:pt x="90" y="133"/>
                    </a:lnTo>
                    <a:lnTo>
                      <a:pt x="59" y="138"/>
                    </a:lnTo>
                    <a:lnTo>
                      <a:pt x="32" y="116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" name="Freeform 109"/>
              <p:cNvSpPr>
                <a:spLocks/>
              </p:cNvSpPr>
              <p:nvPr/>
            </p:nvSpPr>
            <p:spPr bwMode="auto">
              <a:xfrm>
                <a:off x="458" y="2598"/>
                <a:ext cx="17" cy="19"/>
              </a:xfrm>
              <a:custGeom>
                <a:avLst/>
                <a:gdLst>
                  <a:gd name="T0" fmla="*/ 8 w 121"/>
                  <a:gd name="T1" fmla="*/ 69 h 132"/>
                  <a:gd name="T2" fmla="*/ 0 w 121"/>
                  <a:gd name="T3" fmla="*/ 38 h 132"/>
                  <a:gd name="T4" fmla="*/ 7 w 121"/>
                  <a:gd name="T5" fmla="*/ 23 h 132"/>
                  <a:gd name="T6" fmla="*/ 18 w 121"/>
                  <a:gd name="T7" fmla="*/ 11 h 132"/>
                  <a:gd name="T8" fmla="*/ 48 w 121"/>
                  <a:gd name="T9" fmla="*/ 0 h 132"/>
                  <a:gd name="T10" fmla="*/ 79 w 121"/>
                  <a:gd name="T11" fmla="*/ 15 h 132"/>
                  <a:gd name="T12" fmla="*/ 110 w 121"/>
                  <a:gd name="T13" fmla="*/ 50 h 132"/>
                  <a:gd name="T14" fmla="*/ 121 w 121"/>
                  <a:gd name="T15" fmla="*/ 86 h 132"/>
                  <a:gd name="T16" fmla="*/ 111 w 121"/>
                  <a:gd name="T17" fmla="*/ 117 h 132"/>
                  <a:gd name="T18" fmla="*/ 100 w 121"/>
                  <a:gd name="T19" fmla="*/ 127 h 132"/>
                  <a:gd name="T20" fmla="*/ 86 w 121"/>
                  <a:gd name="T21" fmla="*/ 132 h 132"/>
                  <a:gd name="T22" fmla="*/ 60 w 121"/>
                  <a:gd name="T23" fmla="*/ 116 h 132"/>
                  <a:gd name="T24" fmla="*/ 34 w 121"/>
                  <a:gd name="T25" fmla="*/ 93 h 132"/>
                  <a:gd name="T26" fmla="*/ 8 w 121"/>
                  <a:gd name="T27" fmla="*/ 69 h 132"/>
                  <a:gd name="T28" fmla="*/ 8 w 121"/>
                  <a:gd name="T29" fmla="*/ 69 h 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132"/>
                  <a:gd name="T47" fmla="*/ 121 w 121"/>
                  <a:gd name="T48" fmla="*/ 132 h 1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132">
                    <a:moveTo>
                      <a:pt x="8" y="69"/>
                    </a:moveTo>
                    <a:lnTo>
                      <a:pt x="0" y="38"/>
                    </a:lnTo>
                    <a:lnTo>
                      <a:pt x="7" y="23"/>
                    </a:lnTo>
                    <a:lnTo>
                      <a:pt x="18" y="11"/>
                    </a:lnTo>
                    <a:lnTo>
                      <a:pt x="48" y="0"/>
                    </a:lnTo>
                    <a:lnTo>
                      <a:pt x="79" y="15"/>
                    </a:lnTo>
                    <a:lnTo>
                      <a:pt x="110" y="50"/>
                    </a:lnTo>
                    <a:lnTo>
                      <a:pt x="121" y="86"/>
                    </a:lnTo>
                    <a:lnTo>
                      <a:pt x="111" y="117"/>
                    </a:lnTo>
                    <a:lnTo>
                      <a:pt x="100" y="127"/>
                    </a:lnTo>
                    <a:lnTo>
                      <a:pt x="86" y="132"/>
                    </a:lnTo>
                    <a:lnTo>
                      <a:pt x="60" y="116"/>
                    </a:lnTo>
                    <a:lnTo>
                      <a:pt x="34" y="93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" name="Freeform 110"/>
              <p:cNvSpPr>
                <a:spLocks/>
              </p:cNvSpPr>
              <p:nvPr/>
            </p:nvSpPr>
            <p:spPr bwMode="auto">
              <a:xfrm>
                <a:off x="432" y="2599"/>
                <a:ext cx="20" cy="21"/>
              </a:xfrm>
              <a:custGeom>
                <a:avLst/>
                <a:gdLst>
                  <a:gd name="T0" fmla="*/ 16 w 139"/>
                  <a:gd name="T1" fmla="*/ 67 h 144"/>
                  <a:gd name="T2" fmla="*/ 0 w 139"/>
                  <a:gd name="T3" fmla="*/ 43 h 144"/>
                  <a:gd name="T4" fmla="*/ 7 w 139"/>
                  <a:gd name="T5" fmla="*/ 17 h 144"/>
                  <a:gd name="T6" fmla="*/ 15 w 139"/>
                  <a:gd name="T7" fmla="*/ 7 h 144"/>
                  <a:gd name="T8" fmla="*/ 28 w 139"/>
                  <a:gd name="T9" fmla="*/ 0 h 144"/>
                  <a:gd name="T10" fmla="*/ 56 w 139"/>
                  <a:gd name="T11" fmla="*/ 6 h 144"/>
                  <a:gd name="T12" fmla="*/ 123 w 139"/>
                  <a:gd name="T13" fmla="*/ 50 h 144"/>
                  <a:gd name="T14" fmla="*/ 139 w 139"/>
                  <a:gd name="T15" fmla="*/ 88 h 144"/>
                  <a:gd name="T16" fmla="*/ 130 w 139"/>
                  <a:gd name="T17" fmla="*/ 125 h 144"/>
                  <a:gd name="T18" fmla="*/ 105 w 139"/>
                  <a:gd name="T19" fmla="*/ 144 h 144"/>
                  <a:gd name="T20" fmla="*/ 74 w 139"/>
                  <a:gd name="T21" fmla="*/ 131 h 144"/>
                  <a:gd name="T22" fmla="*/ 45 w 139"/>
                  <a:gd name="T23" fmla="*/ 98 h 144"/>
                  <a:gd name="T24" fmla="*/ 16 w 139"/>
                  <a:gd name="T25" fmla="*/ 67 h 144"/>
                  <a:gd name="T26" fmla="*/ 16 w 139"/>
                  <a:gd name="T27" fmla="*/ 67 h 1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"/>
                  <a:gd name="T43" fmla="*/ 0 h 144"/>
                  <a:gd name="T44" fmla="*/ 139 w 139"/>
                  <a:gd name="T45" fmla="*/ 144 h 1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" h="144">
                    <a:moveTo>
                      <a:pt x="16" y="67"/>
                    </a:moveTo>
                    <a:lnTo>
                      <a:pt x="0" y="43"/>
                    </a:lnTo>
                    <a:lnTo>
                      <a:pt x="7" y="17"/>
                    </a:lnTo>
                    <a:lnTo>
                      <a:pt x="15" y="7"/>
                    </a:lnTo>
                    <a:lnTo>
                      <a:pt x="28" y="0"/>
                    </a:lnTo>
                    <a:lnTo>
                      <a:pt x="56" y="6"/>
                    </a:lnTo>
                    <a:lnTo>
                      <a:pt x="123" y="50"/>
                    </a:lnTo>
                    <a:lnTo>
                      <a:pt x="139" y="88"/>
                    </a:lnTo>
                    <a:lnTo>
                      <a:pt x="130" y="125"/>
                    </a:lnTo>
                    <a:lnTo>
                      <a:pt x="105" y="144"/>
                    </a:lnTo>
                    <a:lnTo>
                      <a:pt x="74" y="131"/>
                    </a:lnTo>
                    <a:lnTo>
                      <a:pt x="45" y="98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" name="Freeform 111"/>
              <p:cNvSpPr>
                <a:spLocks/>
              </p:cNvSpPr>
              <p:nvPr/>
            </p:nvSpPr>
            <p:spPr bwMode="auto">
              <a:xfrm>
                <a:off x="403" y="2597"/>
                <a:ext cx="21" cy="20"/>
              </a:xfrm>
              <a:custGeom>
                <a:avLst/>
                <a:gdLst>
                  <a:gd name="T0" fmla="*/ 23 w 149"/>
                  <a:gd name="T1" fmla="*/ 75 h 138"/>
                  <a:gd name="T2" fmla="*/ 0 w 149"/>
                  <a:gd name="T3" fmla="*/ 50 h 138"/>
                  <a:gd name="T4" fmla="*/ 4 w 149"/>
                  <a:gd name="T5" fmla="*/ 21 h 138"/>
                  <a:gd name="T6" fmla="*/ 24 w 149"/>
                  <a:gd name="T7" fmla="*/ 0 h 138"/>
                  <a:gd name="T8" fmla="*/ 57 w 149"/>
                  <a:gd name="T9" fmla="*/ 1 h 138"/>
                  <a:gd name="T10" fmla="*/ 125 w 149"/>
                  <a:gd name="T11" fmla="*/ 34 h 138"/>
                  <a:gd name="T12" fmla="*/ 149 w 149"/>
                  <a:gd name="T13" fmla="*/ 71 h 138"/>
                  <a:gd name="T14" fmla="*/ 145 w 149"/>
                  <a:gd name="T15" fmla="*/ 112 h 138"/>
                  <a:gd name="T16" fmla="*/ 136 w 149"/>
                  <a:gd name="T17" fmla="*/ 128 h 138"/>
                  <a:gd name="T18" fmla="*/ 123 w 149"/>
                  <a:gd name="T19" fmla="*/ 138 h 138"/>
                  <a:gd name="T20" fmla="*/ 88 w 149"/>
                  <a:gd name="T21" fmla="*/ 132 h 138"/>
                  <a:gd name="T22" fmla="*/ 56 w 149"/>
                  <a:gd name="T23" fmla="*/ 102 h 138"/>
                  <a:gd name="T24" fmla="*/ 23 w 149"/>
                  <a:gd name="T25" fmla="*/ 75 h 138"/>
                  <a:gd name="T26" fmla="*/ 23 w 149"/>
                  <a:gd name="T27" fmla="*/ 75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9"/>
                  <a:gd name="T43" fmla="*/ 0 h 138"/>
                  <a:gd name="T44" fmla="*/ 149 w 149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9" h="138">
                    <a:moveTo>
                      <a:pt x="23" y="75"/>
                    </a:moveTo>
                    <a:lnTo>
                      <a:pt x="0" y="50"/>
                    </a:lnTo>
                    <a:lnTo>
                      <a:pt x="4" y="21"/>
                    </a:lnTo>
                    <a:lnTo>
                      <a:pt x="24" y="0"/>
                    </a:lnTo>
                    <a:lnTo>
                      <a:pt x="57" y="1"/>
                    </a:lnTo>
                    <a:lnTo>
                      <a:pt x="125" y="34"/>
                    </a:lnTo>
                    <a:lnTo>
                      <a:pt x="149" y="71"/>
                    </a:lnTo>
                    <a:lnTo>
                      <a:pt x="145" y="112"/>
                    </a:lnTo>
                    <a:lnTo>
                      <a:pt x="136" y="128"/>
                    </a:lnTo>
                    <a:lnTo>
                      <a:pt x="123" y="138"/>
                    </a:lnTo>
                    <a:lnTo>
                      <a:pt x="88" y="132"/>
                    </a:lnTo>
                    <a:lnTo>
                      <a:pt x="56" y="102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" name="Freeform 112"/>
              <p:cNvSpPr>
                <a:spLocks/>
              </p:cNvSpPr>
              <p:nvPr/>
            </p:nvSpPr>
            <p:spPr bwMode="auto">
              <a:xfrm>
                <a:off x="306" y="2438"/>
                <a:ext cx="34" cy="199"/>
              </a:xfrm>
              <a:custGeom>
                <a:avLst/>
                <a:gdLst>
                  <a:gd name="T0" fmla="*/ 75 w 236"/>
                  <a:gd name="T1" fmla="*/ 32 h 1396"/>
                  <a:gd name="T2" fmla="*/ 95 w 236"/>
                  <a:gd name="T3" fmla="*/ 123 h 1396"/>
                  <a:gd name="T4" fmla="*/ 116 w 236"/>
                  <a:gd name="T5" fmla="*/ 201 h 1396"/>
                  <a:gd name="T6" fmla="*/ 143 w 236"/>
                  <a:gd name="T7" fmla="*/ 371 h 1396"/>
                  <a:gd name="T8" fmla="*/ 146 w 236"/>
                  <a:gd name="T9" fmla="*/ 439 h 1396"/>
                  <a:gd name="T10" fmla="*/ 142 w 236"/>
                  <a:gd name="T11" fmla="*/ 500 h 1396"/>
                  <a:gd name="T12" fmla="*/ 141 w 236"/>
                  <a:gd name="T13" fmla="*/ 562 h 1396"/>
                  <a:gd name="T14" fmla="*/ 143 w 236"/>
                  <a:gd name="T15" fmla="*/ 630 h 1396"/>
                  <a:gd name="T16" fmla="*/ 165 w 236"/>
                  <a:gd name="T17" fmla="*/ 815 h 1396"/>
                  <a:gd name="T18" fmla="*/ 190 w 236"/>
                  <a:gd name="T19" fmla="*/ 976 h 1396"/>
                  <a:gd name="T20" fmla="*/ 214 w 236"/>
                  <a:gd name="T21" fmla="*/ 1136 h 1396"/>
                  <a:gd name="T22" fmla="*/ 236 w 236"/>
                  <a:gd name="T23" fmla="*/ 1321 h 1396"/>
                  <a:gd name="T24" fmla="*/ 233 w 236"/>
                  <a:gd name="T25" fmla="*/ 1351 h 1396"/>
                  <a:gd name="T26" fmla="*/ 221 w 236"/>
                  <a:gd name="T27" fmla="*/ 1375 h 1396"/>
                  <a:gd name="T28" fmla="*/ 200 w 236"/>
                  <a:gd name="T29" fmla="*/ 1389 h 1396"/>
                  <a:gd name="T30" fmla="*/ 175 w 236"/>
                  <a:gd name="T31" fmla="*/ 1396 h 1396"/>
                  <a:gd name="T32" fmla="*/ 127 w 236"/>
                  <a:gd name="T33" fmla="*/ 1384 h 1396"/>
                  <a:gd name="T34" fmla="*/ 101 w 236"/>
                  <a:gd name="T35" fmla="*/ 1334 h 1396"/>
                  <a:gd name="T36" fmla="*/ 80 w 236"/>
                  <a:gd name="T37" fmla="*/ 1150 h 1396"/>
                  <a:gd name="T38" fmla="*/ 58 w 236"/>
                  <a:gd name="T39" fmla="*/ 988 h 1396"/>
                  <a:gd name="T40" fmla="*/ 37 w 236"/>
                  <a:gd name="T41" fmla="*/ 826 h 1396"/>
                  <a:gd name="T42" fmla="*/ 16 w 236"/>
                  <a:gd name="T43" fmla="*/ 642 h 1396"/>
                  <a:gd name="T44" fmla="*/ 17 w 236"/>
                  <a:gd name="T45" fmla="*/ 572 h 1396"/>
                  <a:gd name="T46" fmla="*/ 26 w 236"/>
                  <a:gd name="T47" fmla="*/ 509 h 1396"/>
                  <a:gd name="T48" fmla="*/ 38 w 236"/>
                  <a:gd name="T49" fmla="*/ 377 h 1396"/>
                  <a:gd name="T50" fmla="*/ 25 w 236"/>
                  <a:gd name="T51" fmla="*/ 211 h 1396"/>
                  <a:gd name="T52" fmla="*/ 15 w 236"/>
                  <a:gd name="T53" fmla="*/ 134 h 1396"/>
                  <a:gd name="T54" fmla="*/ 0 w 236"/>
                  <a:gd name="T55" fmla="*/ 44 h 1396"/>
                  <a:gd name="T56" fmla="*/ 6 w 236"/>
                  <a:gd name="T57" fmla="*/ 14 h 1396"/>
                  <a:gd name="T58" fmla="*/ 17 w 236"/>
                  <a:gd name="T59" fmla="*/ 5 h 1396"/>
                  <a:gd name="T60" fmla="*/ 30 w 236"/>
                  <a:gd name="T61" fmla="*/ 0 h 1396"/>
                  <a:gd name="T62" fmla="*/ 58 w 236"/>
                  <a:gd name="T63" fmla="*/ 5 h 1396"/>
                  <a:gd name="T64" fmla="*/ 75 w 236"/>
                  <a:gd name="T65" fmla="*/ 32 h 1396"/>
                  <a:gd name="T66" fmla="*/ 75 w 236"/>
                  <a:gd name="T67" fmla="*/ 32 h 13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1396"/>
                  <a:gd name="T104" fmla="*/ 236 w 236"/>
                  <a:gd name="T105" fmla="*/ 1396 h 13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1396">
                    <a:moveTo>
                      <a:pt x="75" y="32"/>
                    </a:moveTo>
                    <a:lnTo>
                      <a:pt x="95" y="123"/>
                    </a:lnTo>
                    <a:lnTo>
                      <a:pt x="116" y="201"/>
                    </a:lnTo>
                    <a:lnTo>
                      <a:pt x="143" y="371"/>
                    </a:lnTo>
                    <a:lnTo>
                      <a:pt x="146" y="439"/>
                    </a:lnTo>
                    <a:lnTo>
                      <a:pt x="142" y="500"/>
                    </a:lnTo>
                    <a:lnTo>
                      <a:pt x="141" y="562"/>
                    </a:lnTo>
                    <a:lnTo>
                      <a:pt x="143" y="630"/>
                    </a:lnTo>
                    <a:lnTo>
                      <a:pt x="165" y="815"/>
                    </a:lnTo>
                    <a:lnTo>
                      <a:pt x="190" y="976"/>
                    </a:lnTo>
                    <a:lnTo>
                      <a:pt x="214" y="1136"/>
                    </a:lnTo>
                    <a:lnTo>
                      <a:pt x="236" y="1321"/>
                    </a:lnTo>
                    <a:lnTo>
                      <a:pt x="233" y="1351"/>
                    </a:lnTo>
                    <a:lnTo>
                      <a:pt x="221" y="1375"/>
                    </a:lnTo>
                    <a:lnTo>
                      <a:pt x="200" y="1389"/>
                    </a:lnTo>
                    <a:lnTo>
                      <a:pt x="175" y="1396"/>
                    </a:lnTo>
                    <a:lnTo>
                      <a:pt x="127" y="1384"/>
                    </a:lnTo>
                    <a:lnTo>
                      <a:pt x="101" y="1334"/>
                    </a:lnTo>
                    <a:lnTo>
                      <a:pt x="80" y="1150"/>
                    </a:lnTo>
                    <a:lnTo>
                      <a:pt x="58" y="988"/>
                    </a:lnTo>
                    <a:lnTo>
                      <a:pt x="37" y="826"/>
                    </a:lnTo>
                    <a:lnTo>
                      <a:pt x="16" y="642"/>
                    </a:lnTo>
                    <a:lnTo>
                      <a:pt x="17" y="572"/>
                    </a:lnTo>
                    <a:lnTo>
                      <a:pt x="26" y="509"/>
                    </a:lnTo>
                    <a:lnTo>
                      <a:pt x="38" y="377"/>
                    </a:lnTo>
                    <a:lnTo>
                      <a:pt x="25" y="211"/>
                    </a:lnTo>
                    <a:lnTo>
                      <a:pt x="15" y="134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7" y="5"/>
                    </a:lnTo>
                    <a:lnTo>
                      <a:pt x="30" y="0"/>
                    </a:lnTo>
                    <a:lnTo>
                      <a:pt x="58" y="5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3" name="Freeform 113"/>
              <p:cNvSpPr>
                <a:spLocks/>
              </p:cNvSpPr>
              <p:nvPr/>
            </p:nvSpPr>
            <p:spPr bwMode="auto">
              <a:xfrm>
                <a:off x="330" y="2621"/>
                <a:ext cx="162" cy="23"/>
              </a:xfrm>
              <a:custGeom>
                <a:avLst/>
                <a:gdLst>
                  <a:gd name="T0" fmla="*/ 69 w 1138"/>
                  <a:gd name="T1" fmla="*/ 0 h 159"/>
                  <a:gd name="T2" fmla="*/ 249 w 1138"/>
                  <a:gd name="T3" fmla="*/ 9 h 159"/>
                  <a:gd name="T4" fmla="*/ 393 w 1138"/>
                  <a:gd name="T5" fmla="*/ 25 h 159"/>
                  <a:gd name="T6" fmla="*/ 537 w 1138"/>
                  <a:gd name="T7" fmla="*/ 36 h 159"/>
                  <a:gd name="T8" fmla="*/ 717 w 1138"/>
                  <a:gd name="T9" fmla="*/ 27 h 159"/>
                  <a:gd name="T10" fmla="*/ 878 w 1138"/>
                  <a:gd name="T11" fmla="*/ 25 h 159"/>
                  <a:gd name="T12" fmla="*/ 1040 w 1138"/>
                  <a:gd name="T13" fmla="*/ 21 h 159"/>
                  <a:gd name="T14" fmla="*/ 1089 w 1138"/>
                  <a:gd name="T15" fmla="*/ 17 h 159"/>
                  <a:gd name="T16" fmla="*/ 1122 w 1138"/>
                  <a:gd name="T17" fmla="*/ 23 h 159"/>
                  <a:gd name="T18" fmla="*/ 1138 w 1138"/>
                  <a:gd name="T19" fmla="*/ 50 h 159"/>
                  <a:gd name="T20" fmla="*/ 1134 w 1138"/>
                  <a:gd name="T21" fmla="*/ 82 h 159"/>
                  <a:gd name="T22" fmla="*/ 1123 w 1138"/>
                  <a:gd name="T23" fmla="*/ 94 h 159"/>
                  <a:gd name="T24" fmla="*/ 1105 w 1138"/>
                  <a:gd name="T25" fmla="*/ 102 h 159"/>
                  <a:gd name="T26" fmla="*/ 1055 w 1138"/>
                  <a:gd name="T27" fmla="*/ 118 h 159"/>
                  <a:gd name="T28" fmla="*/ 794 w 1138"/>
                  <a:gd name="T29" fmla="*/ 147 h 159"/>
                  <a:gd name="T30" fmla="*/ 601 w 1138"/>
                  <a:gd name="T31" fmla="*/ 159 h 159"/>
                  <a:gd name="T32" fmla="*/ 432 w 1138"/>
                  <a:gd name="T33" fmla="*/ 155 h 159"/>
                  <a:gd name="T34" fmla="*/ 261 w 1138"/>
                  <a:gd name="T35" fmla="*/ 143 h 159"/>
                  <a:gd name="T36" fmla="*/ 69 w 1138"/>
                  <a:gd name="T37" fmla="*/ 138 h 159"/>
                  <a:gd name="T38" fmla="*/ 39 w 1138"/>
                  <a:gd name="T39" fmla="*/ 132 h 159"/>
                  <a:gd name="T40" fmla="*/ 18 w 1138"/>
                  <a:gd name="T41" fmla="*/ 116 h 159"/>
                  <a:gd name="T42" fmla="*/ 0 w 1138"/>
                  <a:gd name="T43" fmla="*/ 69 h 159"/>
                  <a:gd name="T44" fmla="*/ 5 w 1138"/>
                  <a:gd name="T45" fmla="*/ 44 h 159"/>
                  <a:gd name="T46" fmla="*/ 18 w 1138"/>
                  <a:gd name="T47" fmla="*/ 22 h 159"/>
                  <a:gd name="T48" fmla="*/ 39 w 1138"/>
                  <a:gd name="T49" fmla="*/ 7 h 159"/>
                  <a:gd name="T50" fmla="*/ 69 w 1138"/>
                  <a:gd name="T51" fmla="*/ 0 h 159"/>
                  <a:gd name="T52" fmla="*/ 69 w 1138"/>
                  <a:gd name="T53" fmla="*/ 0 h 1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8"/>
                  <a:gd name="T82" fmla="*/ 0 h 159"/>
                  <a:gd name="T83" fmla="*/ 1138 w 1138"/>
                  <a:gd name="T84" fmla="*/ 159 h 1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8" h="159">
                    <a:moveTo>
                      <a:pt x="69" y="0"/>
                    </a:moveTo>
                    <a:lnTo>
                      <a:pt x="249" y="9"/>
                    </a:lnTo>
                    <a:lnTo>
                      <a:pt x="393" y="25"/>
                    </a:lnTo>
                    <a:lnTo>
                      <a:pt x="537" y="36"/>
                    </a:lnTo>
                    <a:lnTo>
                      <a:pt x="717" y="27"/>
                    </a:lnTo>
                    <a:lnTo>
                      <a:pt x="878" y="25"/>
                    </a:lnTo>
                    <a:lnTo>
                      <a:pt x="1040" y="21"/>
                    </a:lnTo>
                    <a:lnTo>
                      <a:pt x="1089" y="17"/>
                    </a:lnTo>
                    <a:lnTo>
                      <a:pt x="1122" y="23"/>
                    </a:lnTo>
                    <a:lnTo>
                      <a:pt x="1138" y="50"/>
                    </a:lnTo>
                    <a:lnTo>
                      <a:pt x="1134" y="82"/>
                    </a:lnTo>
                    <a:lnTo>
                      <a:pt x="1123" y="94"/>
                    </a:lnTo>
                    <a:lnTo>
                      <a:pt x="1105" y="102"/>
                    </a:lnTo>
                    <a:lnTo>
                      <a:pt x="1055" y="118"/>
                    </a:lnTo>
                    <a:lnTo>
                      <a:pt x="794" y="147"/>
                    </a:lnTo>
                    <a:lnTo>
                      <a:pt x="601" y="159"/>
                    </a:lnTo>
                    <a:lnTo>
                      <a:pt x="432" y="155"/>
                    </a:lnTo>
                    <a:lnTo>
                      <a:pt x="261" y="143"/>
                    </a:lnTo>
                    <a:lnTo>
                      <a:pt x="69" y="138"/>
                    </a:lnTo>
                    <a:lnTo>
                      <a:pt x="39" y="132"/>
                    </a:lnTo>
                    <a:lnTo>
                      <a:pt x="18" y="116"/>
                    </a:lnTo>
                    <a:lnTo>
                      <a:pt x="0" y="69"/>
                    </a:lnTo>
                    <a:lnTo>
                      <a:pt x="5" y="44"/>
                    </a:lnTo>
                    <a:lnTo>
                      <a:pt x="18" y="22"/>
                    </a:lnTo>
                    <a:lnTo>
                      <a:pt x="39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" name="Freeform 114"/>
              <p:cNvSpPr>
                <a:spLocks/>
              </p:cNvSpPr>
              <p:nvPr/>
            </p:nvSpPr>
            <p:spPr bwMode="auto">
              <a:xfrm>
                <a:off x="278" y="2660"/>
                <a:ext cx="14" cy="54"/>
              </a:xfrm>
              <a:custGeom>
                <a:avLst/>
                <a:gdLst>
                  <a:gd name="T0" fmla="*/ 100 w 100"/>
                  <a:gd name="T1" fmla="*/ 21 h 378"/>
                  <a:gd name="T2" fmla="*/ 71 w 100"/>
                  <a:gd name="T3" fmla="*/ 270 h 378"/>
                  <a:gd name="T4" fmla="*/ 57 w 100"/>
                  <a:gd name="T5" fmla="*/ 353 h 378"/>
                  <a:gd name="T6" fmla="*/ 46 w 100"/>
                  <a:gd name="T7" fmla="*/ 373 h 378"/>
                  <a:gd name="T8" fmla="*/ 26 w 100"/>
                  <a:gd name="T9" fmla="*/ 378 h 378"/>
                  <a:gd name="T10" fmla="*/ 7 w 100"/>
                  <a:gd name="T11" fmla="*/ 368 h 378"/>
                  <a:gd name="T12" fmla="*/ 0 w 100"/>
                  <a:gd name="T13" fmla="*/ 347 h 378"/>
                  <a:gd name="T14" fmla="*/ 6 w 100"/>
                  <a:gd name="T15" fmla="*/ 265 h 378"/>
                  <a:gd name="T16" fmla="*/ 14 w 100"/>
                  <a:gd name="T17" fmla="*/ 198 h 378"/>
                  <a:gd name="T18" fmla="*/ 29 w 100"/>
                  <a:gd name="T19" fmla="*/ 140 h 378"/>
                  <a:gd name="T20" fmla="*/ 63 w 100"/>
                  <a:gd name="T21" fmla="*/ 16 h 378"/>
                  <a:gd name="T22" fmla="*/ 71 w 100"/>
                  <a:gd name="T23" fmla="*/ 2 h 378"/>
                  <a:gd name="T24" fmla="*/ 84 w 100"/>
                  <a:gd name="T25" fmla="*/ 0 h 378"/>
                  <a:gd name="T26" fmla="*/ 100 w 100"/>
                  <a:gd name="T27" fmla="*/ 21 h 378"/>
                  <a:gd name="T28" fmla="*/ 100 w 100"/>
                  <a:gd name="T29" fmla="*/ 21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378"/>
                  <a:gd name="T47" fmla="*/ 100 w 100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378">
                    <a:moveTo>
                      <a:pt x="100" y="21"/>
                    </a:moveTo>
                    <a:lnTo>
                      <a:pt x="71" y="270"/>
                    </a:lnTo>
                    <a:lnTo>
                      <a:pt x="57" y="353"/>
                    </a:lnTo>
                    <a:lnTo>
                      <a:pt x="46" y="373"/>
                    </a:lnTo>
                    <a:lnTo>
                      <a:pt x="26" y="378"/>
                    </a:lnTo>
                    <a:lnTo>
                      <a:pt x="7" y="368"/>
                    </a:lnTo>
                    <a:lnTo>
                      <a:pt x="0" y="347"/>
                    </a:lnTo>
                    <a:lnTo>
                      <a:pt x="6" y="265"/>
                    </a:lnTo>
                    <a:lnTo>
                      <a:pt x="14" y="198"/>
                    </a:lnTo>
                    <a:lnTo>
                      <a:pt x="29" y="140"/>
                    </a:lnTo>
                    <a:lnTo>
                      <a:pt x="63" y="16"/>
                    </a:lnTo>
                    <a:lnTo>
                      <a:pt x="71" y="2"/>
                    </a:lnTo>
                    <a:lnTo>
                      <a:pt x="84" y="0"/>
                    </a:lnTo>
                    <a:lnTo>
                      <a:pt x="10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" name="Freeform 115"/>
              <p:cNvSpPr>
                <a:spLocks/>
              </p:cNvSpPr>
              <p:nvPr/>
            </p:nvSpPr>
            <p:spPr bwMode="auto">
              <a:xfrm>
                <a:off x="303" y="2653"/>
                <a:ext cx="252" cy="65"/>
              </a:xfrm>
              <a:custGeom>
                <a:avLst/>
                <a:gdLst>
                  <a:gd name="T0" fmla="*/ 17 w 1763"/>
                  <a:gd name="T1" fmla="*/ 22 h 449"/>
                  <a:gd name="T2" fmla="*/ 152 w 1763"/>
                  <a:gd name="T3" fmla="*/ 8 h 449"/>
                  <a:gd name="T4" fmla="*/ 287 w 1763"/>
                  <a:gd name="T5" fmla="*/ 0 h 449"/>
                  <a:gd name="T6" fmla="*/ 700 w 1763"/>
                  <a:gd name="T7" fmla="*/ 14 h 449"/>
                  <a:gd name="T8" fmla="*/ 893 w 1763"/>
                  <a:gd name="T9" fmla="*/ 22 h 449"/>
                  <a:gd name="T10" fmla="*/ 1113 w 1763"/>
                  <a:gd name="T11" fmla="*/ 27 h 449"/>
                  <a:gd name="T12" fmla="*/ 1342 w 1763"/>
                  <a:gd name="T13" fmla="*/ 26 h 449"/>
                  <a:gd name="T14" fmla="*/ 1572 w 1763"/>
                  <a:gd name="T15" fmla="*/ 40 h 449"/>
                  <a:gd name="T16" fmla="*/ 1625 w 1763"/>
                  <a:gd name="T17" fmla="*/ 58 h 449"/>
                  <a:gd name="T18" fmla="*/ 1664 w 1763"/>
                  <a:gd name="T19" fmla="*/ 95 h 449"/>
                  <a:gd name="T20" fmla="*/ 1692 w 1763"/>
                  <a:gd name="T21" fmla="*/ 146 h 449"/>
                  <a:gd name="T22" fmla="*/ 1717 w 1763"/>
                  <a:gd name="T23" fmla="*/ 203 h 449"/>
                  <a:gd name="T24" fmla="*/ 1751 w 1763"/>
                  <a:gd name="T25" fmla="*/ 307 h 449"/>
                  <a:gd name="T26" fmla="*/ 1763 w 1763"/>
                  <a:gd name="T27" fmla="*/ 416 h 449"/>
                  <a:gd name="T28" fmla="*/ 1753 w 1763"/>
                  <a:gd name="T29" fmla="*/ 440 h 449"/>
                  <a:gd name="T30" fmla="*/ 1730 w 1763"/>
                  <a:gd name="T31" fmla="*/ 449 h 449"/>
                  <a:gd name="T32" fmla="*/ 1708 w 1763"/>
                  <a:gd name="T33" fmla="*/ 440 h 449"/>
                  <a:gd name="T34" fmla="*/ 1697 w 1763"/>
                  <a:gd name="T35" fmla="*/ 416 h 449"/>
                  <a:gd name="T36" fmla="*/ 1688 w 1763"/>
                  <a:gd name="T37" fmla="*/ 318 h 449"/>
                  <a:gd name="T38" fmla="*/ 1676 w 1763"/>
                  <a:gd name="T39" fmla="*/ 274 h 449"/>
                  <a:gd name="T40" fmla="*/ 1658 w 1763"/>
                  <a:gd name="T41" fmla="*/ 226 h 449"/>
                  <a:gd name="T42" fmla="*/ 1628 w 1763"/>
                  <a:gd name="T43" fmla="*/ 134 h 449"/>
                  <a:gd name="T44" fmla="*/ 1618 w 1763"/>
                  <a:gd name="T45" fmla="*/ 117 h 449"/>
                  <a:gd name="T46" fmla="*/ 1605 w 1763"/>
                  <a:gd name="T47" fmla="*/ 101 h 449"/>
                  <a:gd name="T48" fmla="*/ 1588 w 1763"/>
                  <a:gd name="T49" fmla="*/ 90 h 449"/>
                  <a:gd name="T50" fmla="*/ 1566 w 1763"/>
                  <a:gd name="T51" fmla="*/ 84 h 449"/>
                  <a:gd name="T52" fmla="*/ 1340 w 1763"/>
                  <a:gd name="T53" fmla="*/ 67 h 449"/>
                  <a:gd name="T54" fmla="*/ 1113 w 1763"/>
                  <a:gd name="T55" fmla="*/ 65 h 449"/>
                  <a:gd name="T56" fmla="*/ 700 w 1763"/>
                  <a:gd name="T57" fmla="*/ 52 h 449"/>
                  <a:gd name="T58" fmla="*/ 507 w 1763"/>
                  <a:gd name="T59" fmla="*/ 43 h 449"/>
                  <a:gd name="T60" fmla="*/ 287 w 1763"/>
                  <a:gd name="T61" fmla="*/ 38 h 449"/>
                  <a:gd name="T62" fmla="*/ 20 w 1763"/>
                  <a:gd name="T63" fmla="*/ 59 h 449"/>
                  <a:gd name="T64" fmla="*/ 0 w 1763"/>
                  <a:gd name="T65" fmla="*/ 43 h 449"/>
                  <a:gd name="T66" fmla="*/ 4 w 1763"/>
                  <a:gd name="T67" fmla="*/ 29 h 449"/>
                  <a:gd name="T68" fmla="*/ 17 w 1763"/>
                  <a:gd name="T69" fmla="*/ 22 h 449"/>
                  <a:gd name="T70" fmla="*/ 17 w 1763"/>
                  <a:gd name="T71" fmla="*/ 22 h 4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63"/>
                  <a:gd name="T109" fmla="*/ 0 h 449"/>
                  <a:gd name="T110" fmla="*/ 1763 w 1763"/>
                  <a:gd name="T111" fmla="*/ 449 h 4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63" h="449">
                    <a:moveTo>
                      <a:pt x="17" y="22"/>
                    </a:moveTo>
                    <a:lnTo>
                      <a:pt x="152" y="8"/>
                    </a:lnTo>
                    <a:lnTo>
                      <a:pt x="287" y="0"/>
                    </a:lnTo>
                    <a:lnTo>
                      <a:pt x="700" y="14"/>
                    </a:lnTo>
                    <a:lnTo>
                      <a:pt x="893" y="22"/>
                    </a:lnTo>
                    <a:lnTo>
                      <a:pt x="1113" y="27"/>
                    </a:lnTo>
                    <a:lnTo>
                      <a:pt x="1342" y="26"/>
                    </a:lnTo>
                    <a:lnTo>
                      <a:pt x="1572" y="40"/>
                    </a:lnTo>
                    <a:lnTo>
                      <a:pt x="1625" y="58"/>
                    </a:lnTo>
                    <a:lnTo>
                      <a:pt x="1664" y="95"/>
                    </a:lnTo>
                    <a:lnTo>
                      <a:pt x="1692" y="146"/>
                    </a:lnTo>
                    <a:lnTo>
                      <a:pt x="1717" y="203"/>
                    </a:lnTo>
                    <a:lnTo>
                      <a:pt x="1751" y="307"/>
                    </a:lnTo>
                    <a:lnTo>
                      <a:pt x="1763" y="416"/>
                    </a:lnTo>
                    <a:lnTo>
                      <a:pt x="1753" y="440"/>
                    </a:lnTo>
                    <a:lnTo>
                      <a:pt x="1730" y="449"/>
                    </a:lnTo>
                    <a:lnTo>
                      <a:pt x="1708" y="440"/>
                    </a:lnTo>
                    <a:lnTo>
                      <a:pt x="1697" y="416"/>
                    </a:lnTo>
                    <a:lnTo>
                      <a:pt x="1688" y="318"/>
                    </a:lnTo>
                    <a:lnTo>
                      <a:pt x="1676" y="274"/>
                    </a:lnTo>
                    <a:lnTo>
                      <a:pt x="1658" y="226"/>
                    </a:lnTo>
                    <a:lnTo>
                      <a:pt x="1628" y="134"/>
                    </a:lnTo>
                    <a:lnTo>
                      <a:pt x="1618" y="117"/>
                    </a:lnTo>
                    <a:lnTo>
                      <a:pt x="1605" y="101"/>
                    </a:lnTo>
                    <a:lnTo>
                      <a:pt x="1588" y="90"/>
                    </a:lnTo>
                    <a:lnTo>
                      <a:pt x="1566" y="84"/>
                    </a:lnTo>
                    <a:lnTo>
                      <a:pt x="1340" y="67"/>
                    </a:lnTo>
                    <a:lnTo>
                      <a:pt x="1113" y="65"/>
                    </a:lnTo>
                    <a:lnTo>
                      <a:pt x="700" y="52"/>
                    </a:lnTo>
                    <a:lnTo>
                      <a:pt x="507" y="43"/>
                    </a:lnTo>
                    <a:lnTo>
                      <a:pt x="287" y="38"/>
                    </a:lnTo>
                    <a:lnTo>
                      <a:pt x="20" y="59"/>
                    </a:lnTo>
                    <a:lnTo>
                      <a:pt x="0" y="43"/>
                    </a:lnTo>
                    <a:lnTo>
                      <a:pt x="4" y="29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" name="Freeform 116"/>
              <p:cNvSpPr>
                <a:spLocks/>
              </p:cNvSpPr>
              <p:nvPr/>
            </p:nvSpPr>
            <p:spPr bwMode="auto">
              <a:xfrm>
                <a:off x="292" y="2712"/>
                <a:ext cx="254" cy="16"/>
              </a:xfrm>
              <a:custGeom>
                <a:avLst/>
                <a:gdLst>
                  <a:gd name="T0" fmla="*/ 19 w 1773"/>
                  <a:gd name="T1" fmla="*/ 6 h 111"/>
                  <a:gd name="T2" fmla="*/ 146 w 1773"/>
                  <a:gd name="T3" fmla="*/ 0 h 111"/>
                  <a:gd name="T4" fmla="*/ 274 w 1773"/>
                  <a:gd name="T5" fmla="*/ 9 h 111"/>
                  <a:gd name="T6" fmla="*/ 464 w 1773"/>
                  <a:gd name="T7" fmla="*/ 16 h 111"/>
                  <a:gd name="T8" fmla="*/ 652 w 1773"/>
                  <a:gd name="T9" fmla="*/ 31 h 111"/>
                  <a:gd name="T10" fmla="*/ 861 w 1773"/>
                  <a:gd name="T11" fmla="*/ 44 h 111"/>
                  <a:gd name="T12" fmla="*/ 1044 w 1773"/>
                  <a:gd name="T13" fmla="*/ 46 h 111"/>
                  <a:gd name="T14" fmla="*/ 1439 w 1773"/>
                  <a:gd name="T15" fmla="*/ 40 h 111"/>
                  <a:gd name="T16" fmla="*/ 1541 w 1773"/>
                  <a:gd name="T17" fmla="*/ 34 h 111"/>
                  <a:gd name="T18" fmla="*/ 1641 w 1773"/>
                  <a:gd name="T19" fmla="*/ 18 h 111"/>
                  <a:gd name="T20" fmla="*/ 1733 w 1773"/>
                  <a:gd name="T21" fmla="*/ 3 h 111"/>
                  <a:gd name="T22" fmla="*/ 1760 w 1773"/>
                  <a:gd name="T23" fmla="*/ 9 h 111"/>
                  <a:gd name="T24" fmla="*/ 1773 w 1773"/>
                  <a:gd name="T25" fmla="*/ 31 h 111"/>
                  <a:gd name="T26" fmla="*/ 1769 w 1773"/>
                  <a:gd name="T27" fmla="*/ 57 h 111"/>
                  <a:gd name="T28" fmla="*/ 1759 w 1773"/>
                  <a:gd name="T29" fmla="*/ 66 h 111"/>
                  <a:gd name="T30" fmla="*/ 1744 w 1773"/>
                  <a:gd name="T31" fmla="*/ 72 h 111"/>
                  <a:gd name="T32" fmla="*/ 1654 w 1773"/>
                  <a:gd name="T33" fmla="*/ 90 h 111"/>
                  <a:gd name="T34" fmla="*/ 1546 w 1773"/>
                  <a:gd name="T35" fmla="*/ 105 h 111"/>
                  <a:gd name="T36" fmla="*/ 1439 w 1773"/>
                  <a:gd name="T37" fmla="*/ 111 h 111"/>
                  <a:gd name="T38" fmla="*/ 1042 w 1773"/>
                  <a:gd name="T39" fmla="*/ 110 h 111"/>
                  <a:gd name="T40" fmla="*/ 647 w 1773"/>
                  <a:gd name="T41" fmla="*/ 87 h 111"/>
                  <a:gd name="T42" fmla="*/ 446 w 1773"/>
                  <a:gd name="T43" fmla="*/ 73 h 111"/>
                  <a:gd name="T44" fmla="*/ 244 w 1773"/>
                  <a:gd name="T45" fmla="*/ 66 h 111"/>
                  <a:gd name="T46" fmla="*/ 134 w 1773"/>
                  <a:gd name="T47" fmla="*/ 51 h 111"/>
                  <a:gd name="T48" fmla="*/ 25 w 1773"/>
                  <a:gd name="T49" fmla="*/ 49 h 111"/>
                  <a:gd name="T50" fmla="*/ 8 w 1773"/>
                  <a:gd name="T51" fmla="*/ 45 h 111"/>
                  <a:gd name="T52" fmla="*/ 0 w 1773"/>
                  <a:gd name="T53" fmla="*/ 30 h 111"/>
                  <a:gd name="T54" fmla="*/ 4 w 1773"/>
                  <a:gd name="T55" fmla="*/ 15 h 111"/>
                  <a:gd name="T56" fmla="*/ 19 w 1773"/>
                  <a:gd name="T57" fmla="*/ 6 h 111"/>
                  <a:gd name="T58" fmla="*/ 19 w 1773"/>
                  <a:gd name="T59" fmla="*/ 6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73"/>
                  <a:gd name="T91" fmla="*/ 0 h 111"/>
                  <a:gd name="T92" fmla="*/ 1773 w 1773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73" h="111">
                    <a:moveTo>
                      <a:pt x="19" y="6"/>
                    </a:moveTo>
                    <a:lnTo>
                      <a:pt x="146" y="0"/>
                    </a:lnTo>
                    <a:lnTo>
                      <a:pt x="274" y="9"/>
                    </a:lnTo>
                    <a:lnTo>
                      <a:pt x="464" y="16"/>
                    </a:lnTo>
                    <a:lnTo>
                      <a:pt x="652" y="31"/>
                    </a:lnTo>
                    <a:lnTo>
                      <a:pt x="861" y="44"/>
                    </a:lnTo>
                    <a:lnTo>
                      <a:pt x="1044" y="46"/>
                    </a:lnTo>
                    <a:lnTo>
                      <a:pt x="1439" y="40"/>
                    </a:lnTo>
                    <a:lnTo>
                      <a:pt x="1541" y="34"/>
                    </a:lnTo>
                    <a:lnTo>
                      <a:pt x="1641" y="18"/>
                    </a:lnTo>
                    <a:lnTo>
                      <a:pt x="1733" y="3"/>
                    </a:lnTo>
                    <a:lnTo>
                      <a:pt x="1760" y="9"/>
                    </a:lnTo>
                    <a:lnTo>
                      <a:pt x="1773" y="31"/>
                    </a:lnTo>
                    <a:lnTo>
                      <a:pt x="1769" y="57"/>
                    </a:lnTo>
                    <a:lnTo>
                      <a:pt x="1759" y="66"/>
                    </a:lnTo>
                    <a:lnTo>
                      <a:pt x="1744" y="72"/>
                    </a:lnTo>
                    <a:lnTo>
                      <a:pt x="1654" y="90"/>
                    </a:lnTo>
                    <a:lnTo>
                      <a:pt x="1546" y="105"/>
                    </a:lnTo>
                    <a:lnTo>
                      <a:pt x="1439" y="111"/>
                    </a:lnTo>
                    <a:lnTo>
                      <a:pt x="1042" y="110"/>
                    </a:lnTo>
                    <a:lnTo>
                      <a:pt x="647" y="87"/>
                    </a:lnTo>
                    <a:lnTo>
                      <a:pt x="446" y="73"/>
                    </a:lnTo>
                    <a:lnTo>
                      <a:pt x="244" y="66"/>
                    </a:lnTo>
                    <a:lnTo>
                      <a:pt x="134" y="51"/>
                    </a:lnTo>
                    <a:lnTo>
                      <a:pt x="25" y="49"/>
                    </a:lnTo>
                    <a:lnTo>
                      <a:pt x="8" y="45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" name="Freeform 117"/>
              <p:cNvSpPr>
                <a:spLocks/>
              </p:cNvSpPr>
              <p:nvPr/>
            </p:nvSpPr>
            <p:spPr bwMode="auto">
              <a:xfrm>
                <a:off x="293" y="2692"/>
                <a:ext cx="216" cy="21"/>
              </a:xfrm>
              <a:custGeom>
                <a:avLst/>
                <a:gdLst>
                  <a:gd name="T0" fmla="*/ 14 w 1513"/>
                  <a:gd name="T1" fmla="*/ 32 h 152"/>
                  <a:gd name="T2" fmla="*/ 81 w 1513"/>
                  <a:gd name="T3" fmla="*/ 17 h 152"/>
                  <a:gd name="T4" fmla="*/ 143 w 1513"/>
                  <a:gd name="T5" fmla="*/ 6 h 152"/>
                  <a:gd name="T6" fmla="*/ 261 w 1513"/>
                  <a:gd name="T7" fmla="*/ 0 h 152"/>
                  <a:gd name="T8" fmla="*/ 512 w 1513"/>
                  <a:gd name="T9" fmla="*/ 28 h 152"/>
                  <a:gd name="T10" fmla="*/ 689 w 1513"/>
                  <a:gd name="T11" fmla="*/ 46 h 152"/>
                  <a:gd name="T12" fmla="*/ 864 w 1513"/>
                  <a:gd name="T13" fmla="*/ 60 h 152"/>
                  <a:gd name="T14" fmla="*/ 1031 w 1513"/>
                  <a:gd name="T15" fmla="*/ 82 h 152"/>
                  <a:gd name="T16" fmla="*/ 1178 w 1513"/>
                  <a:gd name="T17" fmla="*/ 92 h 152"/>
                  <a:gd name="T18" fmla="*/ 1494 w 1513"/>
                  <a:gd name="T19" fmla="*/ 96 h 152"/>
                  <a:gd name="T20" fmla="*/ 1513 w 1513"/>
                  <a:gd name="T21" fmla="*/ 115 h 152"/>
                  <a:gd name="T22" fmla="*/ 1508 w 1513"/>
                  <a:gd name="T23" fmla="*/ 127 h 152"/>
                  <a:gd name="T24" fmla="*/ 1494 w 1513"/>
                  <a:gd name="T25" fmla="*/ 134 h 152"/>
                  <a:gd name="T26" fmla="*/ 1175 w 1513"/>
                  <a:gd name="T27" fmla="*/ 149 h 152"/>
                  <a:gd name="T28" fmla="*/ 1026 w 1513"/>
                  <a:gd name="T29" fmla="*/ 152 h 152"/>
                  <a:gd name="T30" fmla="*/ 857 w 1513"/>
                  <a:gd name="T31" fmla="*/ 136 h 152"/>
                  <a:gd name="T32" fmla="*/ 502 w 1513"/>
                  <a:gd name="T33" fmla="*/ 104 h 152"/>
                  <a:gd name="T34" fmla="*/ 373 w 1513"/>
                  <a:gd name="T35" fmla="*/ 78 h 152"/>
                  <a:gd name="T36" fmla="*/ 316 w 1513"/>
                  <a:gd name="T37" fmla="*/ 66 h 152"/>
                  <a:gd name="T38" fmla="*/ 259 w 1513"/>
                  <a:gd name="T39" fmla="*/ 57 h 152"/>
                  <a:gd name="T40" fmla="*/ 148 w 1513"/>
                  <a:gd name="T41" fmla="*/ 50 h 152"/>
                  <a:gd name="T42" fmla="*/ 23 w 1513"/>
                  <a:gd name="T43" fmla="*/ 68 h 152"/>
                  <a:gd name="T44" fmla="*/ 7 w 1513"/>
                  <a:gd name="T45" fmla="*/ 66 h 152"/>
                  <a:gd name="T46" fmla="*/ 0 w 1513"/>
                  <a:gd name="T47" fmla="*/ 55 h 152"/>
                  <a:gd name="T48" fmla="*/ 2 w 1513"/>
                  <a:gd name="T49" fmla="*/ 41 h 152"/>
                  <a:gd name="T50" fmla="*/ 14 w 1513"/>
                  <a:gd name="T51" fmla="*/ 32 h 152"/>
                  <a:gd name="T52" fmla="*/ 14 w 1513"/>
                  <a:gd name="T53" fmla="*/ 32 h 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13"/>
                  <a:gd name="T82" fmla="*/ 0 h 152"/>
                  <a:gd name="T83" fmla="*/ 1513 w 1513"/>
                  <a:gd name="T84" fmla="*/ 152 h 1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13" h="152">
                    <a:moveTo>
                      <a:pt x="14" y="32"/>
                    </a:moveTo>
                    <a:lnTo>
                      <a:pt x="81" y="17"/>
                    </a:lnTo>
                    <a:lnTo>
                      <a:pt x="143" y="6"/>
                    </a:lnTo>
                    <a:lnTo>
                      <a:pt x="261" y="0"/>
                    </a:lnTo>
                    <a:lnTo>
                      <a:pt x="512" y="28"/>
                    </a:lnTo>
                    <a:lnTo>
                      <a:pt x="689" y="46"/>
                    </a:lnTo>
                    <a:lnTo>
                      <a:pt x="864" y="60"/>
                    </a:lnTo>
                    <a:lnTo>
                      <a:pt x="1031" y="82"/>
                    </a:lnTo>
                    <a:lnTo>
                      <a:pt x="1178" y="92"/>
                    </a:lnTo>
                    <a:lnTo>
                      <a:pt x="1494" y="96"/>
                    </a:lnTo>
                    <a:lnTo>
                      <a:pt x="1513" y="115"/>
                    </a:lnTo>
                    <a:lnTo>
                      <a:pt x="1508" y="127"/>
                    </a:lnTo>
                    <a:lnTo>
                      <a:pt x="1494" y="134"/>
                    </a:lnTo>
                    <a:lnTo>
                      <a:pt x="1175" y="149"/>
                    </a:lnTo>
                    <a:lnTo>
                      <a:pt x="1026" y="152"/>
                    </a:lnTo>
                    <a:lnTo>
                      <a:pt x="857" y="136"/>
                    </a:lnTo>
                    <a:lnTo>
                      <a:pt x="502" y="104"/>
                    </a:lnTo>
                    <a:lnTo>
                      <a:pt x="373" y="78"/>
                    </a:lnTo>
                    <a:lnTo>
                      <a:pt x="316" y="66"/>
                    </a:lnTo>
                    <a:lnTo>
                      <a:pt x="259" y="57"/>
                    </a:lnTo>
                    <a:lnTo>
                      <a:pt x="148" y="50"/>
                    </a:lnTo>
                    <a:lnTo>
                      <a:pt x="23" y="68"/>
                    </a:lnTo>
                    <a:lnTo>
                      <a:pt x="7" y="66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" name="Freeform 118"/>
              <p:cNvSpPr>
                <a:spLocks/>
              </p:cNvSpPr>
              <p:nvPr/>
            </p:nvSpPr>
            <p:spPr bwMode="auto">
              <a:xfrm>
                <a:off x="315" y="2681"/>
                <a:ext cx="166" cy="13"/>
              </a:xfrm>
              <a:custGeom>
                <a:avLst/>
                <a:gdLst>
                  <a:gd name="T0" fmla="*/ 19 w 1165"/>
                  <a:gd name="T1" fmla="*/ 0 h 95"/>
                  <a:gd name="T2" fmla="*/ 256 w 1165"/>
                  <a:gd name="T3" fmla="*/ 1 h 95"/>
                  <a:gd name="T4" fmla="*/ 529 w 1165"/>
                  <a:gd name="T5" fmla="*/ 18 h 95"/>
                  <a:gd name="T6" fmla="*/ 657 w 1165"/>
                  <a:gd name="T7" fmla="*/ 29 h 95"/>
                  <a:gd name="T8" fmla="*/ 803 w 1165"/>
                  <a:gd name="T9" fmla="*/ 33 h 95"/>
                  <a:gd name="T10" fmla="*/ 1147 w 1165"/>
                  <a:gd name="T11" fmla="*/ 37 h 95"/>
                  <a:gd name="T12" fmla="*/ 1165 w 1165"/>
                  <a:gd name="T13" fmla="*/ 57 h 95"/>
                  <a:gd name="T14" fmla="*/ 1159 w 1165"/>
                  <a:gd name="T15" fmla="*/ 69 h 95"/>
                  <a:gd name="T16" fmla="*/ 1145 w 1165"/>
                  <a:gd name="T17" fmla="*/ 75 h 95"/>
                  <a:gd name="T18" fmla="*/ 968 w 1165"/>
                  <a:gd name="T19" fmla="*/ 81 h 95"/>
                  <a:gd name="T20" fmla="*/ 884 w 1165"/>
                  <a:gd name="T21" fmla="*/ 90 h 95"/>
                  <a:gd name="T22" fmla="*/ 792 w 1165"/>
                  <a:gd name="T23" fmla="*/ 95 h 95"/>
                  <a:gd name="T24" fmla="*/ 647 w 1165"/>
                  <a:gd name="T25" fmla="*/ 87 h 95"/>
                  <a:gd name="T26" fmla="*/ 523 w 1165"/>
                  <a:gd name="T27" fmla="*/ 70 h 95"/>
                  <a:gd name="T28" fmla="*/ 399 w 1165"/>
                  <a:gd name="T29" fmla="*/ 53 h 95"/>
                  <a:gd name="T30" fmla="*/ 255 w 1165"/>
                  <a:gd name="T31" fmla="*/ 44 h 95"/>
                  <a:gd name="T32" fmla="*/ 19 w 1165"/>
                  <a:gd name="T33" fmla="*/ 37 h 95"/>
                  <a:gd name="T34" fmla="*/ 0 w 1165"/>
                  <a:gd name="T35" fmla="*/ 19 h 95"/>
                  <a:gd name="T36" fmla="*/ 6 w 1165"/>
                  <a:gd name="T37" fmla="*/ 5 h 95"/>
                  <a:gd name="T38" fmla="*/ 19 w 1165"/>
                  <a:gd name="T39" fmla="*/ 0 h 95"/>
                  <a:gd name="T40" fmla="*/ 19 w 1165"/>
                  <a:gd name="T41" fmla="*/ 0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5"/>
                  <a:gd name="T64" fmla="*/ 0 h 95"/>
                  <a:gd name="T65" fmla="*/ 1165 w 1165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5" h="95">
                    <a:moveTo>
                      <a:pt x="19" y="0"/>
                    </a:moveTo>
                    <a:lnTo>
                      <a:pt x="256" y="1"/>
                    </a:lnTo>
                    <a:lnTo>
                      <a:pt x="529" y="18"/>
                    </a:lnTo>
                    <a:lnTo>
                      <a:pt x="657" y="29"/>
                    </a:lnTo>
                    <a:lnTo>
                      <a:pt x="803" y="33"/>
                    </a:lnTo>
                    <a:lnTo>
                      <a:pt x="1147" y="37"/>
                    </a:lnTo>
                    <a:lnTo>
                      <a:pt x="1165" y="57"/>
                    </a:lnTo>
                    <a:lnTo>
                      <a:pt x="1159" y="69"/>
                    </a:lnTo>
                    <a:lnTo>
                      <a:pt x="1145" y="75"/>
                    </a:lnTo>
                    <a:lnTo>
                      <a:pt x="968" y="81"/>
                    </a:lnTo>
                    <a:lnTo>
                      <a:pt x="884" y="90"/>
                    </a:lnTo>
                    <a:lnTo>
                      <a:pt x="792" y="95"/>
                    </a:lnTo>
                    <a:lnTo>
                      <a:pt x="647" y="87"/>
                    </a:lnTo>
                    <a:lnTo>
                      <a:pt x="523" y="70"/>
                    </a:lnTo>
                    <a:lnTo>
                      <a:pt x="399" y="53"/>
                    </a:lnTo>
                    <a:lnTo>
                      <a:pt x="255" y="44"/>
                    </a:lnTo>
                    <a:lnTo>
                      <a:pt x="19" y="37"/>
                    </a:lnTo>
                    <a:lnTo>
                      <a:pt x="0" y="19"/>
                    </a:lnTo>
                    <a:lnTo>
                      <a:pt x="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" name="Freeform 119"/>
              <p:cNvSpPr>
                <a:spLocks/>
              </p:cNvSpPr>
              <p:nvPr/>
            </p:nvSpPr>
            <p:spPr bwMode="auto">
              <a:xfrm>
                <a:off x="317" y="2663"/>
                <a:ext cx="151" cy="16"/>
              </a:xfrm>
              <a:custGeom>
                <a:avLst/>
                <a:gdLst>
                  <a:gd name="T0" fmla="*/ 16 w 1058"/>
                  <a:gd name="T1" fmla="*/ 16 h 114"/>
                  <a:gd name="T2" fmla="*/ 122 w 1058"/>
                  <a:gd name="T3" fmla="*/ 2 h 114"/>
                  <a:gd name="T4" fmla="*/ 215 w 1058"/>
                  <a:gd name="T5" fmla="*/ 0 h 114"/>
                  <a:gd name="T6" fmla="*/ 414 w 1058"/>
                  <a:gd name="T7" fmla="*/ 20 h 114"/>
                  <a:gd name="T8" fmla="*/ 558 w 1058"/>
                  <a:gd name="T9" fmla="*/ 43 h 114"/>
                  <a:gd name="T10" fmla="*/ 625 w 1058"/>
                  <a:gd name="T11" fmla="*/ 55 h 114"/>
                  <a:gd name="T12" fmla="*/ 702 w 1058"/>
                  <a:gd name="T13" fmla="*/ 64 h 114"/>
                  <a:gd name="T14" fmla="*/ 1038 w 1058"/>
                  <a:gd name="T15" fmla="*/ 54 h 114"/>
                  <a:gd name="T16" fmla="*/ 1058 w 1058"/>
                  <a:gd name="T17" fmla="*/ 72 h 114"/>
                  <a:gd name="T18" fmla="*/ 1053 w 1058"/>
                  <a:gd name="T19" fmla="*/ 85 h 114"/>
                  <a:gd name="T20" fmla="*/ 1040 w 1058"/>
                  <a:gd name="T21" fmla="*/ 92 h 114"/>
                  <a:gd name="T22" fmla="*/ 870 w 1058"/>
                  <a:gd name="T23" fmla="*/ 104 h 114"/>
                  <a:gd name="T24" fmla="*/ 699 w 1058"/>
                  <a:gd name="T25" fmla="*/ 114 h 114"/>
                  <a:gd name="T26" fmla="*/ 553 w 1058"/>
                  <a:gd name="T27" fmla="*/ 93 h 114"/>
                  <a:gd name="T28" fmla="*/ 486 w 1058"/>
                  <a:gd name="T29" fmla="*/ 81 h 114"/>
                  <a:gd name="T30" fmla="*/ 409 w 1058"/>
                  <a:gd name="T31" fmla="*/ 70 h 114"/>
                  <a:gd name="T32" fmla="*/ 306 w 1058"/>
                  <a:gd name="T33" fmla="*/ 55 h 114"/>
                  <a:gd name="T34" fmla="*/ 215 w 1058"/>
                  <a:gd name="T35" fmla="*/ 44 h 114"/>
                  <a:gd name="T36" fmla="*/ 23 w 1058"/>
                  <a:gd name="T37" fmla="*/ 53 h 114"/>
                  <a:gd name="T38" fmla="*/ 7 w 1058"/>
                  <a:gd name="T39" fmla="*/ 51 h 114"/>
                  <a:gd name="T40" fmla="*/ 0 w 1058"/>
                  <a:gd name="T41" fmla="*/ 38 h 114"/>
                  <a:gd name="T42" fmla="*/ 4 w 1058"/>
                  <a:gd name="T43" fmla="*/ 25 h 114"/>
                  <a:gd name="T44" fmla="*/ 16 w 1058"/>
                  <a:gd name="T45" fmla="*/ 16 h 114"/>
                  <a:gd name="T46" fmla="*/ 16 w 1058"/>
                  <a:gd name="T47" fmla="*/ 16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8"/>
                  <a:gd name="T73" fmla="*/ 0 h 114"/>
                  <a:gd name="T74" fmla="*/ 1058 w 1058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8" h="114">
                    <a:moveTo>
                      <a:pt x="16" y="16"/>
                    </a:moveTo>
                    <a:lnTo>
                      <a:pt x="122" y="2"/>
                    </a:lnTo>
                    <a:lnTo>
                      <a:pt x="215" y="0"/>
                    </a:lnTo>
                    <a:lnTo>
                      <a:pt x="414" y="20"/>
                    </a:lnTo>
                    <a:lnTo>
                      <a:pt x="558" y="43"/>
                    </a:lnTo>
                    <a:lnTo>
                      <a:pt x="625" y="55"/>
                    </a:lnTo>
                    <a:lnTo>
                      <a:pt x="702" y="64"/>
                    </a:lnTo>
                    <a:lnTo>
                      <a:pt x="1038" y="54"/>
                    </a:lnTo>
                    <a:lnTo>
                      <a:pt x="1058" y="72"/>
                    </a:lnTo>
                    <a:lnTo>
                      <a:pt x="1053" y="85"/>
                    </a:lnTo>
                    <a:lnTo>
                      <a:pt x="1040" y="92"/>
                    </a:lnTo>
                    <a:lnTo>
                      <a:pt x="870" y="104"/>
                    </a:lnTo>
                    <a:lnTo>
                      <a:pt x="699" y="114"/>
                    </a:lnTo>
                    <a:lnTo>
                      <a:pt x="553" y="93"/>
                    </a:lnTo>
                    <a:lnTo>
                      <a:pt x="486" y="81"/>
                    </a:lnTo>
                    <a:lnTo>
                      <a:pt x="409" y="70"/>
                    </a:lnTo>
                    <a:lnTo>
                      <a:pt x="306" y="55"/>
                    </a:lnTo>
                    <a:lnTo>
                      <a:pt x="215" y="44"/>
                    </a:lnTo>
                    <a:lnTo>
                      <a:pt x="23" y="53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4" y="25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0" name="Freeform 120"/>
              <p:cNvSpPr>
                <a:spLocks/>
              </p:cNvSpPr>
              <p:nvPr/>
            </p:nvSpPr>
            <p:spPr bwMode="auto">
              <a:xfrm>
                <a:off x="484" y="2671"/>
                <a:ext cx="22" cy="25"/>
              </a:xfrm>
              <a:custGeom>
                <a:avLst/>
                <a:gdLst>
                  <a:gd name="T0" fmla="*/ 46 w 150"/>
                  <a:gd name="T1" fmla="*/ 7 h 173"/>
                  <a:gd name="T2" fmla="*/ 114 w 150"/>
                  <a:gd name="T3" fmla="*/ 89 h 173"/>
                  <a:gd name="T4" fmla="*/ 147 w 150"/>
                  <a:gd name="T5" fmla="*/ 139 h 173"/>
                  <a:gd name="T6" fmla="*/ 150 w 150"/>
                  <a:gd name="T7" fmla="*/ 165 h 173"/>
                  <a:gd name="T8" fmla="*/ 138 w 150"/>
                  <a:gd name="T9" fmla="*/ 173 h 173"/>
                  <a:gd name="T10" fmla="*/ 124 w 150"/>
                  <a:gd name="T11" fmla="*/ 168 h 173"/>
                  <a:gd name="T12" fmla="*/ 59 w 150"/>
                  <a:gd name="T13" fmla="*/ 131 h 173"/>
                  <a:gd name="T14" fmla="*/ 38 w 150"/>
                  <a:gd name="T15" fmla="*/ 89 h 173"/>
                  <a:gd name="T16" fmla="*/ 26 w 150"/>
                  <a:gd name="T17" fmla="*/ 69 h 173"/>
                  <a:gd name="T18" fmla="*/ 10 w 150"/>
                  <a:gd name="T19" fmla="*/ 51 h 173"/>
                  <a:gd name="T20" fmla="*/ 0 w 150"/>
                  <a:gd name="T21" fmla="*/ 31 h 173"/>
                  <a:gd name="T22" fmla="*/ 6 w 150"/>
                  <a:gd name="T23" fmla="*/ 12 h 173"/>
                  <a:gd name="T24" fmla="*/ 24 w 150"/>
                  <a:gd name="T25" fmla="*/ 0 h 173"/>
                  <a:gd name="T26" fmla="*/ 46 w 150"/>
                  <a:gd name="T27" fmla="*/ 7 h 173"/>
                  <a:gd name="T28" fmla="*/ 46 w 150"/>
                  <a:gd name="T29" fmla="*/ 7 h 1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73"/>
                  <a:gd name="T47" fmla="*/ 150 w 150"/>
                  <a:gd name="T48" fmla="*/ 173 h 1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73">
                    <a:moveTo>
                      <a:pt x="46" y="7"/>
                    </a:moveTo>
                    <a:lnTo>
                      <a:pt x="114" y="89"/>
                    </a:lnTo>
                    <a:lnTo>
                      <a:pt x="147" y="139"/>
                    </a:lnTo>
                    <a:lnTo>
                      <a:pt x="150" y="165"/>
                    </a:lnTo>
                    <a:lnTo>
                      <a:pt x="138" y="173"/>
                    </a:lnTo>
                    <a:lnTo>
                      <a:pt x="124" y="168"/>
                    </a:lnTo>
                    <a:lnTo>
                      <a:pt x="59" y="131"/>
                    </a:lnTo>
                    <a:lnTo>
                      <a:pt x="38" y="89"/>
                    </a:lnTo>
                    <a:lnTo>
                      <a:pt x="26" y="69"/>
                    </a:lnTo>
                    <a:lnTo>
                      <a:pt x="10" y="51"/>
                    </a:lnTo>
                    <a:lnTo>
                      <a:pt x="0" y="31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1" name="Freeform 121"/>
              <p:cNvSpPr>
                <a:spLocks/>
              </p:cNvSpPr>
              <p:nvPr/>
            </p:nvSpPr>
            <p:spPr bwMode="auto">
              <a:xfrm>
                <a:off x="507" y="2672"/>
                <a:ext cx="24" cy="29"/>
              </a:xfrm>
              <a:custGeom>
                <a:avLst/>
                <a:gdLst>
                  <a:gd name="T0" fmla="*/ 52 w 169"/>
                  <a:gd name="T1" fmla="*/ 15 h 200"/>
                  <a:gd name="T2" fmla="*/ 67 w 169"/>
                  <a:gd name="T3" fmla="*/ 40 h 200"/>
                  <a:gd name="T4" fmla="*/ 85 w 169"/>
                  <a:gd name="T5" fmla="*/ 59 h 200"/>
                  <a:gd name="T6" fmla="*/ 123 w 169"/>
                  <a:gd name="T7" fmla="*/ 102 h 200"/>
                  <a:gd name="T8" fmla="*/ 162 w 169"/>
                  <a:gd name="T9" fmla="*/ 168 h 200"/>
                  <a:gd name="T10" fmla="*/ 169 w 169"/>
                  <a:gd name="T11" fmla="*/ 181 h 200"/>
                  <a:gd name="T12" fmla="*/ 162 w 169"/>
                  <a:gd name="T13" fmla="*/ 194 h 200"/>
                  <a:gd name="T14" fmla="*/ 150 w 169"/>
                  <a:gd name="T15" fmla="*/ 200 h 200"/>
                  <a:gd name="T16" fmla="*/ 137 w 169"/>
                  <a:gd name="T17" fmla="*/ 194 h 200"/>
                  <a:gd name="T18" fmla="*/ 69 w 169"/>
                  <a:gd name="T19" fmla="*/ 150 h 200"/>
                  <a:gd name="T20" fmla="*/ 2 w 169"/>
                  <a:gd name="T21" fmla="*/ 43 h 200"/>
                  <a:gd name="T22" fmla="*/ 0 w 169"/>
                  <a:gd name="T23" fmla="*/ 20 h 200"/>
                  <a:gd name="T24" fmla="*/ 13 w 169"/>
                  <a:gd name="T25" fmla="*/ 3 h 200"/>
                  <a:gd name="T26" fmla="*/ 33 w 169"/>
                  <a:gd name="T27" fmla="*/ 0 h 200"/>
                  <a:gd name="T28" fmla="*/ 52 w 169"/>
                  <a:gd name="T29" fmla="*/ 15 h 200"/>
                  <a:gd name="T30" fmla="*/ 52 w 169"/>
                  <a:gd name="T31" fmla="*/ 15 h 2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200"/>
                  <a:gd name="T50" fmla="*/ 169 w 169"/>
                  <a:gd name="T51" fmla="*/ 200 h 2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200">
                    <a:moveTo>
                      <a:pt x="52" y="15"/>
                    </a:moveTo>
                    <a:lnTo>
                      <a:pt x="67" y="40"/>
                    </a:lnTo>
                    <a:lnTo>
                      <a:pt x="85" y="59"/>
                    </a:lnTo>
                    <a:lnTo>
                      <a:pt x="123" y="102"/>
                    </a:lnTo>
                    <a:lnTo>
                      <a:pt x="162" y="168"/>
                    </a:lnTo>
                    <a:lnTo>
                      <a:pt x="169" y="181"/>
                    </a:lnTo>
                    <a:lnTo>
                      <a:pt x="162" y="194"/>
                    </a:lnTo>
                    <a:lnTo>
                      <a:pt x="150" y="200"/>
                    </a:lnTo>
                    <a:lnTo>
                      <a:pt x="137" y="194"/>
                    </a:lnTo>
                    <a:lnTo>
                      <a:pt x="69" y="150"/>
                    </a:lnTo>
                    <a:lnTo>
                      <a:pt x="2" y="43"/>
                    </a:lnTo>
                    <a:lnTo>
                      <a:pt x="0" y="20"/>
                    </a:lnTo>
                    <a:lnTo>
                      <a:pt x="13" y="3"/>
                    </a:lnTo>
                    <a:lnTo>
                      <a:pt x="33" y="0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2" name="Freeform 122"/>
              <p:cNvSpPr>
                <a:spLocks/>
              </p:cNvSpPr>
              <p:nvPr/>
            </p:nvSpPr>
            <p:spPr bwMode="auto">
              <a:xfrm>
                <a:off x="538" y="2668"/>
                <a:ext cx="25" cy="9"/>
              </a:xfrm>
              <a:custGeom>
                <a:avLst/>
                <a:gdLst>
                  <a:gd name="T0" fmla="*/ 23 w 180"/>
                  <a:gd name="T1" fmla="*/ 0 h 67"/>
                  <a:gd name="T2" fmla="*/ 79 w 180"/>
                  <a:gd name="T3" fmla="*/ 0 h 67"/>
                  <a:gd name="T4" fmla="*/ 168 w 180"/>
                  <a:gd name="T5" fmla="*/ 31 h 67"/>
                  <a:gd name="T6" fmla="*/ 180 w 180"/>
                  <a:gd name="T7" fmla="*/ 55 h 67"/>
                  <a:gd name="T8" fmla="*/ 171 w 180"/>
                  <a:gd name="T9" fmla="*/ 66 h 67"/>
                  <a:gd name="T10" fmla="*/ 157 w 180"/>
                  <a:gd name="T11" fmla="*/ 67 h 67"/>
                  <a:gd name="T12" fmla="*/ 73 w 180"/>
                  <a:gd name="T13" fmla="*/ 46 h 67"/>
                  <a:gd name="T14" fmla="*/ 23 w 180"/>
                  <a:gd name="T15" fmla="*/ 47 h 67"/>
                  <a:gd name="T16" fmla="*/ 5 w 180"/>
                  <a:gd name="T17" fmla="*/ 39 h 67"/>
                  <a:gd name="T18" fmla="*/ 0 w 180"/>
                  <a:gd name="T19" fmla="*/ 23 h 67"/>
                  <a:gd name="T20" fmla="*/ 5 w 180"/>
                  <a:gd name="T21" fmla="*/ 6 h 67"/>
                  <a:gd name="T22" fmla="*/ 23 w 180"/>
                  <a:gd name="T23" fmla="*/ 0 h 67"/>
                  <a:gd name="T24" fmla="*/ 23 w 180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0"/>
                  <a:gd name="T40" fmla="*/ 0 h 67"/>
                  <a:gd name="T41" fmla="*/ 180 w 18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0" h="67">
                    <a:moveTo>
                      <a:pt x="23" y="0"/>
                    </a:moveTo>
                    <a:lnTo>
                      <a:pt x="79" y="0"/>
                    </a:lnTo>
                    <a:lnTo>
                      <a:pt x="168" y="31"/>
                    </a:lnTo>
                    <a:lnTo>
                      <a:pt x="180" y="55"/>
                    </a:lnTo>
                    <a:lnTo>
                      <a:pt x="171" y="66"/>
                    </a:lnTo>
                    <a:lnTo>
                      <a:pt x="157" y="67"/>
                    </a:lnTo>
                    <a:lnTo>
                      <a:pt x="73" y="46"/>
                    </a:lnTo>
                    <a:lnTo>
                      <a:pt x="23" y="47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5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3" name="Freeform 123"/>
              <p:cNvSpPr>
                <a:spLocks/>
              </p:cNvSpPr>
              <p:nvPr/>
            </p:nvSpPr>
            <p:spPr bwMode="auto">
              <a:xfrm>
                <a:off x="564" y="2441"/>
                <a:ext cx="12" cy="232"/>
              </a:xfrm>
              <a:custGeom>
                <a:avLst/>
                <a:gdLst>
                  <a:gd name="T0" fmla="*/ 17 w 89"/>
                  <a:gd name="T1" fmla="*/ 1600 h 1624"/>
                  <a:gd name="T2" fmla="*/ 6 w 89"/>
                  <a:gd name="T3" fmla="*/ 1334 h 1624"/>
                  <a:gd name="T4" fmla="*/ 0 w 89"/>
                  <a:gd name="T5" fmla="*/ 1069 h 1624"/>
                  <a:gd name="T6" fmla="*/ 26 w 89"/>
                  <a:gd name="T7" fmla="*/ 707 h 1624"/>
                  <a:gd name="T8" fmla="*/ 27 w 89"/>
                  <a:gd name="T9" fmla="*/ 538 h 1624"/>
                  <a:gd name="T10" fmla="*/ 17 w 89"/>
                  <a:gd name="T11" fmla="*/ 348 h 1624"/>
                  <a:gd name="T12" fmla="*/ 13 w 89"/>
                  <a:gd name="T13" fmla="*/ 226 h 1624"/>
                  <a:gd name="T14" fmla="*/ 19 w 89"/>
                  <a:gd name="T15" fmla="*/ 105 h 1624"/>
                  <a:gd name="T16" fmla="*/ 30 w 89"/>
                  <a:gd name="T17" fmla="*/ 55 h 1624"/>
                  <a:gd name="T18" fmla="*/ 55 w 89"/>
                  <a:gd name="T19" fmla="*/ 11 h 1624"/>
                  <a:gd name="T20" fmla="*/ 66 w 89"/>
                  <a:gd name="T21" fmla="*/ 0 h 1624"/>
                  <a:gd name="T22" fmla="*/ 80 w 89"/>
                  <a:gd name="T23" fmla="*/ 2 h 1624"/>
                  <a:gd name="T24" fmla="*/ 89 w 89"/>
                  <a:gd name="T25" fmla="*/ 27 h 1624"/>
                  <a:gd name="T26" fmla="*/ 80 w 89"/>
                  <a:gd name="T27" fmla="*/ 65 h 1624"/>
                  <a:gd name="T28" fmla="*/ 81 w 89"/>
                  <a:gd name="T29" fmla="*/ 107 h 1624"/>
                  <a:gd name="T30" fmla="*/ 73 w 89"/>
                  <a:gd name="T31" fmla="*/ 343 h 1624"/>
                  <a:gd name="T32" fmla="*/ 80 w 89"/>
                  <a:gd name="T33" fmla="*/ 536 h 1624"/>
                  <a:gd name="T34" fmla="*/ 73 w 89"/>
                  <a:gd name="T35" fmla="*/ 705 h 1624"/>
                  <a:gd name="T36" fmla="*/ 56 w 89"/>
                  <a:gd name="T37" fmla="*/ 875 h 1624"/>
                  <a:gd name="T38" fmla="*/ 37 w 89"/>
                  <a:gd name="T39" fmla="*/ 1069 h 1624"/>
                  <a:gd name="T40" fmla="*/ 73 w 89"/>
                  <a:gd name="T41" fmla="*/ 1593 h 1624"/>
                  <a:gd name="T42" fmla="*/ 66 w 89"/>
                  <a:gd name="T43" fmla="*/ 1616 h 1624"/>
                  <a:gd name="T44" fmla="*/ 49 w 89"/>
                  <a:gd name="T45" fmla="*/ 1624 h 1624"/>
                  <a:gd name="T46" fmla="*/ 17 w 89"/>
                  <a:gd name="T47" fmla="*/ 1600 h 1624"/>
                  <a:gd name="T48" fmla="*/ 17 w 89"/>
                  <a:gd name="T49" fmla="*/ 1600 h 16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1624"/>
                  <a:gd name="T77" fmla="*/ 89 w 89"/>
                  <a:gd name="T78" fmla="*/ 1624 h 16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1624">
                    <a:moveTo>
                      <a:pt x="17" y="1600"/>
                    </a:moveTo>
                    <a:lnTo>
                      <a:pt x="6" y="1334"/>
                    </a:lnTo>
                    <a:lnTo>
                      <a:pt x="0" y="1069"/>
                    </a:lnTo>
                    <a:lnTo>
                      <a:pt x="26" y="707"/>
                    </a:lnTo>
                    <a:lnTo>
                      <a:pt x="27" y="538"/>
                    </a:lnTo>
                    <a:lnTo>
                      <a:pt x="17" y="348"/>
                    </a:lnTo>
                    <a:lnTo>
                      <a:pt x="13" y="226"/>
                    </a:lnTo>
                    <a:lnTo>
                      <a:pt x="19" y="105"/>
                    </a:lnTo>
                    <a:lnTo>
                      <a:pt x="30" y="55"/>
                    </a:lnTo>
                    <a:lnTo>
                      <a:pt x="55" y="11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89" y="27"/>
                    </a:lnTo>
                    <a:lnTo>
                      <a:pt x="80" y="65"/>
                    </a:lnTo>
                    <a:lnTo>
                      <a:pt x="81" y="107"/>
                    </a:lnTo>
                    <a:lnTo>
                      <a:pt x="73" y="343"/>
                    </a:lnTo>
                    <a:lnTo>
                      <a:pt x="80" y="536"/>
                    </a:lnTo>
                    <a:lnTo>
                      <a:pt x="73" y="705"/>
                    </a:lnTo>
                    <a:lnTo>
                      <a:pt x="56" y="875"/>
                    </a:lnTo>
                    <a:lnTo>
                      <a:pt x="37" y="1069"/>
                    </a:lnTo>
                    <a:lnTo>
                      <a:pt x="73" y="1593"/>
                    </a:lnTo>
                    <a:lnTo>
                      <a:pt x="66" y="1616"/>
                    </a:lnTo>
                    <a:lnTo>
                      <a:pt x="49" y="1624"/>
                    </a:lnTo>
                    <a:lnTo>
                      <a:pt x="17" y="1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4" name="Freeform 124"/>
              <p:cNvSpPr>
                <a:spLocks/>
              </p:cNvSpPr>
              <p:nvPr/>
            </p:nvSpPr>
            <p:spPr bwMode="auto">
              <a:xfrm>
                <a:off x="572" y="2435"/>
                <a:ext cx="79" cy="13"/>
              </a:xfrm>
              <a:custGeom>
                <a:avLst/>
                <a:gdLst>
                  <a:gd name="T0" fmla="*/ 10 w 553"/>
                  <a:gd name="T1" fmla="*/ 36 h 90"/>
                  <a:gd name="T2" fmla="*/ 61 w 553"/>
                  <a:gd name="T3" fmla="*/ 17 h 90"/>
                  <a:gd name="T4" fmla="*/ 108 w 553"/>
                  <a:gd name="T5" fmla="*/ 6 h 90"/>
                  <a:gd name="T6" fmla="*/ 199 w 553"/>
                  <a:gd name="T7" fmla="*/ 0 h 90"/>
                  <a:gd name="T8" fmla="*/ 396 w 553"/>
                  <a:gd name="T9" fmla="*/ 28 h 90"/>
                  <a:gd name="T10" fmla="*/ 481 w 553"/>
                  <a:gd name="T11" fmla="*/ 30 h 90"/>
                  <a:gd name="T12" fmla="*/ 531 w 553"/>
                  <a:gd name="T13" fmla="*/ 38 h 90"/>
                  <a:gd name="T14" fmla="*/ 549 w 553"/>
                  <a:gd name="T15" fmla="*/ 49 h 90"/>
                  <a:gd name="T16" fmla="*/ 553 w 553"/>
                  <a:gd name="T17" fmla="*/ 69 h 90"/>
                  <a:gd name="T18" fmla="*/ 544 w 553"/>
                  <a:gd name="T19" fmla="*/ 86 h 90"/>
                  <a:gd name="T20" fmla="*/ 523 w 553"/>
                  <a:gd name="T21" fmla="*/ 90 h 90"/>
                  <a:gd name="T22" fmla="*/ 476 w 553"/>
                  <a:gd name="T23" fmla="*/ 79 h 90"/>
                  <a:gd name="T24" fmla="*/ 391 w 553"/>
                  <a:gd name="T25" fmla="*/ 81 h 90"/>
                  <a:gd name="T26" fmla="*/ 293 w 553"/>
                  <a:gd name="T27" fmla="*/ 61 h 90"/>
                  <a:gd name="T28" fmla="*/ 204 w 553"/>
                  <a:gd name="T29" fmla="*/ 45 h 90"/>
                  <a:gd name="T30" fmla="*/ 117 w 553"/>
                  <a:gd name="T31" fmla="*/ 45 h 90"/>
                  <a:gd name="T32" fmla="*/ 25 w 553"/>
                  <a:gd name="T33" fmla="*/ 71 h 90"/>
                  <a:gd name="T34" fmla="*/ 10 w 553"/>
                  <a:gd name="T35" fmla="*/ 71 h 90"/>
                  <a:gd name="T36" fmla="*/ 1 w 553"/>
                  <a:gd name="T37" fmla="*/ 61 h 90"/>
                  <a:gd name="T38" fmla="*/ 0 w 553"/>
                  <a:gd name="T39" fmla="*/ 48 h 90"/>
                  <a:gd name="T40" fmla="*/ 10 w 553"/>
                  <a:gd name="T41" fmla="*/ 36 h 90"/>
                  <a:gd name="T42" fmla="*/ 10 w 553"/>
                  <a:gd name="T43" fmla="*/ 36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3"/>
                  <a:gd name="T67" fmla="*/ 0 h 90"/>
                  <a:gd name="T68" fmla="*/ 553 w 55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3" h="90">
                    <a:moveTo>
                      <a:pt x="10" y="36"/>
                    </a:moveTo>
                    <a:lnTo>
                      <a:pt x="61" y="17"/>
                    </a:lnTo>
                    <a:lnTo>
                      <a:pt x="108" y="6"/>
                    </a:lnTo>
                    <a:lnTo>
                      <a:pt x="199" y="0"/>
                    </a:lnTo>
                    <a:lnTo>
                      <a:pt x="396" y="28"/>
                    </a:lnTo>
                    <a:lnTo>
                      <a:pt x="481" y="30"/>
                    </a:lnTo>
                    <a:lnTo>
                      <a:pt x="531" y="38"/>
                    </a:lnTo>
                    <a:lnTo>
                      <a:pt x="549" y="49"/>
                    </a:lnTo>
                    <a:lnTo>
                      <a:pt x="553" y="69"/>
                    </a:lnTo>
                    <a:lnTo>
                      <a:pt x="544" y="86"/>
                    </a:lnTo>
                    <a:lnTo>
                      <a:pt x="523" y="90"/>
                    </a:lnTo>
                    <a:lnTo>
                      <a:pt x="476" y="79"/>
                    </a:lnTo>
                    <a:lnTo>
                      <a:pt x="391" y="81"/>
                    </a:lnTo>
                    <a:lnTo>
                      <a:pt x="293" y="61"/>
                    </a:lnTo>
                    <a:lnTo>
                      <a:pt x="204" y="45"/>
                    </a:lnTo>
                    <a:lnTo>
                      <a:pt x="117" y="45"/>
                    </a:lnTo>
                    <a:lnTo>
                      <a:pt x="25" y="71"/>
                    </a:lnTo>
                    <a:lnTo>
                      <a:pt x="10" y="71"/>
                    </a:lnTo>
                    <a:lnTo>
                      <a:pt x="1" y="61"/>
                    </a:lnTo>
                    <a:lnTo>
                      <a:pt x="0" y="48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5" name="Freeform 125"/>
              <p:cNvSpPr>
                <a:spLocks/>
              </p:cNvSpPr>
              <p:nvPr/>
            </p:nvSpPr>
            <p:spPr bwMode="auto">
              <a:xfrm>
                <a:off x="647" y="2450"/>
                <a:ext cx="18" cy="229"/>
              </a:xfrm>
              <a:custGeom>
                <a:avLst/>
                <a:gdLst>
                  <a:gd name="T0" fmla="*/ 102 w 128"/>
                  <a:gd name="T1" fmla="*/ 21 h 1605"/>
                  <a:gd name="T2" fmla="*/ 97 w 128"/>
                  <a:gd name="T3" fmla="*/ 184 h 1605"/>
                  <a:gd name="T4" fmla="*/ 107 w 128"/>
                  <a:gd name="T5" fmla="*/ 349 h 1605"/>
                  <a:gd name="T6" fmla="*/ 128 w 128"/>
                  <a:gd name="T7" fmla="*/ 772 h 1605"/>
                  <a:gd name="T8" fmla="*/ 125 w 128"/>
                  <a:gd name="T9" fmla="*/ 970 h 1605"/>
                  <a:gd name="T10" fmla="*/ 113 w 128"/>
                  <a:gd name="T11" fmla="*/ 1197 h 1605"/>
                  <a:gd name="T12" fmla="*/ 104 w 128"/>
                  <a:gd name="T13" fmla="*/ 1296 h 1605"/>
                  <a:gd name="T14" fmla="*/ 93 w 128"/>
                  <a:gd name="T15" fmla="*/ 1384 h 1605"/>
                  <a:gd name="T16" fmla="*/ 72 w 128"/>
                  <a:gd name="T17" fmla="*/ 1572 h 1605"/>
                  <a:gd name="T18" fmla="*/ 59 w 128"/>
                  <a:gd name="T19" fmla="*/ 1599 h 1605"/>
                  <a:gd name="T20" fmla="*/ 33 w 128"/>
                  <a:gd name="T21" fmla="*/ 1605 h 1605"/>
                  <a:gd name="T22" fmla="*/ 9 w 128"/>
                  <a:gd name="T23" fmla="*/ 1594 h 1605"/>
                  <a:gd name="T24" fmla="*/ 0 w 128"/>
                  <a:gd name="T25" fmla="*/ 1566 h 1605"/>
                  <a:gd name="T26" fmla="*/ 10 w 128"/>
                  <a:gd name="T27" fmla="*/ 1467 h 1605"/>
                  <a:gd name="T28" fmla="*/ 22 w 128"/>
                  <a:gd name="T29" fmla="*/ 1379 h 1605"/>
                  <a:gd name="T30" fmla="*/ 44 w 128"/>
                  <a:gd name="T31" fmla="*/ 1191 h 1605"/>
                  <a:gd name="T32" fmla="*/ 61 w 128"/>
                  <a:gd name="T33" fmla="*/ 968 h 1605"/>
                  <a:gd name="T34" fmla="*/ 75 w 128"/>
                  <a:gd name="T35" fmla="*/ 772 h 1605"/>
                  <a:gd name="T36" fmla="*/ 80 w 128"/>
                  <a:gd name="T37" fmla="*/ 575 h 1605"/>
                  <a:gd name="T38" fmla="*/ 70 w 128"/>
                  <a:gd name="T39" fmla="*/ 352 h 1605"/>
                  <a:gd name="T40" fmla="*/ 65 w 128"/>
                  <a:gd name="T41" fmla="*/ 17 h 1605"/>
                  <a:gd name="T42" fmla="*/ 72 w 128"/>
                  <a:gd name="T43" fmla="*/ 4 h 1605"/>
                  <a:gd name="T44" fmla="*/ 85 w 128"/>
                  <a:gd name="T45" fmla="*/ 0 h 1605"/>
                  <a:gd name="T46" fmla="*/ 102 w 128"/>
                  <a:gd name="T47" fmla="*/ 21 h 1605"/>
                  <a:gd name="T48" fmla="*/ 102 w 128"/>
                  <a:gd name="T49" fmla="*/ 21 h 16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605"/>
                  <a:gd name="T77" fmla="*/ 128 w 128"/>
                  <a:gd name="T78" fmla="*/ 1605 h 16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605">
                    <a:moveTo>
                      <a:pt x="102" y="21"/>
                    </a:moveTo>
                    <a:lnTo>
                      <a:pt x="97" y="184"/>
                    </a:lnTo>
                    <a:lnTo>
                      <a:pt x="107" y="349"/>
                    </a:lnTo>
                    <a:lnTo>
                      <a:pt x="128" y="772"/>
                    </a:lnTo>
                    <a:lnTo>
                      <a:pt x="125" y="970"/>
                    </a:lnTo>
                    <a:lnTo>
                      <a:pt x="113" y="1197"/>
                    </a:lnTo>
                    <a:lnTo>
                      <a:pt x="104" y="1296"/>
                    </a:lnTo>
                    <a:lnTo>
                      <a:pt x="93" y="1384"/>
                    </a:lnTo>
                    <a:lnTo>
                      <a:pt x="72" y="1572"/>
                    </a:lnTo>
                    <a:lnTo>
                      <a:pt x="59" y="1599"/>
                    </a:lnTo>
                    <a:lnTo>
                      <a:pt x="33" y="1605"/>
                    </a:lnTo>
                    <a:lnTo>
                      <a:pt x="9" y="1594"/>
                    </a:lnTo>
                    <a:lnTo>
                      <a:pt x="0" y="1566"/>
                    </a:lnTo>
                    <a:lnTo>
                      <a:pt x="10" y="1467"/>
                    </a:lnTo>
                    <a:lnTo>
                      <a:pt x="22" y="1379"/>
                    </a:lnTo>
                    <a:lnTo>
                      <a:pt x="44" y="1191"/>
                    </a:lnTo>
                    <a:lnTo>
                      <a:pt x="61" y="968"/>
                    </a:lnTo>
                    <a:lnTo>
                      <a:pt x="75" y="772"/>
                    </a:lnTo>
                    <a:lnTo>
                      <a:pt x="80" y="575"/>
                    </a:lnTo>
                    <a:lnTo>
                      <a:pt x="70" y="352"/>
                    </a:lnTo>
                    <a:lnTo>
                      <a:pt x="65" y="17"/>
                    </a:lnTo>
                    <a:lnTo>
                      <a:pt x="72" y="4"/>
                    </a:lnTo>
                    <a:lnTo>
                      <a:pt x="85" y="0"/>
                    </a:lnTo>
                    <a:lnTo>
                      <a:pt x="10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" name="Freeform 126"/>
              <p:cNvSpPr>
                <a:spLocks/>
              </p:cNvSpPr>
              <p:nvPr/>
            </p:nvSpPr>
            <p:spPr bwMode="auto">
              <a:xfrm>
                <a:off x="530" y="2444"/>
                <a:ext cx="43" cy="25"/>
              </a:xfrm>
              <a:custGeom>
                <a:avLst/>
                <a:gdLst>
                  <a:gd name="T0" fmla="*/ 14 w 301"/>
                  <a:gd name="T1" fmla="*/ 115 h 179"/>
                  <a:gd name="T2" fmla="*/ 47 w 301"/>
                  <a:gd name="T3" fmla="*/ 94 h 179"/>
                  <a:gd name="T4" fmla="*/ 79 w 301"/>
                  <a:gd name="T5" fmla="*/ 78 h 179"/>
                  <a:gd name="T6" fmla="*/ 141 w 301"/>
                  <a:gd name="T7" fmla="*/ 56 h 179"/>
                  <a:gd name="T8" fmla="*/ 272 w 301"/>
                  <a:gd name="T9" fmla="*/ 2 h 179"/>
                  <a:gd name="T10" fmla="*/ 287 w 301"/>
                  <a:gd name="T11" fmla="*/ 0 h 179"/>
                  <a:gd name="T12" fmla="*/ 297 w 301"/>
                  <a:gd name="T13" fmla="*/ 9 h 179"/>
                  <a:gd name="T14" fmla="*/ 301 w 301"/>
                  <a:gd name="T15" fmla="*/ 22 h 179"/>
                  <a:gd name="T16" fmla="*/ 292 w 301"/>
                  <a:gd name="T17" fmla="*/ 35 h 179"/>
                  <a:gd name="T18" fmla="*/ 259 w 301"/>
                  <a:gd name="T19" fmla="*/ 55 h 179"/>
                  <a:gd name="T20" fmla="*/ 229 w 301"/>
                  <a:gd name="T21" fmla="*/ 70 h 179"/>
                  <a:gd name="T22" fmla="*/ 200 w 301"/>
                  <a:gd name="T23" fmla="*/ 86 h 179"/>
                  <a:gd name="T24" fmla="*/ 172 w 301"/>
                  <a:gd name="T25" fmla="*/ 101 h 179"/>
                  <a:gd name="T26" fmla="*/ 145 w 301"/>
                  <a:gd name="T27" fmla="*/ 115 h 179"/>
                  <a:gd name="T28" fmla="*/ 116 w 301"/>
                  <a:gd name="T29" fmla="*/ 131 h 179"/>
                  <a:gd name="T30" fmla="*/ 87 w 301"/>
                  <a:gd name="T31" fmla="*/ 150 h 179"/>
                  <a:gd name="T32" fmla="*/ 56 w 301"/>
                  <a:gd name="T33" fmla="*/ 172 h 179"/>
                  <a:gd name="T34" fmla="*/ 28 w 301"/>
                  <a:gd name="T35" fmla="*/ 179 h 179"/>
                  <a:gd name="T36" fmla="*/ 7 w 301"/>
                  <a:gd name="T37" fmla="*/ 165 h 179"/>
                  <a:gd name="T38" fmla="*/ 0 w 301"/>
                  <a:gd name="T39" fmla="*/ 140 h 179"/>
                  <a:gd name="T40" fmla="*/ 14 w 301"/>
                  <a:gd name="T41" fmla="*/ 115 h 179"/>
                  <a:gd name="T42" fmla="*/ 14 w 301"/>
                  <a:gd name="T43" fmla="*/ 115 h 1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1"/>
                  <a:gd name="T67" fmla="*/ 0 h 179"/>
                  <a:gd name="T68" fmla="*/ 301 w 301"/>
                  <a:gd name="T69" fmla="*/ 179 h 1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1" h="179">
                    <a:moveTo>
                      <a:pt x="14" y="115"/>
                    </a:moveTo>
                    <a:lnTo>
                      <a:pt x="47" y="94"/>
                    </a:lnTo>
                    <a:lnTo>
                      <a:pt x="79" y="78"/>
                    </a:lnTo>
                    <a:lnTo>
                      <a:pt x="141" y="56"/>
                    </a:lnTo>
                    <a:lnTo>
                      <a:pt x="272" y="2"/>
                    </a:lnTo>
                    <a:lnTo>
                      <a:pt x="287" y="0"/>
                    </a:lnTo>
                    <a:lnTo>
                      <a:pt x="297" y="9"/>
                    </a:lnTo>
                    <a:lnTo>
                      <a:pt x="301" y="22"/>
                    </a:lnTo>
                    <a:lnTo>
                      <a:pt x="292" y="35"/>
                    </a:lnTo>
                    <a:lnTo>
                      <a:pt x="259" y="55"/>
                    </a:lnTo>
                    <a:lnTo>
                      <a:pt x="229" y="70"/>
                    </a:lnTo>
                    <a:lnTo>
                      <a:pt x="200" y="86"/>
                    </a:lnTo>
                    <a:lnTo>
                      <a:pt x="172" y="101"/>
                    </a:lnTo>
                    <a:lnTo>
                      <a:pt x="145" y="115"/>
                    </a:lnTo>
                    <a:lnTo>
                      <a:pt x="116" y="131"/>
                    </a:lnTo>
                    <a:lnTo>
                      <a:pt x="87" y="150"/>
                    </a:lnTo>
                    <a:lnTo>
                      <a:pt x="56" y="172"/>
                    </a:lnTo>
                    <a:lnTo>
                      <a:pt x="28" y="179"/>
                    </a:lnTo>
                    <a:lnTo>
                      <a:pt x="7" y="165"/>
                    </a:lnTo>
                    <a:lnTo>
                      <a:pt x="0" y="140"/>
                    </a:lnTo>
                    <a:lnTo>
                      <a:pt x="14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7" name="Freeform 127"/>
              <p:cNvSpPr>
                <a:spLocks/>
              </p:cNvSpPr>
              <p:nvPr/>
            </p:nvSpPr>
            <p:spPr bwMode="auto">
              <a:xfrm>
                <a:off x="495" y="2636"/>
                <a:ext cx="7" cy="27"/>
              </a:xfrm>
              <a:custGeom>
                <a:avLst/>
                <a:gdLst>
                  <a:gd name="T0" fmla="*/ 54 w 54"/>
                  <a:gd name="T1" fmla="*/ 21 h 184"/>
                  <a:gd name="T2" fmla="*/ 53 w 54"/>
                  <a:gd name="T3" fmla="*/ 66 h 184"/>
                  <a:gd name="T4" fmla="*/ 54 w 54"/>
                  <a:gd name="T5" fmla="*/ 112 h 184"/>
                  <a:gd name="T6" fmla="*/ 53 w 54"/>
                  <a:gd name="T7" fmla="*/ 171 h 184"/>
                  <a:gd name="T8" fmla="*/ 49 w 54"/>
                  <a:gd name="T9" fmla="*/ 183 h 184"/>
                  <a:gd name="T10" fmla="*/ 36 w 54"/>
                  <a:gd name="T11" fmla="*/ 184 h 184"/>
                  <a:gd name="T12" fmla="*/ 16 w 54"/>
                  <a:gd name="T13" fmla="*/ 159 h 184"/>
                  <a:gd name="T14" fmla="*/ 4 w 54"/>
                  <a:gd name="T15" fmla="*/ 117 h 184"/>
                  <a:gd name="T16" fmla="*/ 0 w 54"/>
                  <a:gd name="T17" fmla="*/ 28 h 184"/>
                  <a:gd name="T18" fmla="*/ 10 w 54"/>
                  <a:gd name="T19" fmla="*/ 9 h 184"/>
                  <a:gd name="T20" fmla="*/ 29 w 54"/>
                  <a:gd name="T21" fmla="*/ 0 h 184"/>
                  <a:gd name="T22" fmla="*/ 47 w 54"/>
                  <a:gd name="T23" fmla="*/ 4 h 184"/>
                  <a:gd name="T24" fmla="*/ 54 w 54"/>
                  <a:gd name="T25" fmla="*/ 21 h 184"/>
                  <a:gd name="T26" fmla="*/ 54 w 54"/>
                  <a:gd name="T27" fmla="*/ 21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184"/>
                  <a:gd name="T44" fmla="*/ 54 w 54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184">
                    <a:moveTo>
                      <a:pt x="54" y="21"/>
                    </a:moveTo>
                    <a:lnTo>
                      <a:pt x="53" y="66"/>
                    </a:lnTo>
                    <a:lnTo>
                      <a:pt x="54" y="112"/>
                    </a:lnTo>
                    <a:lnTo>
                      <a:pt x="53" y="171"/>
                    </a:lnTo>
                    <a:lnTo>
                      <a:pt x="49" y="183"/>
                    </a:lnTo>
                    <a:lnTo>
                      <a:pt x="36" y="184"/>
                    </a:lnTo>
                    <a:lnTo>
                      <a:pt x="16" y="159"/>
                    </a:lnTo>
                    <a:lnTo>
                      <a:pt x="4" y="11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29" y="0"/>
                    </a:lnTo>
                    <a:lnTo>
                      <a:pt x="47" y="4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8" name="Freeform 128"/>
              <p:cNvSpPr>
                <a:spLocks/>
              </p:cNvSpPr>
              <p:nvPr/>
            </p:nvSpPr>
            <p:spPr bwMode="auto">
              <a:xfrm>
                <a:off x="598" y="2453"/>
                <a:ext cx="51" cy="35"/>
              </a:xfrm>
              <a:custGeom>
                <a:avLst/>
                <a:gdLst>
                  <a:gd name="T0" fmla="*/ 323 w 359"/>
                  <a:gd name="T1" fmla="*/ 230 h 241"/>
                  <a:gd name="T2" fmla="*/ 310 w 359"/>
                  <a:gd name="T3" fmla="*/ 153 h 241"/>
                  <a:gd name="T4" fmla="*/ 313 w 359"/>
                  <a:gd name="T5" fmla="*/ 76 h 241"/>
                  <a:gd name="T6" fmla="*/ 137 w 359"/>
                  <a:gd name="T7" fmla="*/ 71 h 241"/>
                  <a:gd name="T8" fmla="*/ 78 w 359"/>
                  <a:gd name="T9" fmla="*/ 51 h 241"/>
                  <a:gd name="T10" fmla="*/ 19 w 359"/>
                  <a:gd name="T11" fmla="*/ 40 h 241"/>
                  <a:gd name="T12" fmla="*/ 0 w 359"/>
                  <a:gd name="T13" fmla="*/ 22 h 241"/>
                  <a:gd name="T14" fmla="*/ 5 w 359"/>
                  <a:gd name="T15" fmla="*/ 9 h 241"/>
                  <a:gd name="T16" fmla="*/ 19 w 359"/>
                  <a:gd name="T17" fmla="*/ 3 h 241"/>
                  <a:gd name="T18" fmla="*/ 84 w 359"/>
                  <a:gd name="T19" fmla="*/ 0 h 241"/>
                  <a:gd name="T20" fmla="*/ 148 w 359"/>
                  <a:gd name="T21" fmla="*/ 6 h 241"/>
                  <a:gd name="T22" fmla="*/ 242 w 359"/>
                  <a:gd name="T23" fmla="*/ 22 h 241"/>
                  <a:gd name="T24" fmla="*/ 336 w 359"/>
                  <a:gd name="T25" fmla="*/ 32 h 241"/>
                  <a:gd name="T26" fmla="*/ 357 w 359"/>
                  <a:gd name="T27" fmla="*/ 55 h 241"/>
                  <a:gd name="T28" fmla="*/ 359 w 359"/>
                  <a:gd name="T29" fmla="*/ 216 h 241"/>
                  <a:gd name="T30" fmla="*/ 357 w 359"/>
                  <a:gd name="T31" fmla="*/ 232 h 241"/>
                  <a:gd name="T32" fmla="*/ 347 w 359"/>
                  <a:gd name="T33" fmla="*/ 241 h 241"/>
                  <a:gd name="T34" fmla="*/ 323 w 359"/>
                  <a:gd name="T35" fmla="*/ 230 h 241"/>
                  <a:gd name="T36" fmla="*/ 323 w 359"/>
                  <a:gd name="T37" fmla="*/ 230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9"/>
                  <a:gd name="T58" fmla="*/ 0 h 241"/>
                  <a:gd name="T59" fmla="*/ 359 w 359"/>
                  <a:gd name="T60" fmla="*/ 241 h 2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9" h="241">
                    <a:moveTo>
                      <a:pt x="323" y="230"/>
                    </a:moveTo>
                    <a:lnTo>
                      <a:pt x="310" y="153"/>
                    </a:lnTo>
                    <a:lnTo>
                      <a:pt x="313" y="76"/>
                    </a:lnTo>
                    <a:lnTo>
                      <a:pt x="137" y="71"/>
                    </a:lnTo>
                    <a:lnTo>
                      <a:pt x="78" y="51"/>
                    </a:lnTo>
                    <a:lnTo>
                      <a:pt x="19" y="40"/>
                    </a:lnTo>
                    <a:lnTo>
                      <a:pt x="0" y="22"/>
                    </a:lnTo>
                    <a:lnTo>
                      <a:pt x="5" y="9"/>
                    </a:lnTo>
                    <a:lnTo>
                      <a:pt x="19" y="3"/>
                    </a:lnTo>
                    <a:lnTo>
                      <a:pt x="84" y="0"/>
                    </a:lnTo>
                    <a:lnTo>
                      <a:pt x="148" y="6"/>
                    </a:lnTo>
                    <a:lnTo>
                      <a:pt x="242" y="22"/>
                    </a:lnTo>
                    <a:lnTo>
                      <a:pt x="336" y="32"/>
                    </a:lnTo>
                    <a:lnTo>
                      <a:pt x="357" y="55"/>
                    </a:lnTo>
                    <a:lnTo>
                      <a:pt x="359" y="216"/>
                    </a:lnTo>
                    <a:lnTo>
                      <a:pt x="357" y="232"/>
                    </a:lnTo>
                    <a:lnTo>
                      <a:pt x="347" y="241"/>
                    </a:lnTo>
                    <a:lnTo>
                      <a:pt x="323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9" name="Freeform 129"/>
              <p:cNvSpPr>
                <a:spLocks/>
              </p:cNvSpPr>
              <p:nvPr/>
            </p:nvSpPr>
            <p:spPr bwMode="auto">
              <a:xfrm>
                <a:off x="604" y="2500"/>
                <a:ext cx="45" cy="10"/>
              </a:xfrm>
              <a:custGeom>
                <a:avLst/>
                <a:gdLst>
                  <a:gd name="T0" fmla="*/ 299 w 317"/>
                  <a:gd name="T1" fmla="*/ 65 h 67"/>
                  <a:gd name="T2" fmla="*/ 182 w 317"/>
                  <a:gd name="T3" fmla="*/ 67 h 67"/>
                  <a:gd name="T4" fmla="*/ 63 w 317"/>
                  <a:gd name="T5" fmla="*/ 55 h 67"/>
                  <a:gd name="T6" fmla="*/ 22 w 317"/>
                  <a:gd name="T7" fmla="*/ 50 h 67"/>
                  <a:gd name="T8" fmla="*/ 5 w 317"/>
                  <a:gd name="T9" fmla="*/ 41 h 67"/>
                  <a:gd name="T10" fmla="*/ 0 w 317"/>
                  <a:gd name="T11" fmla="*/ 23 h 67"/>
                  <a:gd name="T12" fmla="*/ 7 w 317"/>
                  <a:gd name="T13" fmla="*/ 6 h 67"/>
                  <a:gd name="T14" fmla="*/ 27 w 317"/>
                  <a:gd name="T15" fmla="*/ 0 h 67"/>
                  <a:gd name="T16" fmla="*/ 71 w 317"/>
                  <a:gd name="T17" fmla="*/ 6 h 67"/>
                  <a:gd name="T18" fmla="*/ 184 w 317"/>
                  <a:gd name="T19" fmla="*/ 24 h 67"/>
                  <a:gd name="T20" fmla="*/ 297 w 317"/>
                  <a:gd name="T21" fmla="*/ 28 h 67"/>
                  <a:gd name="T22" fmla="*/ 317 w 317"/>
                  <a:gd name="T23" fmla="*/ 46 h 67"/>
                  <a:gd name="T24" fmla="*/ 312 w 317"/>
                  <a:gd name="T25" fmla="*/ 58 h 67"/>
                  <a:gd name="T26" fmla="*/ 299 w 317"/>
                  <a:gd name="T27" fmla="*/ 65 h 67"/>
                  <a:gd name="T28" fmla="*/ 299 w 317"/>
                  <a:gd name="T29" fmla="*/ 6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7"/>
                  <a:gd name="T46" fmla="*/ 0 h 67"/>
                  <a:gd name="T47" fmla="*/ 317 w 317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7" h="67">
                    <a:moveTo>
                      <a:pt x="299" y="65"/>
                    </a:moveTo>
                    <a:lnTo>
                      <a:pt x="182" y="67"/>
                    </a:lnTo>
                    <a:lnTo>
                      <a:pt x="63" y="55"/>
                    </a:lnTo>
                    <a:lnTo>
                      <a:pt x="22" y="50"/>
                    </a:lnTo>
                    <a:lnTo>
                      <a:pt x="5" y="41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27" y="0"/>
                    </a:lnTo>
                    <a:lnTo>
                      <a:pt x="71" y="6"/>
                    </a:lnTo>
                    <a:lnTo>
                      <a:pt x="184" y="24"/>
                    </a:lnTo>
                    <a:lnTo>
                      <a:pt x="297" y="28"/>
                    </a:lnTo>
                    <a:lnTo>
                      <a:pt x="317" y="46"/>
                    </a:lnTo>
                    <a:lnTo>
                      <a:pt x="312" y="58"/>
                    </a:lnTo>
                    <a:lnTo>
                      <a:pt x="299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0" name="Freeform 130"/>
              <p:cNvSpPr>
                <a:spLocks/>
              </p:cNvSpPr>
              <p:nvPr/>
            </p:nvSpPr>
            <p:spPr bwMode="auto">
              <a:xfrm>
                <a:off x="583" y="2532"/>
                <a:ext cx="67" cy="11"/>
              </a:xfrm>
              <a:custGeom>
                <a:avLst/>
                <a:gdLst>
                  <a:gd name="T0" fmla="*/ 448 w 471"/>
                  <a:gd name="T1" fmla="*/ 75 h 79"/>
                  <a:gd name="T2" fmla="*/ 352 w 471"/>
                  <a:gd name="T3" fmla="*/ 79 h 79"/>
                  <a:gd name="T4" fmla="*/ 257 w 471"/>
                  <a:gd name="T5" fmla="*/ 71 h 79"/>
                  <a:gd name="T6" fmla="*/ 152 w 471"/>
                  <a:gd name="T7" fmla="*/ 59 h 79"/>
                  <a:gd name="T8" fmla="*/ 29 w 471"/>
                  <a:gd name="T9" fmla="*/ 57 h 79"/>
                  <a:gd name="T10" fmla="*/ 8 w 471"/>
                  <a:gd name="T11" fmla="*/ 48 h 79"/>
                  <a:gd name="T12" fmla="*/ 0 w 471"/>
                  <a:gd name="T13" fmla="*/ 28 h 79"/>
                  <a:gd name="T14" fmla="*/ 8 w 471"/>
                  <a:gd name="T15" fmla="*/ 9 h 79"/>
                  <a:gd name="T16" fmla="*/ 29 w 471"/>
                  <a:gd name="T17" fmla="*/ 0 h 79"/>
                  <a:gd name="T18" fmla="*/ 153 w 471"/>
                  <a:gd name="T19" fmla="*/ 9 h 79"/>
                  <a:gd name="T20" fmla="*/ 262 w 471"/>
                  <a:gd name="T21" fmla="*/ 18 h 79"/>
                  <a:gd name="T22" fmla="*/ 354 w 471"/>
                  <a:gd name="T23" fmla="*/ 27 h 79"/>
                  <a:gd name="T24" fmla="*/ 446 w 471"/>
                  <a:gd name="T25" fmla="*/ 24 h 79"/>
                  <a:gd name="T26" fmla="*/ 465 w 471"/>
                  <a:gd name="T27" fmla="*/ 31 h 79"/>
                  <a:gd name="T28" fmla="*/ 471 w 471"/>
                  <a:gd name="T29" fmla="*/ 49 h 79"/>
                  <a:gd name="T30" fmla="*/ 467 w 471"/>
                  <a:gd name="T31" fmla="*/ 66 h 79"/>
                  <a:gd name="T32" fmla="*/ 448 w 471"/>
                  <a:gd name="T33" fmla="*/ 75 h 79"/>
                  <a:gd name="T34" fmla="*/ 448 w 471"/>
                  <a:gd name="T35" fmla="*/ 75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79"/>
                  <a:gd name="T56" fmla="*/ 471 w 471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79">
                    <a:moveTo>
                      <a:pt x="448" y="75"/>
                    </a:moveTo>
                    <a:lnTo>
                      <a:pt x="352" y="79"/>
                    </a:lnTo>
                    <a:lnTo>
                      <a:pt x="257" y="71"/>
                    </a:lnTo>
                    <a:lnTo>
                      <a:pt x="152" y="59"/>
                    </a:lnTo>
                    <a:lnTo>
                      <a:pt x="29" y="57"/>
                    </a:lnTo>
                    <a:lnTo>
                      <a:pt x="8" y="48"/>
                    </a:lnTo>
                    <a:lnTo>
                      <a:pt x="0" y="28"/>
                    </a:lnTo>
                    <a:lnTo>
                      <a:pt x="8" y="9"/>
                    </a:lnTo>
                    <a:lnTo>
                      <a:pt x="29" y="0"/>
                    </a:lnTo>
                    <a:lnTo>
                      <a:pt x="153" y="9"/>
                    </a:lnTo>
                    <a:lnTo>
                      <a:pt x="262" y="18"/>
                    </a:lnTo>
                    <a:lnTo>
                      <a:pt x="354" y="27"/>
                    </a:lnTo>
                    <a:lnTo>
                      <a:pt x="446" y="24"/>
                    </a:lnTo>
                    <a:lnTo>
                      <a:pt x="465" y="31"/>
                    </a:lnTo>
                    <a:lnTo>
                      <a:pt x="471" y="49"/>
                    </a:lnTo>
                    <a:lnTo>
                      <a:pt x="467" y="66"/>
                    </a:lnTo>
                    <a:lnTo>
                      <a:pt x="44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1" name="Freeform 131"/>
              <p:cNvSpPr>
                <a:spLocks/>
              </p:cNvSpPr>
              <p:nvPr/>
            </p:nvSpPr>
            <p:spPr bwMode="auto">
              <a:xfrm>
                <a:off x="614" y="2572"/>
                <a:ext cx="34" cy="52"/>
              </a:xfrm>
              <a:custGeom>
                <a:avLst/>
                <a:gdLst>
                  <a:gd name="T0" fmla="*/ 28 w 239"/>
                  <a:gd name="T1" fmla="*/ 7 h 364"/>
                  <a:gd name="T2" fmla="*/ 205 w 239"/>
                  <a:gd name="T3" fmla="*/ 0 h 364"/>
                  <a:gd name="T4" fmla="*/ 239 w 239"/>
                  <a:gd name="T5" fmla="*/ 14 h 364"/>
                  <a:gd name="T6" fmla="*/ 236 w 239"/>
                  <a:gd name="T7" fmla="*/ 51 h 364"/>
                  <a:gd name="T8" fmla="*/ 211 w 239"/>
                  <a:gd name="T9" fmla="*/ 121 h 364"/>
                  <a:gd name="T10" fmla="*/ 204 w 239"/>
                  <a:gd name="T11" fmla="*/ 187 h 364"/>
                  <a:gd name="T12" fmla="*/ 204 w 239"/>
                  <a:gd name="T13" fmla="*/ 255 h 364"/>
                  <a:gd name="T14" fmla="*/ 202 w 239"/>
                  <a:gd name="T15" fmla="*/ 331 h 364"/>
                  <a:gd name="T16" fmla="*/ 189 w 239"/>
                  <a:gd name="T17" fmla="*/ 356 h 364"/>
                  <a:gd name="T18" fmla="*/ 165 w 239"/>
                  <a:gd name="T19" fmla="*/ 364 h 364"/>
                  <a:gd name="T20" fmla="*/ 142 w 239"/>
                  <a:gd name="T21" fmla="*/ 354 h 364"/>
                  <a:gd name="T22" fmla="*/ 133 w 239"/>
                  <a:gd name="T23" fmla="*/ 326 h 364"/>
                  <a:gd name="T24" fmla="*/ 154 w 239"/>
                  <a:gd name="T25" fmla="*/ 69 h 364"/>
                  <a:gd name="T26" fmla="*/ 28 w 239"/>
                  <a:gd name="T27" fmla="*/ 64 h 364"/>
                  <a:gd name="T28" fmla="*/ 7 w 239"/>
                  <a:gd name="T29" fmla="*/ 55 h 364"/>
                  <a:gd name="T30" fmla="*/ 0 w 239"/>
                  <a:gd name="T31" fmla="*/ 36 h 364"/>
                  <a:gd name="T32" fmla="*/ 7 w 239"/>
                  <a:gd name="T33" fmla="*/ 16 h 364"/>
                  <a:gd name="T34" fmla="*/ 28 w 239"/>
                  <a:gd name="T35" fmla="*/ 7 h 364"/>
                  <a:gd name="T36" fmla="*/ 28 w 239"/>
                  <a:gd name="T37" fmla="*/ 7 h 3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4"/>
                  <a:gd name="T59" fmla="*/ 239 w 239"/>
                  <a:gd name="T60" fmla="*/ 364 h 3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4">
                    <a:moveTo>
                      <a:pt x="28" y="7"/>
                    </a:moveTo>
                    <a:lnTo>
                      <a:pt x="205" y="0"/>
                    </a:lnTo>
                    <a:lnTo>
                      <a:pt x="239" y="14"/>
                    </a:lnTo>
                    <a:lnTo>
                      <a:pt x="236" y="51"/>
                    </a:lnTo>
                    <a:lnTo>
                      <a:pt x="211" y="121"/>
                    </a:lnTo>
                    <a:lnTo>
                      <a:pt x="204" y="187"/>
                    </a:lnTo>
                    <a:lnTo>
                      <a:pt x="204" y="255"/>
                    </a:lnTo>
                    <a:lnTo>
                      <a:pt x="202" y="331"/>
                    </a:lnTo>
                    <a:lnTo>
                      <a:pt x="189" y="356"/>
                    </a:lnTo>
                    <a:lnTo>
                      <a:pt x="165" y="364"/>
                    </a:lnTo>
                    <a:lnTo>
                      <a:pt x="142" y="354"/>
                    </a:lnTo>
                    <a:lnTo>
                      <a:pt x="133" y="326"/>
                    </a:lnTo>
                    <a:lnTo>
                      <a:pt x="154" y="69"/>
                    </a:lnTo>
                    <a:lnTo>
                      <a:pt x="28" y="64"/>
                    </a:lnTo>
                    <a:lnTo>
                      <a:pt x="7" y="55"/>
                    </a:lnTo>
                    <a:lnTo>
                      <a:pt x="0" y="36"/>
                    </a:lnTo>
                    <a:lnTo>
                      <a:pt x="7" y="16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2" name="Freeform 132"/>
              <p:cNvSpPr>
                <a:spLocks/>
              </p:cNvSpPr>
              <p:nvPr/>
            </p:nvSpPr>
            <p:spPr bwMode="auto">
              <a:xfrm>
                <a:off x="240" y="2694"/>
                <a:ext cx="45" cy="10"/>
              </a:xfrm>
              <a:custGeom>
                <a:avLst/>
                <a:gdLst>
                  <a:gd name="T0" fmla="*/ 17 w 311"/>
                  <a:gd name="T1" fmla="*/ 38 h 70"/>
                  <a:gd name="T2" fmla="*/ 277 w 311"/>
                  <a:gd name="T3" fmla="*/ 70 h 70"/>
                  <a:gd name="T4" fmla="*/ 300 w 311"/>
                  <a:gd name="T5" fmla="*/ 64 h 70"/>
                  <a:gd name="T6" fmla="*/ 311 w 311"/>
                  <a:gd name="T7" fmla="*/ 44 h 70"/>
                  <a:gd name="T8" fmla="*/ 305 w 311"/>
                  <a:gd name="T9" fmla="*/ 23 h 70"/>
                  <a:gd name="T10" fmla="*/ 285 w 311"/>
                  <a:gd name="T11" fmla="*/ 10 h 70"/>
                  <a:gd name="T12" fmla="*/ 153 w 311"/>
                  <a:gd name="T13" fmla="*/ 6 h 70"/>
                  <a:gd name="T14" fmla="*/ 21 w 311"/>
                  <a:gd name="T15" fmla="*/ 0 h 70"/>
                  <a:gd name="T16" fmla="*/ 0 w 311"/>
                  <a:gd name="T17" fmla="*/ 17 h 70"/>
                  <a:gd name="T18" fmla="*/ 3 w 311"/>
                  <a:gd name="T19" fmla="*/ 30 h 70"/>
                  <a:gd name="T20" fmla="*/ 17 w 311"/>
                  <a:gd name="T21" fmla="*/ 38 h 70"/>
                  <a:gd name="T22" fmla="*/ 17 w 311"/>
                  <a:gd name="T23" fmla="*/ 38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1"/>
                  <a:gd name="T37" fmla="*/ 0 h 70"/>
                  <a:gd name="T38" fmla="*/ 311 w 31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1" h="70">
                    <a:moveTo>
                      <a:pt x="17" y="38"/>
                    </a:moveTo>
                    <a:lnTo>
                      <a:pt x="277" y="70"/>
                    </a:lnTo>
                    <a:lnTo>
                      <a:pt x="300" y="64"/>
                    </a:lnTo>
                    <a:lnTo>
                      <a:pt x="311" y="44"/>
                    </a:lnTo>
                    <a:lnTo>
                      <a:pt x="305" y="23"/>
                    </a:lnTo>
                    <a:lnTo>
                      <a:pt x="285" y="10"/>
                    </a:lnTo>
                    <a:lnTo>
                      <a:pt x="153" y="6"/>
                    </a:lnTo>
                    <a:lnTo>
                      <a:pt x="21" y="0"/>
                    </a:lnTo>
                    <a:lnTo>
                      <a:pt x="0" y="17"/>
                    </a:lnTo>
                    <a:lnTo>
                      <a:pt x="3" y="30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3" name="Freeform 133"/>
              <p:cNvSpPr>
                <a:spLocks/>
              </p:cNvSpPr>
              <p:nvPr/>
            </p:nvSpPr>
            <p:spPr bwMode="auto">
              <a:xfrm>
                <a:off x="287" y="2595"/>
                <a:ext cx="11" cy="66"/>
              </a:xfrm>
              <a:custGeom>
                <a:avLst/>
                <a:gdLst>
                  <a:gd name="T0" fmla="*/ 37 w 75"/>
                  <a:gd name="T1" fmla="*/ 19 h 465"/>
                  <a:gd name="T2" fmla="*/ 46 w 75"/>
                  <a:gd name="T3" fmla="*/ 115 h 465"/>
                  <a:gd name="T4" fmla="*/ 64 w 75"/>
                  <a:gd name="T5" fmla="*/ 199 h 465"/>
                  <a:gd name="T6" fmla="*/ 75 w 75"/>
                  <a:gd name="T7" fmla="*/ 380 h 465"/>
                  <a:gd name="T8" fmla="*/ 73 w 75"/>
                  <a:gd name="T9" fmla="*/ 442 h 465"/>
                  <a:gd name="T10" fmla="*/ 66 w 75"/>
                  <a:gd name="T11" fmla="*/ 459 h 465"/>
                  <a:gd name="T12" fmla="*/ 51 w 75"/>
                  <a:gd name="T13" fmla="*/ 465 h 465"/>
                  <a:gd name="T14" fmla="*/ 30 w 75"/>
                  <a:gd name="T15" fmla="*/ 442 h 465"/>
                  <a:gd name="T16" fmla="*/ 26 w 75"/>
                  <a:gd name="T17" fmla="*/ 375 h 465"/>
                  <a:gd name="T18" fmla="*/ 31 w 75"/>
                  <a:gd name="T19" fmla="*/ 281 h 465"/>
                  <a:gd name="T20" fmla="*/ 21 w 75"/>
                  <a:gd name="T21" fmla="*/ 197 h 465"/>
                  <a:gd name="T22" fmla="*/ 0 w 75"/>
                  <a:gd name="T23" fmla="*/ 19 h 465"/>
                  <a:gd name="T24" fmla="*/ 6 w 75"/>
                  <a:gd name="T25" fmla="*/ 4 h 465"/>
                  <a:gd name="T26" fmla="*/ 19 w 75"/>
                  <a:gd name="T27" fmla="*/ 0 h 465"/>
                  <a:gd name="T28" fmla="*/ 37 w 75"/>
                  <a:gd name="T29" fmla="*/ 19 h 465"/>
                  <a:gd name="T30" fmla="*/ 37 w 75"/>
                  <a:gd name="T31" fmla="*/ 19 h 4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465"/>
                  <a:gd name="T50" fmla="*/ 75 w 75"/>
                  <a:gd name="T51" fmla="*/ 465 h 4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465">
                    <a:moveTo>
                      <a:pt x="37" y="19"/>
                    </a:moveTo>
                    <a:lnTo>
                      <a:pt x="46" y="115"/>
                    </a:lnTo>
                    <a:lnTo>
                      <a:pt x="64" y="199"/>
                    </a:lnTo>
                    <a:lnTo>
                      <a:pt x="75" y="380"/>
                    </a:lnTo>
                    <a:lnTo>
                      <a:pt x="73" y="442"/>
                    </a:lnTo>
                    <a:lnTo>
                      <a:pt x="66" y="459"/>
                    </a:lnTo>
                    <a:lnTo>
                      <a:pt x="51" y="465"/>
                    </a:lnTo>
                    <a:lnTo>
                      <a:pt x="30" y="442"/>
                    </a:lnTo>
                    <a:lnTo>
                      <a:pt x="26" y="375"/>
                    </a:lnTo>
                    <a:lnTo>
                      <a:pt x="31" y="281"/>
                    </a:lnTo>
                    <a:lnTo>
                      <a:pt x="21" y="197"/>
                    </a:lnTo>
                    <a:lnTo>
                      <a:pt x="0" y="19"/>
                    </a:lnTo>
                    <a:lnTo>
                      <a:pt x="6" y="4"/>
                    </a:lnTo>
                    <a:lnTo>
                      <a:pt x="19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4" name="Freeform 134"/>
              <p:cNvSpPr>
                <a:spLocks/>
              </p:cNvSpPr>
              <p:nvPr/>
            </p:nvSpPr>
            <p:spPr bwMode="auto">
              <a:xfrm>
                <a:off x="290" y="2595"/>
                <a:ext cx="30" cy="63"/>
              </a:xfrm>
              <a:custGeom>
                <a:avLst/>
                <a:gdLst>
                  <a:gd name="T0" fmla="*/ 26 w 207"/>
                  <a:gd name="T1" fmla="*/ 4 h 447"/>
                  <a:gd name="T2" fmla="*/ 69 w 207"/>
                  <a:gd name="T3" fmla="*/ 42 h 447"/>
                  <a:gd name="T4" fmla="*/ 106 w 207"/>
                  <a:gd name="T5" fmla="*/ 78 h 447"/>
                  <a:gd name="T6" fmla="*/ 161 w 207"/>
                  <a:gd name="T7" fmla="*/ 168 h 447"/>
                  <a:gd name="T8" fmla="*/ 173 w 207"/>
                  <a:gd name="T9" fmla="*/ 253 h 447"/>
                  <a:gd name="T10" fmla="*/ 196 w 207"/>
                  <a:gd name="T11" fmla="*/ 365 h 447"/>
                  <a:gd name="T12" fmla="*/ 202 w 207"/>
                  <a:gd name="T13" fmla="*/ 402 h 447"/>
                  <a:gd name="T14" fmla="*/ 207 w 207"/>
                  <a:gd name="T15" fmla="*/ 438 h 447"/>
                  <a:gd name="T16" fmla="*/ 196 w 207"/>
                  <a:gd name="T17" fmla="*/ 447 h 447"/>
                  <a:gd name="T18" fmla="*/ 173 w 207"/>
                  <a:gd name="T19" fmla="*/ 441 h 447"/>
                  <a:gd name="T20" fmla="*/ 145 w 207"/>
                  <a:gd name="T21" fmla="*/ 408 h 447"/>
                  <a:gd name="T22" fmla="*/ 142 w 207"/>
                  <a:gd name="T23" fmla="*/ 368 h 447"/>
                  <a:gd name="T24" fmla="*/ 121 w 207"/>
                  <a:gd name="T25" fmla="*/ 262 h 447"/>
                  <a:gd name="T26" fmla="*/ 113 w 207"/>
                  <a:gd name="T27" fmla="*/ 179 h 447"/>
                  <a:gd name="T28" fmla="*/ 94 w 207"/>
                  <a:gd name="T29" fmla="*/ 133 h 447"/>
                  <a:gd name="T30" fmla="*/ 68 w 207"/>
                  <a:gd name="T31" fmla="*/ 98 h 447"/>
                  <a:gd name="T32" fmla="*/ 39 w 207"/>
                  <a:gd name="T33" fmla="*/ 66 h 447"/>
                  <a:gd name="T34" fmla="*/ 1 w 207"/>
                  <a:gd name="T35" fmla="*/ 34 h 447"/>
                  <a:gd name="T36" fmla="*/ 0 w 207"/>
                  <a:gd name="T37" fmla="*/ 7 h 447"/>
                  <a:gd name="T38" fmla="*/ 12 w 207"/>
                  <a:gd name="T39" fmla="*/ 0 h 447"/>
                  <a:gd name="T40" fmla="*/ 26 w 207"/>
                  <a:gd name="T41" fmla="*/ 4 h 447"/>
                  <a:gd name="T42" fmla="*/ 26 w 207"/>
                  <a:gd name="T43" fmla="*/ 4 h 4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7"/>
                  <a:gd name="T67" fmla="*/ 0 h 447"/>
                  <a:gd name="T68" fmla="*/ 207 w 207"/>
                  <a:gd name="T69" fmla="*/ 447 h 4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7" h="447">
                    <a:moveTo>
                      <a:pt x="26" y="4"/>
                    </a:moveTo>
                    <a:lnTo>
                      <a:pt x="69" y="42"/>
                    </a:lnTo>
                    <a:lnTo>
                      <a:pt x="106" y="78"/>
                    </a:lnTo>
                    <a:lnTo>
                      <a:pt x="161" y="168"/>
                    </a:lnTo>
                    <a:lnTo>
                      <a:pt x="173" y="253"/>
                    </a:lnTo>
                    <a:lnTo>
                      <a:pt x="196" y="365"/>
                    </a:lnTo>
                    <a:lnTo>
                      <a:pt x="202" y="402"/>
                    </a:lnTo>
                    <a:lnTo>
                      <a:pt x="207" y="438"/>
                    </a:lnTo>
                    <a:lnTo>
                      <a:pt x="196" y="447"/>
                    </a:lnTo>
                    <a:lnTo>
                      <a:pt x="173" y="441"/>
                    </a:lnTo>
                    <a:lnTo>
                      <a:pt x="145" y="408"/>
                    </a:lnTo>
                    <a:lnTo>
                      <a:pt x="142" y="368"/>
                    </a:lnTo>
                    <a:lnTo>
                      <a:pt x="121" y="262"/>
                    </a:lnTo>
                    <a:lnTo>
                      <a:pt x="113" y="179"/>
                    </a:lnTo>
                    <a:lnTo>
                      <a:pt x="94" y="133"/>
                    </a:lnTo>
                    <a:lnTo>
                      <a:pt x="68" y="98"/>
                    </a:lnTo>
                    <a:lnTo>
                      <a:pt x="39" y="66"/>
                    </a:lnTo>
                    <a:lnTo>
                      <a:pt x="1" y="3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5" name="Freeform 135"/>
              <p:cNvSpPr>
                <a:spLocks/>
              </p:cNvSpPr>
              <p:nvPr/>
            </p:nvSpPr>
            <p:spPr bwMode="auto">
              <a:xfrm>
                <a:off x="253" y="2610"/>
                <a:ext cx="29" cy="12"/>
              </a:xfrm>
              <a:custGeom>
                <a:avLst/>
                <a:gdLst>
                  <a:gd name="T0" fmla="*/ 14 w 201"/>
                  <a:gd name="T1" fmla="*/ 13 h 87"/>
                  <a:gd name="T2" fmla="*/ 64 w 201"/>
                  <a:gd name="T3" fmla="*/ 1 h 87"/>
                  <a:gd name="T4" fmla="*/ 111 w 201"/>
                  <a:gd name="T5" fmla="*/ 0 h 87"/>
                  <a:gd name="T6" fmla="*/ 156 w 201"/>
                  <a:gd name="T7" fmla="*/ 12 h 87"/>
                  <a:gd name="T8" fmla="*/ 194 w 201"/>
                  <a:gd name="T9" fmla="*/ 42 h 87"/>
                  <a:gd name="T10" fmla="*/ 201 w 201"/>
                  <a:gd name="T11" fmla="*/ 62 h 87"/>
                  <a:gd name="T12" fmla="*/ 192 w 201"/>
                  <a:gd name="T13" fmla="*/ 80 h 87"/>
                  <a:gd name="T14" fmla="*/ 173 w 201"/>
                  <a:gd name="T15" fmla="*/ 87 h 87"/>
                  <a:gd name="T16" fmla="*/ 154 w 201"/>
                  <a:gd name="T17" fmla="*/ 76 h 87"/>
                  <a:gd name="T18" fmla="*/ 127 w 201"/>
                  <a:gd name="T19" fmla="*/ 54 h 87"/>
                  <a:gd name="T20" fmla="*/ 95 w 201"/>
                  <a:gd name="T21" fmla="*/ 45 h 87"/>
                  <a:gd name="T22" fmla="*/ 24 w 201"/>
                  <a:gd name="T23" fmla="*/ 52 h 87"/>
                  <a:gd name="T24" fmla="*/ 7 w 201"/>
                  <a:gd name="T25" fmla="*/ 51 h 87"/>
                  <a:gd name="T26" fmla="*/ 0 w 201"/>
                  <a:gd name="T27" fmla="*/ 38 h 87"/>
                  <a:gd name="T28" fmla="*/ 1 w 201"/>
                  <a:gd name="T29" fmla="*/ 23 h 87"/>
                  <a:gd name="T30" fmla="*/ 14 w 201"/>
                  <a:gd name="T31" fmla="*/ 13 h 87"/>
                  <a:gd name="T32" fmla="*/ 14 w 201"/>
                  <a:gd name="T33" fmla="*/ 13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4" y="13"/>
                    </a:moveTo>
                    <a:lnTo>
                      <a:pt x="64" y="1"/>
                    </a:lnTo>
                    <a:lnTo>
                      <a:pt x="111" y="0"/>
                    </a:lnTo>
                    <a:lnTo>
                      <a:pt x="156" y="12"/>
                    </a:lnTo>
                    <a:lnTo>
                      <a:pt x="194" y="42"/>
                    </a:lnTo>
                    <a:lnTo>
                      <a:pt x="201" y="62"/>
                    </a:lnTo>
                    <a:lnTo>
                      <a:pt x="192" y="80"/>
                    </a:lnTo>
                    <a:lnTo>
                      <a:pt x="173" y="87"/>
                    </a:lnTo>
                    <a:lnTo>
                      <a:pt x="154" y="76"/>
                    </a:lnTo>
                    <a:lnTo>
                      <a:pt x="127" y="54"/>
                    </a:lnTo>
                    <a:lnTo>
                      <a:pt x="95" y="45"/>
                    </a:lnTo>
                    <a:lnTo>
                      <a:pt x="24" y="52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6" name="Freeform 136"/>
              <p:cNvSpPr>
                <a:spLocks/>
              </p:cNvSpPr>
              <p:nvPr/>
            </p:nvSpPr>
            <p:spPr bwMode="auto">
              <a:xfrm>
                <a:off x="255" y="2626"/>
                <a:ext cx="25" cy="11"/>
              </a:xfrm>
              <a:custGeom>
                <a:avLst/>
                <a:gdLst>
                  <a:gd name="T0" fmla="*/ 13 w 177"/>
                  <a:gd name="T1" fmla="*/ 13 h 76"/>
                  <a:gd name="T2" fmla="*/ 57 w 177"/>
                  <a:gd name="T3" fmla="*/ 3 h 76"/>
                  <a:gd name="T4" fmla="*/ 102 w 177"/>
                  <a:gd name="T5" fmla="*/ 0 h 76"/>
                  <a:gd name="T6" fmla="*/ 173 w 177"/>
                  <a:gd name="T7" fmla="*/ 42 h 76"/>
                  <a:gd name="T8" fmla="*/ 177 w 177"/>
                  <a:gd name="T9" fmla="*/ 69 h 76"/>
                  <a:gd name="T10" fmla="*/ 166 w 177"/>
                  <a:gd name="T11" fmla="*/ 76 h 76"/>
                  <a:gd name="T12" fmla="*/ 151 w 177"/>
                  <a:gd name="T13" fmla="*/ 72 h 76"/>
                  <a:gd name="T14" fmla="*/ 124 w 177"/>
                  <a:gd name="T15" fmla="*/ 55 h 76"/>
                  <a:gd name="T16" fmla="*/ 94 w 177"/>
                  <a:gd name="T17" fmla="*/ 41 h 76"/>
                  <a:gd name="T18" fmla="*/ 22 w 177"/>
                  <a:gd name="T19" fmla="*/ 49 h 76"/>
                  <a:gd name="T20" fmla="*/ 7 w 177"/>
                  <a:gd name="T21" fmla="*/ 47 h 76"/>
                  <a:gd name="T22" fmla="*/ 0 w 177"/>
                  <a:gd name="T23" fmla="*/ 36 h 76"/>
                  <a:gd name="T24" fmla="*/ 1 w 177"/>
                  <a:gd name="T25" fmla="*/ 22 h 76"/>
                  <a:gd name="T26" fmla="*/ 13 w 177"/>
                  <a:gd name="T27" fmla="*/ 13 h 76"/>
                  <a:gd name="T28" fmla="*/ 13 w 177"/>
                  <a:gd name="T29" fmla="*/ 13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76"/>
                  <a:gd name="T47" fmla="*/ 177 w 177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76">
                    <a:moveTo>
                      <a:pt x="13" y="13"/>
                    </a:moveTo>
                    <a:lnTo>
                      <a:pt x="57" y="3"/>
                    </a:lnTo>
                    <a:lnTo>
                      <a:pt x="102" y="0"/>
                    </a:lnTo>
                    <a:lnTo>
                      <a:pt x="173" y="42"/>
                    </a:lnTo>
                    <a:lnTo>
                      <a:pt x="177" y="69"/>
                    </a:lnTo>
                    <a:lnTo>
                      <a:pt x="166" y="76"/>
                    </a:lnTo>
                    <a:lnTo>
                      <a:pt x="151" y="72"/>
                    </a:lnTo>
                    <a:lnTo>
                      <a:pt x="124" y="55"/>
                    </a:lnTo>
                    <a:lnTo>
                      <a:pt x="94" y="41"/>
                    </a:lnTo>
                    <a:lnTo>
                      <a:pt x="22" y="49"/>
                    </a:lnTo>
                    <a:lnTo>
                      <a:pt x="7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7" name="Freeform 137"/>
              <p:cNvSpPr>
                <a:spLocks/>
              </p:cNvSpPr>
              <p:nvPr/>
            </p:nvSpPr>
            <p:spPr bwMode="auto">
              <a:xfrm>
                <a:off x="255" y="2642"/>
                <a:ext cx="28" cy="12"/>
              </a:xfrm>
              <a:custGeom>
                <a:avLst/>
                <a:gdLst>
                  <a:gd name="T0" fmla="*/ 18 w 199"/>
                  <a:gd name="T1" fmla="*/ 7 h 84"/>
                  <a:gd name="T2" fmla="*/ 92 w 199"/>
                  <a:gd name="T3" fmla="*/ 0 h 84"/>
                  <a:gd name="T4" fmla="*/ 145 w 199"/>
                  <a:gd name="T5" fmla="*/ 19 h 84"/>
                  <a:gd name="T6" fmla="*/ 191 w 199"/>
                  <a:gd name="T7" fmla="*/ 49 h 84"/>
                  <a:gd name="T8" fmla="*/ 199 w 199"/>
                  <a:gd name="T9" fmla="*/ 63 h 84"/>
                  <a:gd name="T10" fmla="*/ 196 w 199"/>
                  <a:gd name="T11" fmla="*/ 76 h 84"/>
                  <a:gd name="T12" fmla="*/ 185 w 199"/>
                  <a:gd name="T13" fmla="*/ 84 h 84"/>
                  <a:gd name="T14" fmla="*/ 169 w 199"/>
                  <a:gd name="T15" fmla="*/ 81 h 84"/>
                  <a:gd name="T16" fmla="*/ 149 w 199"/>
                  <a:gd name="T17" fmla="*/ 69 h 84"/>
                  <a:gd name="T18" fmla="*/ 131 w 199"/>
                  <a:gd name="T19" fmla="*/ 62 h 84"/>
                  <a:gd name="T20" fmla="*/ 86 w 199"/>
                  <a:gd name="T21" fmla="*/ 54 h 84"/>
                  <a:gd name="T22" fmla="*/ 22 w 199"/>
                  <a:gd name="T23" fmla="*/ 47 h 84"/>
                  <a:gd name="T24" fmla="*/ 0 w 199"/>
                  <a:gd name="T25" fmla="*/ 29 h 84"/>
                  <a:gd name="T26" fmla="*/ 3 w 199"/>
                  <a:gd name="T27" fmla="*/ 15 h 84"/>
                  <a:gd name="T28" fmla="*/ 18 w 199"/>
                  <a:gd name="T29" fmla="*/ 7 h 84"/>
                  <a:gd name="T30" fmla="*/ 18 w 199"/>
                  <a:gd name="T31" fmla="*/ 7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9"/>
                  <a:gd name="T49" fmla="*/ 0 h 84"/>
                  <a:gd name="T50" fmla="*/ 199 w 199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9" h="84">
                    <a:moveTo>
                      <a:pt x="18" y="7"/>
                    </a:moveTo>
                    <a:lnTo>
                      <a:pt x="92" y="0"/>
                    </a:lnTo>
                    <a:lnTo>
                      <a:pt x="145" y="19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196" y="76"/>
                    </a:lnTo>
                    <a:lnTo>
                      <a:pt x="185" y="84"/>
                    </a:lnTo>
                    <a:lnTo>
                      <a:pt x="169" y="81"/>
                    </a:lnTo>
                    <a:lnTo>
                      <a:pt x="149" y="69"/>
                    </a:lnTo>
                    <a:lnTo>
                      <a:pt x="131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8" name="Freeform 138"/>
              <p:cNvSpPr>
                <a:spLocks/>
              </p:cNvSpPr>
              <p:nvPr/>
            </p:nvSpPr>
            <p:spPr bwMode="auto">
              <a:xfrm>
                <a:off x="262" y="2667"/>
                <a:ext cx="23" cy="18"/>
              </a:xfrm>
              <a:custGeom>
                <a:avLst/>
                <a:gdLst>
                  <a:gd name="T0" fmla="*/ 88 w 162"/>
                  <a:gd name="T1" fmla="*/ 0 h 129"/>
                  <a:gd name="T2" fmla="*/ 53 w 162"/>
                  <a:gd name="T3" fmla="*/ 4 h 129"/>
                  <a:gd name="T4" fmla="*/ 21 w 162"/>
                  <a:gd name="T5" fmla="*/ 21 h 129"/>
                  <a:gd name="T6" fmla="*/ 1 w 162"/>
                  <a:gd name="T7" fmla="*/ 49 h 129"/>
                  <a:gd name="T8" fmla="*/ 0 w 162"/>
                  <a:gd name="T9" fmla="*/ 81 h 129"/>
                  <a:gd name="T10" fmla="*/ 22 w 162"/>
                  <a:gd name="T11" fmla="*/ 108 h 129"/>
                  <a:gd name="T12" fmla="*/ 52 w 162"/>
                  <a:gd name="T13" fmla="*/ 129 h 129"/>
                  <a:gd name="T14" fmla="*/ 110 w 162"/>
                  <a:gd name="T15" fmla="*/ 114 h 129"/>
                  <a:gd name="T16" fmla="*/ 161 w 162"/>
                  <a:gd name="T17" fmla="*/ 82 h 129"/>
                  <a:gd name="T18" fmla="*/ 162 w 162"/>
                  <a:gd name="T19" fmla="*/ 55 h 129"/>
                  <a:gd name="T20" fmla="*/ 151 w 162"/>
                  <a:gd name="T21" fmla="*/ 48 h 129"/>
                  <a:gd name="T22" fmla="*/ 137 w 162"/>
                  <a:gd name="T23" fmla="*/ 53 h 129"/>
                  <a:gd name="T24" fmla="*/ 119 w 162"/>
                  <a:gd name="T25" fmla="*/ 66 h 129"/>
                  <a:gd name="T26" fmla="*/ 104 w 162"/>
                  <a:gd name="T27" fmla="*/ 74 h 129"/>
                  <a:gd name="T28" fmla="*/ 65 w 162"/>
                  <a:gd name="T29" fmla="*/ 81 h 129"/>
                  <a:gd name="T30" fmla="*/ 41 w 162"/>
                  <a:gd name="T31" fmla="*/ 65 h 129"/>
                  <a:gd name="T32" fmla="*/ 42 w 162"/>
                  <a:gd name="T33" fmla="*/ 53 h 129"/>
                  <a:gd name="T34" fmla="*/ 52 w 162"/>
                  <a:gd name="T35" fmla="*/ 43 h 129"/>
                  <a:gd name="T36" fmla="*/ 82 w 162"/>
                  <a:gd name="T37" fmla="*/ 37 h 129"/>
                  <a:gd name="T38" fmla="*/ 96 w 162"/>
                  <a:gd name="T39" fmla="*/ 34 h 129"/>
                  <a:gd name="T40" fmla="*/ 103 w 162"/>
                  <a:gd name="T41" fmla="*/ 23 h 129"/>
                  <a:gd name="T42" fmla="*/ 100 w 162"/>
                  <a:gd name="T43" fmla="*/ 8 h 129"/>
                  <a:gd name="T44" fmla="*/ 88 w 162"/>
                  <a:gd name="T45" fmla="*/ 0 h 129"/>
                  <a:gd name="T46" fmla="*/ 88 w 162"/>
                  <a:gd name="T47" fmla="*/ 0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29"/>
                  <a:gd name="T74" fmla="*/ 162 w 162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29">
                    <a:moveTo>
                      <a:pt x="88" y="0"/>
                    </a:moveTo>
                    <a:lnTo>
                      <a:pt x="53" y="4"/>
                    </a:lnTo>
                    <a:lnTo>
                      <a:pt x="21" y="21"/>
                    </a:lnTo>
                    <a:lnTo>
                      <a:pt x="1" y="49"/>
                    </a:lnTo>
                    <a:lnTo>
                      <a:pt x="0" y="81"/>
                    </a:lnTo>
                    <a:lnTo>
                      <a:pt x="22" y="108"/>
                    </a:lnTo>
                    <a:lnTo>
                      <a:pt x="52" y="129"/>
                    </a:lnTo>
                    <a:lnTo>
                      <a:pt x="110" y="114"/>
                    </a:lnTo>
                    <a:lnTo>
                      <a:pt x="161" y="82"/>
                    </a:lnTo>
                    <a:lnTo>
                      <a:pt x="162" y="55"/>
                    </a:lnTo>
                    <a:lnTo>
                      <a:pt x="151" y="48"/>
                    </a:lnTo>
                    <a:lnTo>
                      <a:pt x="137" y="53"/>
                    </a:lnTo>
                    <a:lnTo>
                      <a:pt x="119" y="66"/>
                    </a:lnTo>
                    <a:lnTo>
                      <a:pt x="104" y="74"/>
                    </a:lnTo>
                    <a:lnTo>
                      <a:pt x="65" y="81"/>
                    </a:lnTo>
                    <a:lnTo>
                      <a:pt x="41" y="65"/>
                    </a:lnTo>
                    <a:lnTo>
                      <a:pt x="42" y="53"/>
                    </a:lnTo>
                    <a:lnTo>
                      <a:pt x="52" y="43"/>
                    </a:lnTo>
                    <a:lnTo>
                      <a:pt x="82" y="37"/>
                    </a:lnTo>
                    <a:lnTo>
                      <a:pt x="96" y="34"/>
                    </a:lnTo>
                    <a:lnTo>
                      <a:pt x="103" y="23"/>
                    </a:lnTo>
                    <a:lnTo>
                      <a:pt x="100" y="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9" name="Freeform 139"/>
              <p:cNvSpPr>
                <a:spLocks/>
              </p:cNvSpPr>
              <p:nvPr/>
            </p:nvSpPr>
            <p:spPr bwMode="auto">
              <a:xfrm>
                <a:off x="658" y="2594"/>
                <a:ext cx="21" cy="14"/>
              </a:xfrm>
              <a:custGeom>
                <a:avLst/>
                <a:gdLst>
                  <a:gd name="T0" fmla="*/ 6 w 147"/>
                  <a:gd name="T1" fmla="*/ 68 h 102"/>
                  <a:gd name="T2" fmla="*/ 36 w 147"/>
                  <a:gd name="T3" fmla="*/ 50 h 102"/>
                  <a:gd name="T4" fmla="*/ 63 w 147"/>
                  <a:gd name="T5" fmla="*/ 34 h 102"/>
                  <a:gd name="T6" fmla="*/ 89 w 147"/>
                  <a:gd name="T7" fmla="*/ 19 h 102"/>
                  <a:gd name="T8" fmla="*/ 119 w 147"/>
                  <a:gd name="T9" fmla="*/ 1 h 102"/>
                  <a:gd name="T10" fmla="*/ 134 w 147"/>
                  <a:gd name="T11" fmla="*/ 0 h 102"/>
                  <a:gd name="T12" fmla="*/ 144 w 147"/>
                  <a:gd name="T13" fmla="*/ 9 h 102"/>
                  <a:gd name="T14" fmla="*/ 147 w 147"/>
                  <a:gd name="T15" fmla="*/ 23 h 102"/>
                  <a:gd name="T16" fmla="*/ 138 w 147"/>
                  <a:gd name="T17" fmla="*/ 35 h 102"/>
                  <a:gd name="T18" fmla="*/ 108 w 147"/>
                  <a:gd name="T19" fmla="*/ 52 h 102"/>
                  <a:gd name="T20" fmla="*/ 81 w 147"/>
                  <a:gd name="T21" fmla="*/ 66 h 102"/>
                  <a:gd name="T22" fmla="*/ 55 w 147"/>
                  <a:gd name="T23" fmla="*/ 82 h 102"/>
                  <a:gd name="T24" fmla="*/ 25 w 147"/>
                  <a:gd name="T25" fmla="*/ 100 h 102"/>
                  <a:gd name="T26" fmla="*/ 11 w 147"/>
                  <a:gd name="T27" fmla="*/ 102 h 102"/>
                  <a:gd name="T28" fmla="*/ 0 w 147"/>
                  <a:gd name="T29" fmla="*/ 93 h 102"/>
                  <a:gd name="T30" fmla="*/ 6 w 147"/>
                  <a:gd name="T31" fmla="*/ 68 h 102"/>
                  <a:gd name="T32" fmla="*/ 6 w 147"/>
                  <a:gd name="T33" fmla="*/ 68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"/>
                  <a:gd name="T52" fmla="*/ 0 h 102"/>
                  <a:gd name="T53" fmla="*/ 147 w 14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" h="102">
                    <a:moveTo>
                      <a:pt x="6" y="68"/>
                    </a:moveTo>
                    <a:lnTo>
                      <a:pt x="36" y="50"/>
                    </a:lnTo>
                    <a:lnTo>
                      <a:pt x="63" y="34"/>
                    </a:lnTo>
                    <a:lnTo>
                      <a:pt x="89" y="19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4" y="9"/>
                    </a:lnTo>
                    <a:lnTo>
                      <a:pt x="147" y="23"/>
                    </a:lnTo>
                    <a:lnTo>
                      <a:pt x="138" y="35"/>
                    </a:lnTo>
                    <a:lnTo>
                      <a:pt x="108" y="52"/>
                    </a:lnTo>
                    <a:lnTo>
                      <a:pt x="81" y="66"/>
                    </a:lnTo>
                    <a:lnTo>
                      <a:pt x="55" y="82"/>
                    </a:lnTo>
                    <a:lnTo>
                      <a:pt x="25" y="100"/>
                    </a:lnTo>
                    <a:lnTo>
                      <a:pt x="11" y="102"/>
                    </a:lnTo>
                    <a:lnTo>
                      <a:pt x="0" y="93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0" name="Freeform 140"/>
              <p:cNvSpPr>
                <a:spLocks/>
              </p:cNvSpPr>
              <p:nvPr/>
            </p:nvSpPr>
            <p:spPr bwMode="auto">
              <a:xfrm>
                <a:off x="681" y="2595"/>
                <a:ext cx="33" cy="18"/>
              </a:xfrm>
              <a:custGeom>
                <a:avLst/>
                <a:gdLst>
                  <a:gd name="T0" fmla="*/ 20 w 228"/>
                  <a:gd name="T1" fmla="*/ 0 h 127"/>
                  <a:gd name="T2" fmla="*/ 118 w 228"/>
                  <a:gd name="T3" fmla="*/ 27 h 127"/>
                  <a:gd name="T4" fmla="*/ 162 w 228"/>
                  <a:gd name="T5" fmla="*/ 50 h 127"/>
                  <a:gd name="T6" fmla="*/ 186 w 228"/>
                  <a:gd name="T7" fmla="*/ 61 h 127"/>
                  <a:gd name="T8" fmla="*/ 211 w 228"/>
                  <a:gd name="T9" fmla="*/ 73 h 127"/>
                  <a:gd name="T10" fmla="*/ 228 w 228"/>
                  <a:gd name="T11" fmla="*/ 90 h 127"/>
                  <a:gd name="T12" fmla="*/ 225 w 228"/>
                  <a:gd name="T13" fmla="*/ 111 h 127"/>
                  <a:gd name="T14" fmla="*/ 211 w 228"/>
                  <a:gd name="T15" fmla="*/ 127 h 127"/>
                  <a:gd name="T16" fmla="*/ 189 w 228"/>
                  <a:gd name="T17" fmla="*/ 126 h 127"/>
                  <a:gd name="T18" fmla="*/ 144 w 228"/>
                  <a:gd name="T19" fmla="*/ 100 h 127"/>
                  <a:gd name="T20" fmla="*/ 124 w 228"/>
                  <a:gd name="T21" fmla="*/ 87 h 127"/>
                  <a:gd name="T22" fmla="*/ 105 w 228"/>
                  <a:gd name="T23" fmla="*/ 72 h 127"/>
                  <a:gd name="T24" fmla="*/ 86 w 228"/>
                  <a:gd name="T25" fmla="*/ 60 h 127"/>
                  <a:gd name="T26" fmla="*/ 65 w 228"/>
                  <a:gd name="T27" fmla="*/ 50 h 127"/>
                  <a:gd name="T28" fmla="*/ 16 w 228"/>
                  <a:gd name="T29" fmla="*/ 37 h 127"/>
                  <a:gd name="T30" fmla="*/ 0 w 228"/>
                  <a:gd name="T31" fmla="*/ 17 h 127"/>
                  <a:gd name="T32" fmla="*/ 5 w 228"/>
                  <a:gd name="T33" fmla="*/ 5 h 127"/>
                  <a:gd name="T34" fmla="*/ 20 w 228"/>
                  <a:gd name="T35" fmla="*/ 0 h 127"/>
                  <a:gd name="T36" fmla="*/ 20 w 228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27"/>
                  <a:gd name="T59" fmla="*/ 228 w 228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27">
                    <a:moveTo>
                      <a:pt x="20" y="0"/>
                    </a:moveTo>
                    <a:lnTo>
                      <a:pt x="118" y="27"/>
                    </a:lnTo>
                    <a:lnTo>
                      <a:pt x="162" y="50"/>
                    </a:lnTo>
                    <a:lnTo>
                      <a:pt x="186" y="61"/>
                    </a:lnTo>
                    <a:lnTo>
                      <a:pt x="211" y="73"/>
                    </a:lnTo>
                    <a:lnTo>
                      <a:pt x="228" y="90"/>
                    </a:lnTo>
                    <a:lnTo>
                      <a:pt x="225" y="111"/>
                    </a:lnTo>
                    <a:lnTo>
                      <a:pt x="211" y="127"/>
                    </a:lnTo>
                    <a:lnTo>
                      <a:pt x="189" y="126"/>
                    </a:lnTo>
                    <a:lnTo>
                      <a:pt x="144" y="100"/>
                    </a:lnTo>
                    <a:lnTo>
                      <a:pt x="124" y="87"/>
                    </a:lnTo>
                    <a:lnTo>
                      <a:pt x="105" y="72"/>
                    </a:lnTo>
                    <a:lnTo>
                      <a:pt x="86" y="60"/>
                    </a:lnTo>
                    <a:lnTo>
                      <a:pt x="65" y="50"/>
                    </a:lnTo>
                    <a:lnTo>
                      <a:pt x="16" y="37"/>
                    </a:lnTo>
                    <a:lnTo>
                      <a:pt x="0" y="17"/>
                    </a:lnTo>
                    <a:lnTo>
                      <a:pt x="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1" name="Freeform 141"/>
              <p:cNvSpPr>
                <a:spLocks/>
              </p:cNvSpPr>
              <p:nvPr/>
            </p:nvSpPr>
            <p:spPr bwMode="auto">
              <a:xfrm>
                <a:off x="708" y="2608"/>
                <a:ext cx="9" cy="90"/>
              </a:xfrm>
              <a:custGeom>
                <a:avLst/>
                <a:gdLst>
                  <a:gd name="T0" fmla="*/ 50 w 60"/>
                  <a:gd name="T1" fmla="*/ 24 h 636"/>
                  <a:gd name="T2" fmla="*/ 44 w 60"/>
                  <a:gd name="T3" fmla="*/ 56 h 636"/>
                  <a:gd name="T4" fmla="*/ 54 w 60"/>
                  <a:gd name="T5" fmla="*/ 301 h 636"/>
                  <a:gd name="T6" fmla="*/ 60 w 60"/>
                  <a:gd name="T7" fmla="*/ 611 h 636"/>
                  <a:gd name="T8" fmla="*/ 47 w 60"/>
                  <a:gd name="T9" fmla="*/ 631 h 636"/>
                  <a:gd name="T10" fmla="*/ 26 w 60"/>
                  <a:gd name="T11" fmla="*/ 636 h 636"/>
                  <a:gd name="T12" fmla="*/ 7 w 60"/>
                  <a:gd name="T13" fmla="*/ 626 h 636"/>
                  <a:gd name="T14" fmla="*/ 1 w 60"/>
                  <a:gd name="T15" fmla="*/ 602 h 636"/>
                  <a:gd name="T16" fmla="*/ 16 w 60"/>
                  <a:gd name="T17" fmla="*/ 452 h 636"/>
                  <a:gd name="T18" fmla="*/ 17 w 60"/>
                  <a:gd name="T19" fmla="*/ 301 h 636"/>
                  <a:gd name="T20" fmla="*/ 7 w 60"/>
                  <a:gd name="T21" fmla="*/ 58 h 636"/>
                  <a:gd name="T22" fmla="*/ 0 w 60"/>
                  <a:gd name="T23" fmla="*/ 24 h 636"/>
                  <a:gd name="T24" fmla="*/ 7 w 60"/>
                  <a:gd name="T25" fmla="*/ 6 h 636"/>
                  <a:gd name="T26" fmla="*/ 26 w 60"/>
                  <a:gd name="T27" fmla="*/ 0 h 636"/>
                  <a:gd name="T28" fmla="*/ 50 w 60"/>
                  <a:gd name="T29" fmla="*/ 24 h 636"/>
                  <a:gd name="T30" fmla="*/ 50 w 60"/>
                  <a:gd name="T31" fmla="*/ 24 h 6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636"/>
                  <a:gd name="T50" fmla="*/ 60 w 60"/>
                  <a:gd name="T51" fmla="*/ 636 h 6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636">
                    <a:moveTo>
                      <a:pt x="50" y="24"/>
                    </a:moveTo>
                    <a:lnTo>
                      <a:pt x="44" y="56"/>
                    </a:lnTo>
                    <a:lnTo>
                      <a:pt x="54" y="301"/>
                    </a:lnTo>
                    <a:lnTo>
                      <a:pt x="60" y="611"/>
                    </a:lnTo>
                    <a:lnTo>
                      <a:pt x="47" y="631"/>
                    </a:lnTo>
                    <a:lnTo>
                      <a:pt x="26" y="636"/>
                    </a:lnTo>
                    <a:lnTo>
                      <a:pt x="7" y="626"/>
                    </a:lnTo>
                    <a:lnTo>
                      <a:pt x="1" y="602"/>
                    </a:lnTo>
                    <a:lnTo>
                      <a:pt x="16" y="452"/>
                    </a:lnTo>
                    <a:lnTo>
                      <a:pt x="17" y="301"/>
                    </a:lnTo>
                    <a:lnTo>
                      <a:pt x="7" y="58"/>
                    </a:lnTo>
                    <a:lnTo>
                      <a:pt x="0" y="24"/>
                    </a:lnTo>
                    <a:lnTo>
                      <a:pt x="7" y="6"/>
                    </a:lnTo>
                    <a:lnTo>
                      <a:pt x="26" y="0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2" name="Freeform 142"/>
              <p:cNvSpPr>
                <a:spLocks/>
              </p:cNvSpPr>
              <p:nvPr/>
            </p:nvSpPr>
            <p:spPr bwMode="auto">
              <a:xfrm>
                <a:off x="667" y="2613"/>
                <a:ext cx="14" cy="81"/>
              </a:xfrm>
              <a:custGeom>
                <a:avLst/>
                <a:gdLst>
                  <a:gd name="T0" fmla="*/ 102 w 102"/>
                  <a:gd name="T1" fmla="*/ 33 h 564"/>
                  <a:gd name="T2" fmla="*/ 78 w 102"/>
                  <a:gd name="T3" fmla="*/ 131 h 564"/>
                  <a:gd name="T4" fmla="*/ 62 w 102"/>
                  <a:gd name="T5" fmla="*/ 536 h 564"/>
                  <a:gd name="T6" fmla="*/ 50 w 102"/>
                  <a:gd name="T7" fmla="*/ 559 h 564"/>
                  <a:gd name="T8" fmla="*/ 28 w 102"/>
                  <a:gd name="T9" fmla="*/ 564 h 564"/>
                  <a:gd name="T10" fmla="*/ 8 w 102"/>
                  <a:gd name="T11" fmla="*/ 554 h 564"/>
                  <a:gd name="T12" fmla="*/ 0 w 102"/>
                  <a:gd name="T13" fmla="*/ 530 h 564"/>
                  <a:gd name="T14" fmla="*/ 40 w 102"/>
                  <a:gd name="T15" fmla="*/ 130 h 564"/>
                  <a:gd name="T16" fmla="*/ 47 w 102"/>
                  <a:gd name="T17" fmla="*/ 22 h 564"/>
                  <a:gd name="T18" fmla="*/ 60 w 102"/>
                  <a:gd name="T19" fmla="*/ 3 h 564"/>
                  <a:gd name="T20" fmla="*/ 80 w 102"/>
                  <a:gd name="T21" fmla="*/ 0 h 564"/>
                  <a:gd name="T22" fmla="*/ 98 w 102"/>
                  <a:gd name="T23" fmla="*/ 11 h 564"/>
                  <a:gd name="T24" fmla="*/ 102 w 102"/>
                  <a:gd name="T25" fmla="*/ 33 h 564"/>
                  <a:gd name="T26" fmla="*/ 102 w 102"/>
                  <a:gd name="T27" fmla="*/ 33 h 5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564"/>
                  <a:gd name="T44" fmla="*/ 102 w 102"/>
                  <a:gd name="T45" fmla="*/ 564 h 5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564">
                    <a:moveTo>
                      <a:pt x="102" y="33"/>
                    </a:moveTo>
                    <a:lnTo>
                      <a:pt x="78" y="131"/>
                    </a:lnTo>
                    <a:lnTo>
                      <a:pt x="62" y="536"/>
                    </a:lnTo>
                    <a:lnTo>
                      <a:pt x="50" y="559"/>
                    </a:lnTo>
                    <a:lnTo>
                      <a:pt x="28" y="564"/>
                    </a:lnTo>
                    <a:lnTo>
                      <a:pt x="8" y="554"/>
                    </a:lnTo>
                    <a:lnTo>
                      <a:pt x="0" y="530"/>
                    </a:lnTo>
                    <a:lnTo>
                      <a:pt x="40" y="130"/>
                    </a:lnTo>
                    <a:lnTo>
                      <a:pt x="47" y="22"/>
                    </a:lnTo>
                    <a:lnTo>
                      <a:pt x="60" y="3"/>
                    </a:lnTo>
                    <a:lnTo>
                      <a:pt x="80" y="0"/>
                    </a:lnTo>
                    <a:lnTo>
                      <a:pt x="98" y="11"/>
                    </a:lnTo>
                    <a:lnTo>
                      <a:pt x="10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" name="Freeform 143"/>
              <p:cNvSpPr>
                <a:spLocks/>
              </p:cNvSpPr>
              <p:nvPr/>
            </p:nvSpPr>
            <p:spPr bwMode="auto">
              <a:xfrm>
                <a:off x="656" y="2691"/>
                <a:ext cx="48" cy="15"/>
              </a:xfrm>
              <a:custGeom>
                <a:avLst/>
                <a:gdLst>
                  <a:gd name="T0" fmla="*/ 42 w 337"/>
                  <a:gd name="T1" fmla="*/ 1 h 106"/>
                  <a:gd name="T2" fmla="*/ 84 w 337"/>
                  <a:gd name="T3" fmla="*/ 31 h 106"/>
                  <a:gd name="T4" fmla="*/ 103 w 337"/>
                  <a:gd name="T5" fmla="*/ 43 h 106"/>
                  <a:gd name="T6" fmla="*/ 127 w 337"/>
                  <a:gd name="T7" fmla="*/ 48 h 106"/>
                  <a:gd name="T8" fmla="*/ 215 w 337"/>
                  <a:gd name="T9" fmla="*/ 36 h 106"/>
                  <a:gd name="T10" fmla="*/ 255 w 337"/>
                  <a:gd name="T11" fmla="*/ 23 h 106"/>
                  <a:gd name="T12" fmla="*/ 302 w 337"/>
                  <a:gd name="T13" fmla="*/ 9 h 106"/>
                  <a:gd name="T14" fmla="*/ 325 w 337"/>
                  <a:gd name="T15" fmla="*/ 14 h 106"/>
                  <a:gd name="T16" fmla="*/ 337 w 337"/>
                  <a:gd name="T17" fmla="*/ 32 h 106"/>
                  <a:gd name="T18" fmla="*/ 335 w 337"/>
                  <a:gd name="T19" fmla="*/ 53 h 106"/>
                  <a:gd name="T20" fmla="*/ 327 w 337"/>
                  <a:gd name="T21" fmla="*/ 62 h 106"/>
                  <a:gd name="T22" fmla="*/ 315 w 337"/>
                  <a:gd name="T23" fmla="*/ 67 h 106"/>
                  <a:gd name="T24" fmla="*/ 265 w 337"/>
                  <a:gd name="T25" fmla="*/ 82 h 106"/>
                  <a:gd name="T26" fmla="*/ 221 w 337"/>
                  <a:gd name="T27" fmla="*/ 95 h 106"/>
                  <a:gd name="T28" fmla="*/ 176 w 337"/>
                  <a:gd name="T29" fmla="*/ 103 h 106"/>
                  <a:gd name="T30" fmla="*/ 125 w 337"/>
                  <a:gd name="T31" fmla="*/ 106 h 106"/>
                  <a:gd name="T32" fmla="*/ 68 w 337"/>
                  <a:gd name="T33" fmla="*/ 88 h 106"/>
                  <a:gd name="T34" fmla="*/ 44 w 337"/>
                  <a:gd name="T35" fmla="*/ 72 h 106"/>
                  <a:gd name="T36" fmla="*/ 16 w 337"/>
                  <a:gd name="T37" fmla="*/ 56 h 106"/>
                  <a:gd name="T38" fmla="*/ 0 w 337"/>
                  <a:gd name="T39" fmla="*/ 37 h 106"/>
                  <a:gd name="T40" fmla="*/ 2 w 337"/>
                  <a:gd name="T41" fmla="*/ 16 h 106"/>
                  <a:gd name="T42" fmla="*/ 17 w 337"/>
                  <a:gd name="T43" fmla="*/ 0 h 106"/>
                  <a:gd name="T44" fmla="*/ 42 w 337"/>
                  <a:gd name="T45" fmla="*/ 1 h 106"/>
                  <a:gd name="T46" fmla="*/ 42 w 337"/>
                  <a:gd name="T47" fmla="*/ 1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06"/>
                  <a:gd name="T74" fmla="*/ 337 w 337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06">
                    <a:moveTo>
                      <a:pt x="42" y="1"/>
                    </a:moveTo>
                    <a:lnTo>
                      <a:pt x="84" y="31"/>
                    </a:lnTo>
                    <a:lnTo>
                      <a:pt x="103" y="43"/>
                    </a:lnTo>
                    <a:lnTo>
                      <a:pt x="127" y="48"/>
                    </a:lnTo>
                    <a:lnTo>
                      <a:pt x="215" y="36"/>
                    </a:lnTo>
                    <a:lnTo>
                      <a:pt x="255" y="23"/>
                    </a:lnTo>
                    <a:lnTo>
                      <a:pt x="302" y="9"/>
                    </a:lnTo>
                    <a:lnTo>
                      <a:pt x="325" y="14"/>
                    </a:lnTo>
                    <a:lnTo>
                      <a:pt x="337" y="32"/>
                    </a:lnTo>
                    <a:lnTo>
                      <a:pt x="335" y="53"/>
                    </a:lnTo>
                    <a:lnTo>
                      <a:pt x="327" y="62"/>
                    </a:lnTo>
                    <a:lnTo>
                      <a:pt x="315" y="67"/>
                    </a:lnTo>
                    <a:lnTo>
                      <a:pt x="265" y="82"/>
                    </a:lnTo>
                    <a:lnTo>
                      <a:pt x="221" y="95"/>
                    </a:lnTo>
                    <a:lnTo>
                      <a:pt x="176" y="103"/>
                    </a:lnTo>
                    <a:lnTo>
                      <a:pt x="125" y="106"/>
                    </a:lnTo>
                    <a:lnTo>
                      <a:pt x="68" y="88"/>
                    </a:lnTo>
                    <a:lnTo>
                      <a:pt x="44" y="72"/>
                    </a:lnTo>
                    <a:lnTo>
                      <a:pt x="16" y="56"/>
                    </a:lnTo>
                    <a:lnTo>
                      <a:pt x="0" y="37"/>
                    </a:lnTo>
                    <a:lnTo>
                      <a:pt x="2" y="16"/>
                    </a:lnTo>
                    <a:lnTo>
                      <a:pt x="17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4" name="Freeform 144"/>
              <p:cNvSpPr>
                <a:spLocks/>
              </p:cNvSpPr>
              <p:nvPr/>
            </p:nvSpPr>
            <p:spPr bwMode="auto">
              <a:xfrm>
                <a:off x="686" y="2618"/>
                <a:ext cx="17" cy="10"/>
              </a:xfrm>
              <a:custGeom>
                <a:avLst/>
                <a:gdLst>
                  <a:gd name="T0" fmla="*/ 18 w 120"/>
                  <a:gd name="T1" fmla="*/ 2 h 66"/>
                  <a:gd name="T2" fmla="*/ 60 w 120"/>
                  <a:gd name="T3" fmla="*/ 0 h 66"/>
                  <a:gd name="T4" fmla="*/ 114 w 120"/>
                  <a:gd name="T5" fmla="*/ 31 h 66"/>
                  <a:gd name="T6" fmla="*/ 120 w 120"/>
                  <a:gd name="T7" fmla="*/ 57 h 66"/>
                  <a:gd name="T8" fmla="*/ 109 w 120"/>
                  <a:gd name="T9" fmla="*/ 66 h 66"/>
                  <a:gd name="T10" fmla="*/ 94 w 120"/>
                  <a:gd name="T11" fmla="*/ 62 h 66"/>
                  <a:gd name="T12" fmla="*/ 51 w 120"/>
                  <a:gd name="T13" fmla="*/ 42 h 66"/>
                  <a:gd name="T14" fmla="*/ 18 w 120"/>
                  <a:gd name="T15" fmla="*/ 40 h 66"/>
                  <a:gd name="T16" fmla="*/ 0 w 120"/>
                  <a:gd name="T17" fmla="*/ 21 h 66"/>
                  <a:gd name="T18" fmla="*/ 5 w 120"/>
                  <a:gd name="T19" fmla="*/ 8 h 66"/>
                  <a:gd name="T20" fmla="*/ 18 w 120"/>
                  <a:gd name="T21" fmla="*/ 2 h 66"/>
                  <a:gd name="T22" fmla="*/ 18 w 120"/>
                  <a:gd name="T23" fmla="*/ 2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66"/>
                  <a:gd name="T38" fmla="*/ 120 w 120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66">
                    <a:moveTo>
                      <a:pt x="18" y="2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20" y="57"/>
                    </a:lnTo>
                    <a:lnTo>
                      <a:pt x="109" y="66"/>
                    </a:lnTo>
                    <a:lnTo>
                      <a:pt x="94" y="62"/>
                    </a:lnTo>
                    <a:lnTo>
                      <a:pt x="51" y="42"/>
                    </a:lnTo>
                    <a:lnTo>
                      <a:pt x="18" y="40"/>
                    </a:lnTo>
                    <a:lnTo>
                      <a:pt x="0" y="21"/>
                    </a:lnTo>
                    <a:lnTo>
                      <a:pt x="5" y="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5" name="Freeform 145"/>
              <p:cNvSpPr>
                <a:spLocks/>
              </p:cNvSpPr>
              <p:nvPr/>
            </p:nvSpPr>
            <p:spPr bwMode="auto">
              <a:xfrm>
                <a:off x="687" y="2630"/>
                <a:ext cx="18" cy="14"/>
              </a:xfrm>
              <a:custGeom>
                <a:avLst/>
                <a:gdLst>
                  <a:gd name="T0" fmla="*/ 21 w 128"/>
                  <a:gd name="T1" fmla="*/ 0 h 96"/>
                  <a:gd name="T2" fmla="*/ 77 w 128"/>
                  <a:gd name="T3" fmla="*/ 13 h 96"/>
                  <a:gd name="T4" fmla="*/ 128 w 128"/>
                  <a:gd name="T5" fmla="*/ 64 h 96"/>
                  <a:gd name="T6" fmla="*/ 128 w 128"/>
                  <a:gd name="T7" fmla="*/ 90 h 96"/>
                  <a:gd name="T8" fmla="*/ 116 w 128"/>
                  <a:gd name="T9" fmla="*/ 96 h 96"/>
                  <a:gd name="T10" fmla="*/ 101 w 128"/>
                  <a:gd name="T11" fmla="*/ 90 h 96"/>
                  <a:gd name="T12" fmla="*/ 55 w 128"/>
                  <a:gd name="T13" fmla="*/ 55 h 96"/>
                  <a:gd name="T14" fmla="*/ 15 w 128"/>
                  <a:gd name="T15" fmla="*/ 37 h 96"/>
                  <a:gd name="T16" fmla="*/ 2 w 128"/>
                  <a:gd name="T17" fmla="*/ 29 h 96"/>
                  <a:gd name="T18" fmla="*/ 0 w 128"/>
                  <a:gd name="T19" fmla="*/ 15 h 96"/>
                  <a:gd name="T20" fmla="*/ 6 w 128"/>
                  <a:gd name="T21" fmla="*/ 3 h 96"/>
                  <a:gd name="T22" fmla="*/ 21 w 128"/>
                  <a:gd name="T23" fmla="*/ 0 h 96"/>
                  <a:gd name="T24" fmla="*/ 21 w 128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8"/>
                  <a:gd name="T40" fmla="*/ 0 h 96"/>
                  <a:gd name="T41" fmla="*/ 128 w 128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8" h="96">
                    <a:moveTo>
                      <a:pt x="21" y="0"/>
                    </a:moveTo>
                    <a:lnTo>
                      <a:pt x="77" y="13"/>
                    </a:lnTo>
                    <a:lnTo>
                      <a:pt x="128" y="64"/>
                    </a:lnTo>
                    <a:lnTo>
                      <a:pt x="128" y="90"/>
                    </a:lnTo>
                    <a:lnTo>
                      <a:pt x="116" y="96"/>
                    </a:lnTo>
                    <a:lnTo>
                      <a:pt x="101" y="90"/>
                    </a:lnTo>
                    <a:lnTo>
                      <a:pt x="55" y="55"/>
                    </a:lnTo>
                    <a:lnTo>
                      <a:pt x="15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6" name="Freeform 146"/>
              <p:cNvSpPr>
                <a:spLocks/>
              </p:cNvSpPr>
              <p:nvPr/>
            </p:nvSpPr>
            <p:spPr bwMode="auto">
              <a:xfrm>
                <a:off x="685" y="2650"/>
                <a:ext cx="18" cy="9"/>
              </a:xfrm>
              <a:custGeom>
                <a:avLst/>
                <a:gdLst>
                  <a:gd name="T0" fmla="*/ 17 w 123"/>
                  <a:gd name="T1" fmla="*/ 10 h 59"/>
                  <a:gd name="T2" fmla="*/ 50 w 123"/>
                  <a:gd name="T3" fmla="*/ 0 h 59"/>
                  <a:gd name="T4" fmla="*/ 83 w 123"/>
                  <a:gd name="T5" fmla="*/ 9 h 59"/>
                  <a:gd name="T6" fmla="*/ 113 w 123"/>
                  <a:gd name="T7" fmla="*/ 24 h 59"/>
                  <a:gd name="T8" fmla="*/ 123 w 123"/>
                  <a:gd name="T9" fmla="*/ 49 h 59"/>
                  <a:gd name="T10" fmla="*/ 115 w 123"/>
                  <a:gd name="T11" fmla="*/ 59 h 59"/>
                  <a:gd name="T12" fmla="*/ 99 w 123"/>
                  <a:gd name="T13" fmla="*/ 59 h 59"/>
                  <a:gd name="T14" fmla="*/ 55 w 123"/>
                  <a:gd name="T15" fmla="*/ 53 h 59"/>
                  <a:gd name="T16" fmla="*/ 24 w 123"/>
                  <a:gd name="T17" fmla="*/ 53 h 59"/>
                  <a:gd name="T18" fmla="*/ 7 w 123"/>
                  <a:gd name="T19" fmla="*/ 48 h 59"/>
                  <a:gd name="T20" fmla="*/ 0 w 123"/>
                  <a:gd name="T21" fmla="*/ 35 h 59"/>
                  <a:gd name="T22" fmla="*/ 3 w 123"/>
                  <a:gd name="T23" fmla="*/ 21 h 59"/>
                  <a:gd name="T24" fmla="*/ 17 w 123"/>
                  <a:gd name="T25" fmla="*/ 10 h 59"/>
                  <a:gd name="T26" fmla="*/ 17 w 123"/>
                  <a:gd name="T27" fmla="*/ 1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59"/>
                  <a:gd name="T44" fmla="*/ 123 w 12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59">
                    <a:moveTo>
                      <a:pt x="17" y="10"/>
                    </a:moveTo>
                    <a:lnTo>
                      <a:pt x="50" y="0"/>
                    </a:lnTo>
                    <a:lnTo>
                      <a:pt x="83" y="9"/>
                    </a:lnTo>
                    <a:lnTo>
                      <a:pt x="113" y="24"/>
                    </a:lnTo>
                    <a:lnTo>
                      <a:pt x="123" y="49"/>
                    </a:lnTo>
                    <a:lnTo>
                      <a:pt x="115" y="59"/>
                    </a:lnTo>
                    <a:lnTo>
                      <a:pt x="99" y="59"/>
                    </a:lnTo>
                    <a:lnTo>
                      <a:pt x="55" y="53"/>
                    </a:lnTo>
                    <a:lnTo>
                      <a:pt x="24" y="53"/>
                    </a:lnTo>
                    <a:lnTo>
                      <a:pt x="7" y="4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7" name="Freeform 147"/>
              <p:cNvSpPr>
                <a:spLocks/>
              </p:cNvSpPr>
              <p:nvPr/>
            </p:nvSpPr>
            <p:spPr bwMode="auto">
              <a:xfrm>
                <a:off x="683" y="2666"/>
                <a:ext cx="19" cy="22"/>
              </a:xfrm>
              <a:custGeom>
                <a:avLst/>
                <a:gdLst>
                  <a:gd name="T0" fmla="*/ 125 w 136"/>
                  <a:gd name="T1" fmla="*/ 137 h 153"/>
                  <a:gd name="T2" fmla="*/ 72 w 136"/>
                  <a:gd name="T3" fmla="*/ 153 h 153"/>
                  <a:gd name="T4" fmla="*/ 25 w 136"/>
                  <a:gd name="T5" fmla="*/ 140 h 153"/>
                  <a:gd name="T6" fmla="*/ 1 w 136"/>
                  <a:gd name="T7" fmla="*/ 93 h 153"/>
                  <a:gd name="T8" fmla="*/ 0 w 136"/>
                  <a:gd name="T9" fmla="*/ 36 h 153"/>
                  <a:gd name="T10" fmla="*/ 9 w 136"/>
                  <a:gd name="T11" fmla="*/ 15 h 153"/>
                  <a:gd name="T12" fmla="*/ 26 w 136"/>
                  <a:gd name="T13" fmla="*/ 0 h 153"/>
                  <a:gd name="T14" fmla="*/ 46 w 136"/>
                  <a:gd name="T15" fmla="*/ 1 h 153"/>
                  <a:gd name="T16" fmla="*/ 61 w 136"/>
                  <a:gd name="T17" fmla="*/ 14 h 153"/>
                  <a:gd name="T18" fmla="*/ 61 w 136"/>
                  <a:gd name="T19" fmla="*/ 38 h 153"/>
                  <a:gd name="T20" fmla="*/ 56 w 136"/>
                  <a:gd name="T21" fmla="*/ 50 h 153"/>
                  <a:gd name="T22" fmla="*/ 64 w 136"/>
                  <a:gd name="T23" fmla="*/ 98 h 153"/>
                  <a:gd name="T24" fmla="*/ 86 w 136"/>
                  <a:gd name="T25" fmla="*/ 107 h 153"/>
                  <a:gd name="T26" fmla="*/ 113 w 136"/>
                  <a:gd name="T27" fmla="*/ 102 h 153"/>
                  <a:gd name="T28" fmla="*/ 128 w 136"/>
                  <a:gd name="T29" fmla="*/ 103 h 153"/>
                  <a:gd name="T30" fmla="*/ 136 w 136"/>
                  <a:gd name="T31" fmla="*/ 114 h 153"/>
                  <a:gd name="T32" fmla="*/ 136 w 136"/>
                  <a:gd name="T33" fmla="*/ 127 h 153"/>
                  <a:gd name="T34" fmla="*/ 125 w 136"/>
                  <a:gd name="T35" fmla="*/ 137 h 153"/>
                  <a:gd name="T36" fmla="*/ 125 w 136"/>
                  <a:gd name="T37" fmla="*/ 137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53"/>
                  <a:gd name="T59" fmla="*/ 136 w 13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53">
                    <a:moveTo>
                      <a:pt x="125" y="137"/>
                    </a:moveTo>
                    <a:lnTo>
                      <a:pt x="72" y="153"/>
                    </a:lnTo>
                    <a:lnTo>
                      <a:pt x="25" y="140"/>
                    </a:lnTo>
                    <a:lnTo>
                      <a:pt x="1" y="93"/>
                    </a:lnTo>
                    <a:lnTo>
                      <a:pt x="0" y="36"/>
                    </a:lnTo>
                    <a:lnTo>
                      <a:pt x="9" y="15"/>
                    </a:lnTo>
                    <a:lnTo>
                      <a:pt x="26" y="0"/>
                    </a:lnTo>
                    <a:lnTo>
                      <a:pt x="46" y="1"/>
                    </a:lnTo>
                    <a:lnTo>
                      <a:pt x="61" y="14"/>
                    </a:lnTo>
                    <a:lnTo>
                      <a:pt x="61" y="38"/>
                    </a:lnTo>
                    <a:lnTo>
                      <a:pt x="56" y="50"/>
                    </a:lnTo>
                    <a:lnTo>
                      <a:pt x="64" y="98"/>
                    </a:lnTo>
                    <a:lnTo>
                      <a:pt x="86" y="107"/>
                    </a:lnTo>
                    <a:lnTo>
                      <a:pt x="113" y="102"/>
                    </a:lnTo>
                    <a:lnTo>
                      <a:pt x="128" y="103"/>
                    </a:lnTo>
                    <a:lnTo>
                      <a:pt x="136" y="114"/>
                    </a:lnTo>
                    <a:lnTo>
                      <a:pt x="136" y="127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8" name="Freeform 148"/>
              <p:cNvSpPr>
                <a:spLocks/>
              </p:cNvSpPr>
              <p:nvPr/>
            </p:nvSpPr>
            <p:spPr bwMode="auto">
              <a:xfrm>
                <a:off x="309" y="2403"/>
                <a:ext cx="225" cy="25"/>
              </a:xfrm>
              <a:custGeom>
                <a:avLst/>
                <a:gdLst>
                  <a:gd name="T0" fmla="*/ 11 w 1579"/>
                  <a:gd name="T1" fmla="*/ 140 h 175"/>
                  <a:gd name="T2" fmla="*/ 66 w 1579"/>
                  <a:gd name="T3" fmla="*/ 117 h 175"/>
                  <a:gd name="T4" fmla="*/ 118 w 1579"/>
                  <a:gd name="T5" fmla="*/ 97 h 175"/>
                  <a:gd name="T6" fmla="*/ 168 w 1579"/>
                  <a:gd name="T7" fmla="*/ 80 h 175"/>
                  <a:gd name="T8" fmla="*/ 216 w 1579"/>
                  <a:gd name="T9" fmla="*/ 66 h 175"/>
                  <a:gd name="T10" fmla="*/ 316 w 1579"/>
                  <a:gd name="T11" fmla="*/ 47 h 175"/>
                  <a:gd name="T12" fmla="*/ 431 w 1579"/>
                  <a:gd name="T13" fmla="*/ 35 h 175"/>
                  <a:gd name="T14" fmla="*/ 598 w 1579"/>
                  <a:gd name="T15" fmla="*/ 21 h 175"/>
                  <a:gd name="T16" fmla="*/ 744 w 1579"/>
                  <a:gd name="T17" fmla="*/ 7 h 175"/>
                  <a:gd name="T18" fmla="*/ 890 w 1579"/>
                  <a:gd name="T19" fmla="*/ 0 h 175"/>
                  <a:gd name="T20" fmla="*/ 1056 w 1579"/>
                  <a:gd name="T21" fmla="*/ 5 h 175"/>
                  <a:gd name="T22" fmla="*/ 1180 w 1579"/>
                  <a:gd name="T23" fmla="*/ 0 h 175"/>
                  <a:gd name="T24" fmla="*/ 1238 w 1579"/>
                  <a:gd name="T25" fmla="*/ 6 h 175"/>
                  <a:gd name="T26" fmla="*/ 1355 w 1579"/>
                  <a:gd name="T27" fmla="*/ 30 h 175"/>
                  <a:gd name="T28" fmla="*/ 1398 w 1579"/>
                  <a:gd name="T29" fmla="*/ 37 h 175"/>
                  <a:gd name="T30" fmla="*/ 1491 w 1579"/>
                  <a:gd name="T31" fmla="*/ 61 h 175"/>
                  <a:gd name="T32" fmla="*/ 1555 w 1579"/>
                  <a:gd name="T33" fmla="*/ 81 h 175"/>
                  <a:gd name="T34" fmla="*/ 1576 w 1579"/>
                  <a:gd name="T35" fmla="*/ 97 h 175"/>
                  <a:gd name="T36" fmla="*/ 1579 w 1579"/>
                  <a:gd name="T37" fmla="*/ 121 h 175"/>
                  <a:gd name="T38" fmla="*/ 1566 w 1579"/>
                  <a:gd name="T39" fmla="*/ 142 h 175"/>
                  <a:gd name="T40" fmla="*/ 1540 w 1579"/>
                  <a:gd name="T41" fmla="*/ 146 h 175"/>
                  <a:gd name="T42" fmla="*/ 1473 w 1579"/>
                  <a:gd name="T43" fmla="*/ 129 h 175"/>
                  <a:gd name="T44" fmla="*/ 1383 w 1579"/>
                  <a:gd name="T45" fmla="*/ 106 h 175"/>
                  <a:gd name="T46" fmla="*/ 1339 w 1579"/>
                  <a:gd name="T47" fmla="*/ 94 h 175"/>
                  <a:gd name="T48" fmla="*/ 1230 w 1579"/>
                  <a:gd name="T49" fmla="*/ 72 h 175"/>
                  <a:gd name="T50" fmla="*/ 1179 w 1579"/>
                  <a:gd name="T51" fmla="*/ 70 h 175"/>
                  <a:gd name="T52" fmla="*/ 1056 w 1579"/>
                  <a:gd name="T53" fmla="*/ 74 h 175"/>
                  <a:gd name="T54" fmla="*/ 747 w 1579"/>
                  <a:gd name="T55" fmla="*/ 74 h 175"/>
                  <a:gd name="T56" fmla="*/ 437 w 1579"/>
                  <a:gd name="T57" fmla="*/ 99 h 175"/>
                  <a:gd name="T58" fmla="*/ 227 w 1579"/>
                  <a:gd name="T59" fmla="*/ 117 h 175"/>
                  <a:gd name="T60" fmla="*/ 131 w 1579"/>
                  <a:gd name="T61" fmla="*/ 136 h 175"/>
                  <a:gd name="T62" fmla="*/ 80 w 1579"/>
                  <a:gd name="T63" fmla="*/ 153 h 175"/>
                  <a:gd name="T64" fmla="*/ 26 w 1579"/>
                  <a:gd name="T65" fmla="*/ 175 h 175"/>
                  <a:gd name="T66" fmla="*/ 11 w 1579"/>
                  <a:gd name="T67" fmla="*/ 175 h 175"/>
                  <a:gd name="T68" fmla="*/ 1 w 1579"/>
                  <a:gd name="T69" fmla="*/ 165 h 175"/>
                  <a:gd name="T70" fmla="*/ 0 w 1579"/>
                  <a:gd name="T71" fmla="*/ 152 h 175"/>
                  <a:gd name="T72" fmla="*/ 11 w 1579"/>
                  <a:gd name="T73" fmla="*/ 140 h 175"/>
                  <a:gd name="T74" fmla="*/ 11 w 1579"/>
                  <a:gd name="T75" fmla="*/ 140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79"/>
                  <a:gd name="T115" fmla="*/ 0 h 175"/>
                  <a:gd name="T116" fmla="*/ 1579 w 1579"/>
                  <a:gd name="T117" fmla="*/ 175 h 1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79" h="175">
                    <a:moveTo>
                      <a:pt x="11" y="140"/>
                    </a:moveTo>
                    <a:lnTo>
                      <a:pt x="66" y="117"/>
                    </a:lnTo>
                    <a:lnTo>
                      <a:pt x="118" y="97"/>
                    </a:lnTo>
                    <a:lnTo>
                      <a:pt x="168" y="80"/>
                    </a:lnTo>
                    <a:lnTo>
                      <a:pt x="216" y="66"/>
                    </a:lnTo>
                    <a:lnTo>
                      <a:pt x="316" y="47"/>
                    </a:lnTo>
                    <a:lnTo>
                      <a:pt x="431" y="35"/>
                    </a:lnTo>
                    <a:lnTo>
                      <a:pt x="598" y="21"/>
                    </a:lnTo>
                    <a:lnTo>
                      <a:pt x="744" y="7"/>
                    </a:lnTo>
                    <a:lnTo>
                      <a:pt x="890" y="0"/>
                    </a:lnTo>
                    <a:lnTo>
                      <a:pt x="1056" y="5"/>
                    </a:lnTo>
                    <a:lnTo>
                      <a:pt x="1180" y="0"/>
                    </a:lnTo>
                    <a:lnTo>
                      <a:pt x="1238" y="6"/>
                    </a:lnTo>
                    <a:lnTo>
                      <a:pt x="1355" y="30"/>
                    </a:lnTo>
                    <a:lnTo>
                      <a:pt x="1398" y="37"/>
                    </a:lnTo>
                    <a:lnTo>
                      <a:pt x="1491" y="61"/>
                    </a:lnTo>
                    <a:lnTo>
                      <a:pt x="1555" y="81"/>
                    </a:lnTo>
                    <a:lnTo>
                      <a:pt x="1576" y="97"/>
                    </a:lnTo>
                    <a:lnTo>
                      <a:pt x="1579" y="121"/>
                    </a:lnTo>
                    <a:lnTo>
                      <a:pt x="1566" y="142"/>
                    </a:lnTo>
                    <a:lnTo>
                      <a:pt x="1540" y="146"/>
                    </a:lnTo>
                    <a:lnTo>
                      <a:pt x="1473" y="129"/>
                    </a:lnTo>
                    <a:lnTo>
                      <a:pt x="1383" y="106"/>
                    </a:lnTo>
                    <a:lnTo>
                      <a:pt x="1339" y="94"/>
                    </a:lnTo>
                    <a:lnTo>
                      <a:pt x="1230" y="72"/>
                    </a:lnTo>
                    <a:lnTo>
                      <a:pt x="1179" y="70"/>
                    </a:lnTo>
                    <a:lnTo>
                      <a:pt x="1056" y="74"/>
                    </a:lnTo>
                    <a:lnTo>
                      <a:pt x="747" y="74"/>
                    </a:lnTo>
                    <a:lnTo>
                      <a:pt x="437" y="99"/>
                    </a:lnTo>
                    <a:lnTo>
                      <a:pt x="227" y="117"/>
                    </a:lnTo>
                    <a:lnTo>
                      <a:pt x="131" y="136"/>
                    </a:lnTo>
                    <a:lnTo>
                      <a:pt x="80" y="153"/>
                    </a:lnTo>
                    <a:lnTo>
                      <a:pt x="26" y="175"/>
                    </a:lnTo>
                    <a:lnTo>
                      <a:pt x="11" y="175"/>
                    </a:lnTo>
                    <a:lnTo>
                      <a:pt x="1" y="165"/>
                    </a:lnTo>
                    <a:lnTo>
                      <a:pt x="0" y="152"/>
                    </a:lnTo>
                    <a:lnTo>
                      <a:pt x="11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9" name="Freeform 149"/>
              <p:cNvSpPr>
                <a:spLocks/>
              </p:cNvSpPr>
              <p:nvPr/>
            </p:nvSpPr>
            <p:spPr bwMode="auto">
              <a:xfrm>
                <a:off x="305" y="2430"/>
                <a:ext cx="24" cy="209"/>
              </a:xfrm>
              <a:custGeom>
                <a:avLst/>
                <a:gdLst>
                  <a:gd name="T0" fmla="*/ 37 w 166"/>
                  <a:gd name="T1" fmla="*/ 17 h 1459"/>
                  <a:gd name="T2" fmla="*/ 51 w 166"/>
                  <a:gd name="T3" fmla="*/ 330 h 1459"/>
                  <a:gd name="T4" fmla="*/ 54 w 166"/>
                  <a:gd name="T5" fmla="*/ 476 h 1459"/>
                  <a:gd name="T6" fmla="*/ 68 w 166"/>
                  <a:gd name="T7" fmla="*/ 641 h 1459"/>
                  <a:gd name="T8" fmla="*/ 75 w 166"/>
                  <a:gd name="T9" fmla="*/ 762 h 1459"/>
                  <a:gd name="T10" fmla="*/ 86 w 166"/>
                  <a:gd name="T11" fmla="*/ 869 h 1459"/>
                  <a:gd name="T12" fmla="*/ 100 w 166"/>
                  <a:gd name="T13" fmla="*/ 974 h 1459"/>
                  <a:gd name="T14" fmla="*/ 117 w 166"/>
                  <a:gd name="T15" fmla="*/ 1095 h 1459"/>
                  <a:gd name="T16" fmla="*/ 128 w 166"/>
                  <a:gd name="T17" fmla="*/ 1211 h 1459"/>
                  <a:gd name="T18" fmla="*/ 136 w 166"/>
                  <a:gd name="T19" fmla="*/ 1265 h 1459"/>
                  <a:gd name="T20" fmla="*/ 152 w 166"/>
                  <a:gd name="T21" fmla="*/ 1325 h 1459"/>
                  <a:gd name="T22" fmla="*/ 166 w 166"/>
                  <a:gd name="T23" fmla="*/ 1424 h 1459"/>
                  <a:gd name="T24" fmla="*/ 160 w 166"/>
                  <a:gd name="T25" fmla="*/ 1449 h 1459"/>
                  <a:gd name="T26" fmla="*/ 141 w 166"/>
                  <a:gd name="T27" fmla="*/ 1459 h 1459"/>
                  <a:gd name="T28" fmla="*/ 120 w 166"/>
                  <a:gd name="T29" fmla="*/ 1456 h 1459"/>
                  <a:gd name="T30" fmla="*/ 107 w 166"/>
                  <a:gd name="T31" fmla="*/ 1434 h 1459"/>
                  <a:gd name="T32" fmla="*/ 93 w 166"/>
                  <a:gd name="T33" fmla="*/ 1339 h 1459"/>
                  <a:gd name="T34" fmla="*/ 68 w 166"/>
                  <a:gd name="T35" fmla="*/ 1223 h 1459"/>
                  <a:gd name="T36" fmla="*/ 58 w 166"/>
                  <a:gd name="T37" fmla="*/ 1103 h 1459"/>
                  <a:gd name="T38" fmla="*/ 33 w 166"/>
                  <a:gd name="T39" fmla="*/ 874 h 1459"/>
                  <a:gd name="T40" fmla="*/ 22 w 166"/>
                  <a:gd name="T41" fmla="*/ 645 h 1459"/>
                  <a:gd name="T42" fmla="*/ 9 w 166"/>
                  <a:gd name="T43" fmla="*/ 333 h 1459"/>
                  <a:gd name="T44" fmla="*/ 0 w 166"/>
                  <a:gd name="T45" fmla="*/ 21 h 1459"/>
                  <a:gd name="T46" fmla="*/ 4 w 166"/>
                  <a:gd name="T47" fmla="*/ 6 h 1459"/>
                  <a:gd name="T48" fmla="*/ 16 w 166"/>
                  <a:gd name="T49" fmla="*/ 0 h 1459"/>
                  <a:gd name="T50" fmla="*/ 37 w 166"/>
                  <a:gd name="T51" fmla="*/ 17 h 1459"/>
                  <a:gd name="T52" fmla="*/ 37 w 166"/>
                  <a:gd name="T53" fmla="*/ 17 h 14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6"/>
                  <a:gd name="T82" fmla="*/ 0 h 1459"/>
                  <a:gd name="T83" fmla="*/ 166 w 166"/>
                  <a:gd name="T84" fmla="*/ 1459 h 14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6" h="1459">
                    <a:moveTo>
                      <a:pt x="37" y="17"/>
                    </a:moveTo>
                    <a:lnTo>
                      <a:pt x="51" y="330"/>
                    </a:lnTo>
                    <a:lnTo>
                      <a:pt x="54" y="476"/>
                    </a:lnTo>
                    <a:lnTo>
                      <a:pt x="68" y="641"/>
                    </a:lnTo>
                    <a:lnTo>
                      <a:pt x="75" y="762"/>
                    </a:lnTo>
                    <a:lnTo>
                      <a:pt x="86" y="869"/>
                    </a:lnTo>
                    <a:lnTo>
                      <a:pt x="100" y="974"/>
                    </a:lnTo>
                    <a:lnTo>
                      <a:pt x="117" y="1095"/>
                    </a:lnTo>
                    <a:lnTo>
                      <a:pt x="128" y="1211"/>
                    </a:lnTo>
                    <a:lnTo>
                      <a:pt x="136" y="1265"/>
                    </a:lnTo>
                    <a:lnTo>
                      <a:pt x="152" y="1325"/>
                    </a:lnTo>
                    <a:lnTo>
                      <a:pt x="166" y="1424"/>
                    </a:lnTo>
                    <a:lnTo>
                      <a:pt x="160" y="1449"/>
                    </a:lnTo>
                    <a:lnTo>
                      <a:pt x="141" y="1459"/>
                    </a:lnTo>
                    <a:lnTo>
                      <a:pt x="120" y="1456"/>
                    </a:lnTo>
                    <a:lnTo>
                      <a:pt x="107" y="1434"/>
                    </a:lnTo>
                    <a:lnTo>
                      <a:pt x="93" y="1339"/>
                    </a:lnTo>
                    <a:lnTo>
                      <a:pt x="68" y="1223"/>
                    </a:lnTo>
                    <a:lnTo>
                      <a:pt x="58" y="1103"/>
                    </a:lnTo>
                    <a:lnTo>
                      <a:pt x="33" y="874"/>
                    </a:lnTo>
                    <a:lnTo>
                      <a:pt x="22" y="645"/>
                    </a:lnTo>
                    <a:lnTo>
                      <a:pt x="9" y="33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16" y="0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0" name="Freeform 150"/>
              <p:cNvSpPr>
                <a:spLocks/>
              </p:cNvSpPr>
              <p:nvPr/>
            </p:nvSpPr>
            <p:spPr bwMode="auto">
              <a:xfrm>
                <a:off x="323" y="2632"/>
                <a:ext cx="173" cy="12"/>
              </a:xfrm>
              <a:custGeom>
                <a:avLst/>
                <a:gdLst>
                  <a:gd name="T0" fmla="*/ 36 w 1215"/>
                  <a:gd name="T1" fmla="*/ 2 h 83"/>
                  <a:gd name="T2" fmla="*/ 178 w 1215"/>
                  <a:gd name="T3" fmla="*/ 15 h 83"/>
                  <a:gd name="T4" fmla="*/ 341 w 1215"/>
                  <a:gd name="T5" fmla="*/ 26 h 83"/>
                  <a:gd name="T6" fmla="*/ 455 w 1215"/>
                  <a:gd name="T7" fmla="*/ 31 h 83"/>
                  <a:gd name="T8" fmla="*/ 556 w 1215"/>
                  <a:gd name="T9" fmla="*/ 27 h 83"/>
                  <a:gd name="T10" fmla="*/ 657 w 1215"/>
                  <a:gd name="T11" fmla="*/ 16 h 83"/>
                  <a:gd name="T12" fmla="*/ 772 w 1215"/>
                  <a:gd name="T13" fmla="*/ 8 h 83"/>
                  <a:gd name="T14" fmla="*/ 912 w 1215"/>
                  <a:gd name="T15" fmla="*/ 9 h 83"/>
                  <a:gd name="T16" fmla="*/ 1194 w 1215"/>
                  <a:gd name="T17" fmla="*/ 0 h 83"/>
                  <a:gd name="T18" fmla="*/ 1215 w 1215"/>
                  <a:gd name="T19" fmla="*/ 16 h 83"/>
                  <a:gd name="T20" fmla="*/ 1211 w 1215"/>
                  <a:gd name="T21" fmla="*/ 29 h 83"/>
                  <a:gd name="T22" fmla="*/ 1198 w 1215"/>
                  <a:gd name="T23" fmla="*/ 37 h 83"/>
                  <a:gd name="T24" fmla="*/ 1056 w 1215"/>
                  <a:gd name="T25" fmla="*/ 56 h 83"/>
                  <a:gd name="T26" fmla="*/ 913 w 1215"/>
                  <a:gd name="T27" fmla="*/ 69 h 83"/>
                  <a:gd name="T28" fmla="*/ 774 w 1215"/>
                  <a:gd name="T29" fmla="*/ 68 h 83"/>
                  <a:gd name="T30" fmla="*/ 542 w 1215"/>
                  <a:gd name="T31" fmla="*/ 83 h 83"/>
                  <a:gd name="T32" fmla="*/ 312 w 1215"/>
                  <a:gd name="T33" fmla="*/ 78 h 83"/>
                  <a:gd name="T34" fmla="*/ 153 w 1215"/>
                  <a:gd name="T35" fmla="*/ 69 h 83"/>
                  <a:gd name="T36" fmla="*/ 10 w 1215"/>
                  <a:gd name="T37" fmla="*/ 46 h 83"/>
                  <a:gd name="T38" fmla="*/ 0 w 1215"/>
                  <a:gd name="T39" fmla="*/ 35 h 83"/>
                  <a:gd name="T40" fmla="*/ 5 w 1215"/>
                  <a:gd name="T41" fmla="*/ 21 h 83"/>
                  <a:gd name="T42" fmla="*/ 18 w 1215"/>
                  <a:gd name="T43" fmla="*/ 9 h 83"/>
                  <a:gd name="T44" fmla="*/ 36 w 1215"/>
                  <a:gd name="T45" fmla="*/ 2 h 83"/>
                  <a:gd name="T46" fmla="*/ 36 w 1215"/>
                  <a:gd name="T47" fmla="*/ 2 h 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15"/>
                  <a:gd name="T73" fmla="*/ 0 h 83"/>
                  <a:gd name="T74" fmla="*/ 1215 w 1215"/>
                  <a:gd name="T75" fmla="*/ 83 h 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15" h="83">
                    <a:moveTo>
                      <a:pt x="36" y="2"/>
                    </a:moveTo>
                    <a:lnTo>
                      <a:pt x="178" y="15"/>
                    </a:lnTo>
                    <a:lnTo>
                      <a:pt x="341" y="26"/>
                    </a:lnTo>
                    <a:lnTo>
                      <a:pt x="455" y="31"/>
                    </a:lnTo>
                    <a:lnTo>
                      <a:pt x="556" y="27"/>
                    </a:lnTo>
                    <a:lnTo>
                      <a:pt x="657" y="16"/>
                    </a:lnTo>
                    <a:lnTo>
                      <a:pt x="772" y="8"/>
                    </a:lnTo>
                    <a:lnTo>
                      <a:pt x="912" y="9"/>
                    </a:lnTo>
                    <a:lnTo>
                      <a:pt x="1194" y="0"/>
                    </a:lnTo>
                    <a:lnTo>
                      <a:pt x="1215" y="16"/>
                    </a:lnTo>
                    <a:lnTo>
                      <a:pt x="1211" y="29"/>
                    </a:lnTo>
                    <a:lnTo>
                      <a:pt x="1198" y="37"/>
                    </a:lnTo>
                    <a:lnTo>
                      <a:pt x="1056" y="56"/>
                    </a:lnTo>
                    <a:lnTo>
                      <a:pt x="913" y="69"/>
                    </a:lnTo>
                    <a:lnTo>
                      <a:pt x="774" y="68"/>
                    </a:lnTo>
                    <a:lnTo>
                      <a:pt x="542" y="83"/>
                    </a:lnTo>
                    <a:lnTo>
                      <a:pt x="312" y="78"/>
                    </a:lnTo>
                    <a:lnTo>
                      <a:pt x="153" y="69"/>
                    </a:lnTo>
                    <a:lnTo>
                      <a:pt x="10" y="46"/>
                    </a:lnTo>
                    <a:lnTo>
                      <a:pt x="0" y="35"/>
                    </a:lnTo>
                    <a:lnTo>
                      <a:pt x="5" y="21"/>
                    </a:lnTo>
                    <a:lnTo>
                      <a:pt x="18" y="9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1" name="Freeform 151"/>
              <p:cNvSpPr>
                <a:spLocks/>
              </p:cNvSpPr>
              <p:nvPr/>
            </p:nvSpPr>
            <p:spPr bwMode="auto">
              <a:xfrm>
                <a:off x="336" y="2439"/>
                <a:ext cx="170" cy="139"/>
              </a:xfrm>
              <a:custGeom>
                <a:avLst/>
                <a:gdLst>
                  <a:gd name="T0" fmla="*/ 0 w 1189"/>
                  <a:gd name="T1" fmla="*/ 175 h 974"/>
                  <a:gd name="T2" fmla="*/ 14 w 1189"/>
                  <a:gd name="T3" fmla="*/ 151 h 974"/>
                  <a:gd name="T4" fmla="*/ 28 w 1189"/>
                  <a:gd name="T5" fmla="*/ 131 h 974"/>
                  <a:gd name="T6" fmla="*/ 61 w 1189"/>
                  <a:gd name="T7" fmla="*/ 97 h 974"/>
                  <a:gd name="T8" fmla="*/ 79 w 1189"/>
                  <a:gd name="T9" fmla="*/ 82 h 974"/>
                  <a:gd name="T10" fmla="*/ 99 w 1189"/>
                  <a:gd name="T11" fmla="*/ 69 h 974"/>
                  <a:gd name="T12" fmla="*/ 120 w 1189"/>
                  <a:gd name="T13" fmla="*/ 56 h 974"/>
                  <a:gd name="T14" fmla="*/ 144 w 1189"/>
                  <a:gd name="T15" fmla="*/ 44 h 974"/>
                  <a:gd name="T16" fmla="*/ 244 w 1189"/>
                  <a:gd name="T17" fmla="*/ 27 h 974"/>
                  <a:gd name="T18" fmla="*/ 404 w 1189"/>
                  <a:gd name="T19" fmla="*/ 9 h 974"/>
                  <a:gd name="T20" fmla="*/ 545 w 1189"/>
                  <a:gd name="T21" fmla="*/ 0 h 974"/>
                  <a:gd name="T22" fmla="*/ 849 w 1189"/>
                  <a:gd name="T23" fmla="*/ 11 h 974"/>
                  <a:gd name="T24" fmla="*/ 1069 w 1189"/>
                  <a:gd name="T25" fmla="*/ 52 h 974"/>
                  <a:gd name="T26" fmla="*/ 1149 w 1189"/>
                  <a:gd name="T27" fmla="*/ 104 h 974"/>
                  <a:gd name="T28" fmla="*/ 1175 w 1189"/>
                  <a:gd name="T29" fmla="*/ 144 h 974"/>
                  <a:gd name="T30" fmla="*/ 1187 w 1189"/>
                  <a:gd name="T31" fmla="*/ 194 h 974"/>
                  <a:gd name="T32" fmla="*/ 1189 w 1189"/>
                  <a:gd name="T33" fmla="*/ 311 h 974"/>
                  <a:gd name="T34" fmla="*/ 1180 w 1189"/>
                  <a:gd name="T35" fmla="*/ 414 h 974"/>
                  <a:gd name="T36" fmla="*/ 1152 w 1189"/>
                  <a:gd name="T37" fmla="*/ 632 h 974"/>
                  <a:gd name="T38" fmla="*/ 1135 w 1189"/>
                  <a:gd name="T39" fmla="*/ 792 h 974"/>
                  <a:gd name="T40" fmla="*/ 1124 w 1189"/>
                  <a:gd name="T41" fmla="*/ 868 h 974"/>
                  <a:gd name="T42" fmla="*/ 1106 w 1189"/>
                  <a:gd name="T43" fmla="*/ 952 h 974"/>
                  <a:gd name="T44" fmla="*/ 1093 w 1189"/>
                  <a:gd name="T45" fmla="*/ 971 h 974"/>
                  <a:gd name="T46" fmla="*/ 1072 w 1189"/>
                  <a:gd name="T47" fmla="*/ 974 h 974"/>
                  <a:gd name="T48" fmla="*/ 1051 w 1189"/>
                  <a:gd name="T49" fmla="*/ 939 h 974"/>
                  <a:gd name="T50" fmla="*/ 1079 w 1189"/>
                  <a:gd name="T51" fmla="*/ 783 h 974"/>
                  <a:gd name="T52" fmla="*/ 1092 w 1189"/>
                  <a:gd name="T53" fmla="*/ 626 h 974"/>
                  <a:gd name="T54" fmla="*/ 1107 w 1189"/>
                  <a:gd name="T55" fmla="*/ 414 h 974"/>
                  <a:gd name="T56" fmla="*/ 1102 w 1189"/>
                  <a:gd name="T57" fmla="*/ 202 h 974"/>
                  <a:gd name="T58" fmla="*/ 1092 w 1189"/>
                  <a:gd name="T59" fmla="*/ 166 h 974"/>
                  <a:gd name="T60" fmla="*/ 1072 w 1189"/>
                  <a:gd name="T61" fmla="*/ 140 h 974"/>
                  <a:gd name="T62" fmla="*/ 1043 w 1189"/>
                  <a:gd name="T63" fmla="*/ 125 h 974"/>
                  <a:gd name="T64" fmla="*/ 1008 w 1189"/>
                  <a:gd name="T65" fmla="*/ 113 h 974"/>
                  <a:gd name="T66" fmla="*/ 840 w 1189"/>
                  <a:gd name="T67" fmla="*/ 101 h 974"/>
                  <a:gd name="T68" fmla="*/ 685 w 1189"/>
                  <a:gd name="T69" fmla="*/ 90 h 974"/>
                  <a:gd name="T70" fmla="*/ 547 w 1189"/>
                  <a:gd name="T71" fmla="*/ 90 h 974"/>
                  <a:gd name="T72" fmla="*/ 252 w 1189"/>
                  <a:gd name="T73" fmla="*/ 117 h 974"/>
                  <a:gd name="T74" fmla="*/ 172 w 1189"/>
                  <a:gd name="T75" fmla="*/ 129 h 974"/>
                  <a:gd name="T76" fmla="*/ 93 w 1189"/>
                  <a:gd name="T77" fmla="*/ 150 h 974"/>
                  <a:gd name="T78" fmla="*/ 59 w 1189"/>
                  <a:gd name="T79" fmla="*/ 164 h 974"/>
                  <a:gd name="T80" fmla="*/ 32 w 1189"/>
                  <a:gd name="T81" fmla="*/ 193 h 974"/>
                  <a:gd name="T82" fmla="*/ 20 w 1189"/>
                  <a:gd name="T83" fmla="*/ 202 h 974"/>
                  <a:gd name="T84" fmla="*/ 7 w 1189"/>
                  <a:gd name="T85" fmla="*/ 201 h 974"/>
                  <a:gd name="T86" fmla="*/ 0 w 1189"/>
                  <a:gd name="T87" fmla="*/ 175 h 974"/>
                  <a:gd name="T88" fmla="*/ 0 w 1189"/>
                  <a:gd name="T89" fmla="*/ 175 h 9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89"/>
                  <a:gd name="T136" fmla="*/ 0 h 974"/>
                  <a:gd name="T137" fmla="*/ 1189 w 1189"/>
                  <a:gd name="T138" fmla="*/ 974 h 9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89" h="974">
                    <a:moveTo>
                      <a:pt x="0" y="175"/>
                    </a:moveTo>
                    <a:lnTo>
                      <a:pt x="14" y="151"/>
                    </a:lnTo>
                    <a:lnTo>
                      <a:pt x="28" y="131"/>
                    </a:lnTo>
                    <a:lnTo>
                      <a:pt x="61" y="97"/>
                    </a:lnTo>
                    <a:lnTo>
                      <a:pt x="79" y="82"/>
                    </a:lnTo>
                    <a:lnTo>
                      <a:pt x="99" y="69"/>
                    </a:lnTo>
                    <a:lnTo>
                      <a:pt x="120" y="56"/>
                    </a:lnTo>
                    <a:lnTo>
                      <a:pt x="144" y="44"/>
                    </a:lnTo>
                    <a:lnTo>
                      <a:pt x="244" y="27"/>
                    </a:lnTo>
                    <a:lnTo>
                      <a:pt x="404" y="9"/>
                    </a:lnTo>
                    <a:lnTo>
                      <a:pt x="545" y="0"/>
                    </a:lnTo>
                    <a:lnTo>
                      <a:pt x="849" y="11"/>
                    </a:lnTo>
                    <a:lnTo>
                      <a:pt x="1069" y="52"/>
                    </a:lnTo>
                    <a:lnTo>
                      <a:pt x="1149" y="104"/>
                    </a:lnTo>
                    <a:lnTo>
                      <a:pt x="1175" y="144"/>
                    </a:lnTo>
                    <a:lnTo>
                      <a:pt x="1187" y="194"/>
                    </a:lnTo>
                    <a:lnTo>
                      <a:pt x="1189" y="311"/>
                    </a:lnTo>
                    <a:lnTo>
                      <a:pt x="1180" y="414"/>
                    </a:lnTo>
                    <a:lnTo>
                      <a:pt x="1152" y="632"/>
                    </a:lnTo>
                    <a:lnTo>
                      <a:pt x="1135" y="792"/>
                    </a:lnTo>
                    <a:lnTo>
                      <a:pt x="1124" y="868"/>
                    </a:lnTo>
                    <a:lnTo>
                      <a:pt x="1106" y="952"/>
                    </a:lnTo>
                    <a:lnTo>
                      <a:pt x="1093" y="971"/>
                    </a:lnTo>
                    <a:lnTo>
                      <a:pt x="1072" y="974"/>
                    </a:lnTo>
                    <a:lnTo>
                      <a:pt x="1051" y="939"/>
                    </a:lnTo>
                    <a:lnTo>
                      <a:pt x="1079" y="783"/>
                    </a:lnTo>
                    <a:lnTo>
                      <a:pt x="1092" y="626"/>
                    </a:lnTo>
                    <a:lnTo>
                      <a:pt x="1107" y="414"/>
                    </a:lnTo>
                    <a:lnTo>
                      <a:pt x="1102" y="202"/>
                    </a:lnTo>
                    <a:lnTo>
                      <a:pt x="1092" y="166"/>
                    </a:lnTo>
                    <a:lnTo>
                      <a:pt x="1072" y="140"/>
                    </a:lnTo>
                    <a:lnTo>
                      <a:pt x="1043" y="125"/>
                    </a:lnTo>
                    <a:lnTo>
                      <a:pt x="1008" y="113"/>
                    </a:lnTo>
                    <a:lnTo>
                      <a:pt x="840" y="101"/>
                    </a:lnTo>
                    <a:lnTo>
                      <a:pt x="685" y="90"/>
                    </a:lnTo>
                    <a:lnTo>
                      <a:pt x="547" y="90"/>
                    </a:lnTo>
                    <a:lnTo>
                      <a:pt x="252" y="117"/>
                    </a:lnTo>
                    <a:lnTo>
                      <a:pt x="172" y="129"/>
                    </a:lnTo>
                    <a:lnTo>
                      <a:pt x="93" y="150"/>
                    </a:lnTo>
                    <a:lnTo>
                      <a:pt x="59" y="164"/>
                    </a:lnTo>
                    <a:lnTo>
                      <a:pt x="32" y="193"/>
                    </a:lnTo>
                    <a:lnTo>
                      <a:pt x="20" y="202"/>
                    </a:lnTo>
                    <a:lnTo>
                      <a:pt x="7" y="201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2" name="Freeform 152"/>
              <p:cNvSpPr>
                <a:spLocks/>
              </p:cNvSpPr>
              <p:nvPr/>
            </p:nvSpPr>
            <p:spPr bwMode="auto">
              <a:xfrm>
                <a:off x="336" y="2505"/>
                <a:ext cx="104" cy="82"/>
              </a:xfrm>
              <a:custGeom>
                <a:avLst/>
                <a:gdLst>
                  <a:gd name="T0" fmla="*/ 38 w 726"/>
                  <a:gd name="T1" fmla="*/ 18 h 571"/>
                  <a:gd name="T2" fmla="*/ 56 w 726"/>
                  <a:gd name="T3" fmla="*/ 177 h 571"/>
                  <a:gd name="T4" fmla="*/ 70 w 726"/>
                  <a:gd name="T5" fmla="*/ 251 h 571"/>
                  <a:gd name="T6" fmla="*/ 91 w 726"/>
                  <a:gd name="T7" fmla="*/ 332 h 571"/>
                  <a:gd name="T8" fmla="*/ 109 w 726"/>
                  <a:gd name="T9" fmla="*/ 405 h 571"/>
                  <a:gd name="T10" fmla="*/ 122 w 726"/>
                  <a:gd name="T11" fmla="*/ 435 h 571"/>
                  <a:gd name="T12" fmla="*/ 148 w 726"/>
                  <a:gd name="T13" fmla="*/ 462 h 571"/>
                  <a:gd name="T14" fmla="*/ 176 w 726"/>
                  <a:gd name="T15" fmla="*/ 480 h 571"/>
                  <a:gd name="T16" fmla="*/ 204 w 726"/>
                  <a:gd name="T17" fmla="*/ 494 h 571"/>
                  <a:gd name="T18" fmla="*/ 260 w 726"/>
                  <a:gd name="T19" fmla="*/ 506 h 571"/>
                  <a:gd name="T20" fmla="*/ 388 w 726"/>
                  <a:gd name="T21" fmla="*/ 509 h 571"/>
                  <a:gd name="T22" fmla="*/ 493 w 726"/>
                  <a:gd name="T23" fmla="*/ 510 h 571"/>
                  <a:gd name="T24" fmla="*/ 600 w 726"/>
                  <a:gd name="T25" fmla="*/ 516 h 571"/>
                  <a:gd name="T26" fmla="*/ 707 w 726"/>
                  <a:gd name="T27" fmla="*/ 519 h 571"/>
                  <a:gd name="T28" fmla="*/ 726 w 726"/>
                  <a:gd name="T29" fmla="*/ 538 h 571"/>
                  <a:gd name="T30" fmla="*/ 723 w 726"/>
                  <a:gd name="T31" fmla="*/ 551 h 571"/>
                  <a:gd name="T32" fmla="*/ 708 w 726"/>
                  <a:gd name="T33" fmla="*/ 557 h 571"/>
                  <a:gd name="T34" fmla="*/ 494 w 726"/>
                  <a:gd name="T35" fmla="*/ 571 h 571"/>
                  <a:gd name="T36" fmla="*/ 384 w 726"/>
                  <a:gd name="T37" fmla="*/ 570 h 571"/>
                  <a:gd name="T38" fmla="*/ 247 w 726"/>
                  <a:gd name="T39" fmla="*/ 553 h 571"/>
                  <a:gd name="T40" fmla="*/ 186 w 726"/>
                  <a:gd name="T41" fmla="*/ 531 h 571"/>
                  <a:gd name="T42" fmla="*/ 156 w 726"/>
                  <a:gd name="T43" fmla="*/ 514 h 571"/>
                  <a:gd name="T44" fmla="*/ 125 w 726"/>
                  <a:gd name="T45" fmla="*/ 493 h 571"/>
                  <a:gd name="T46" fmla="*/ 96 w 726"/>
                  <a:gd name="T47" fmla="*/ 461 h 571"/>
                  <a:gd name="T48" fmla="*/ 78 w 726"/>
                  <a:gd name="T49" fmla="*/ 426 h 571"/>
                  <a:gd name="T50" fmla="*/ 55 w 726"/>
                  <a:gd name="T51" fmla="*/ 344 h 571"/>
                  <a:gd name="T52" fmla="*/ 19 w 726"/>
                  <a:gd name="T53" fmla="*/ 183 h 571"/>
                  <a:gd name="T54" fmla="*/ 0 w 726"/>
                  <a:gd name="T55" fmla="*/ 21 h 571"/>
                  <a:gd name="T56" fmla="*/ 5 w 726"/>
                  <a:gd name="T57" fmla="*/ 6 h 571"/>
                  <a:gd name="T58" fmla="*/ 17 w 726"/>
                  <a:gd name="T59" fmla="*/ 0 h 571"/>
                  <a:gd name="T60" fmla="*/ 38 w 726"/>
                  <a:gd name="T61" fmla="*/ 18 h 571"/>
                  <a:gd name="T62" fmla="*/ 38 w 726"/>
                  <a:gd name="T63" fmla="*/ 18 h 5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6"/>
                  <a:gd name="T97" fmla="*/ 0 h 571"/>
                  <a:gd name="T98" fmla="*/ 726 w 726"/>
                  <a:gd name="T99" fmla="*/ 571 h 5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6" h="571">
                    <a:moveTo>
                      <a:pt x="38" y="18"/>
                    </a:moveTo>
                    <a:lnTo>
                      <a:pt x="56" y="177"/>
                    </a:lnTo>
                    <a:lnTo>
                      <a:pt x="70" y="251"/>
                    </a:lnTo>
                    <a:lnTo>
                      <a:pt x="91" y="332"/>
                    </a:lnTo>
                    <a:lnTo>
                      <a:pt x="109" y="405"/>
                    </a:lnTo>
                    <a:lnTo>
                      <a:pt x="122" y="435"/>
                    </a:lnTo>
                    <a:lnTo>
                      <a:pt x="148" y="462"/>
                    </a:lnTo>
                    <a:lnTo>
                      <a:pt x="176" y="480"/>
                    </a:lnTo>
                    <a:lnTo>
                      <a:pt x="204" y="494"/>
                    </a:lnTo>
                    <a:lnTo>
                      <a:pt x="260" y="506"/>
                    </a:lnTo>
                    <a:lnTo>
                      <a:pt x="388" y="509"/>
                    </a:lnTo>
                    <a:lnTo>
                      <a:pt x="493" y="510"/>
                    </a:lnTo>
                    <a:lnTo>
                      <a:pt x="600" y="516"/>
                    </a:lnTo>
                    <a:lnTo>
                      <a:pt x="707" y="519"/>
                    </a:lnTo>
                    <a:lnTo>
                      <a:pt x="726" y="538"/>
                    </a:lnTo>
                    <a:lnTo>
                      <a:pt x="723" y="551"/>
                    </a:lnTo>
                    <a:lnTo>
                      <a:pt x="708" y="557"/>
                    </a:lnTo>
                    <a:lnTo>
                      <a:pt x="494" y="571"/>
                    </a:lnTo>
                    <a:lnTo>
                      <a:pt x="384" y="570"/>
                    </a:lnTo>
                    <a:lnTo>
                      <a:pt x="247" y="553"/>
                    </a:lnTo>
                    <a:lnTo>
                      <a:pt x="186" y="531"/>
                    </a:lnTo>
                    <a:lnTo>
                      <a:pt x="156" y="514"/>
                    </a:lnTo>
                    <a:lnTo>
                      <a:pt x="125" y="493"/>
                    </a:lnTo>
                    <a:lnTo>
                      <a:pt x="96" y="461"/>
                    </a:lnTo>
                    <a:lnTo>
                      <a:pt x="78" y="426"/>
                    </a:lnTo>
                    <a:lnTo>
                      <a:pt x="55" y="344"/>
                    </a:lnTo>
                    <a:lnTo>
                      <a:pt x="19" y="183"/>
                    </a:lnTo>
                    <a:lnTo>
                      <a:pt x="0" y="21"/>
                    </a:lnTo>
                    <a:lnTo>
                      <a:pt x="5" y="6"/>
                    </a:lnTo>
                    <a:lnTo>
                      <a:pt x="17" y="0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3" name="Freeform 153"/>
              <p:cNvSpPr>
                <a:spLocks/>
              </p:cNvSpPr>
              <p:nvPr/>
            </p:nvSpPr>
            <p:spPr bwMode="auto">
              <a:xfrm>
                <a:off x="484" y="2590"/>
                <a:ext cx="16" cy="21"/>
              </a:xfrm>
              <a:custGeom>
                <a:avLst/>
                <a:gdLst>
                  <a:gd name="T0" fmla="*/ 99 w 109"/>
                  <a:gd name="T1" fmla="*/ 125 h 144"/>
                  <a:gd name="T2" fmla="*/ 94 w 109"/>
                  <a:gd name="T3" fmla="*/ 140 h 144"/>
                  <a:gd name="T4" fmla="*/ 80 w 109"/>
                  <a:gd name="T5" fmla="*/ 144 h 144"/>
                  <a:gd name="T6" fmla="*/ 62 w 109"/>
                  <a:gd name="T7" fmla="*/ 126 h 144"/>
                  <a:gd name="T8" fmla="*/ 61 w 109"/>
                  <a:gd name="T9" fmla="*/ 58 h 144"/>
                  <a:gd name="T10" fmla="*/ 19 w 109"/>
                  <a:gd name="T11" fmla="*/ 47 h 144"/>
                  <a:gd name="T12" fmla="*/ 3 w 109"/>
                  <a:gd name="T13" fmla="*/ 35 h 144"/>
                  <a:gd name="T14" fmla="*/ 0 w 109"/>
                  <a:gd name="T15" fmla="*/ 19 h 144"/>
                  <a:gd name="T16" fmla="*/ 9 w 109"/>
                  <a:gd name="T17" fmla="*/ 4 h 144"/>
                  <a:gd name="T18" fmla="*/ 27 w 109"/>
                  <a:gd name="T19" fmla="*/ 0 h 144"/>
                  <a:gd name="T20" fmla="*/ 85 w 109"/>
                  <a:gd name="T21" fmla="*/ 5 h 144"/>
                  <a:gd name="T22" fmla="*/ 107 w 109"/>
                  <a:gd name="T23" fmla="*/ 21 h 144"/>
                  <a:gd name="T24" fmla="*/ 109 w 109"/>
                  <a:gd name="T25" fmla="*/ 71 h 144"/>
                  <a:gd name="T26" fmla="*/ 99 w 109"/>
                  <a:gd name="T27" fmla="*/ 125 h 144"/>
                  <a:gd name="T28" fmla="*/ 99 w 109"/>
                  <a:gd name="T29" fmla="*/ 125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44"/>
                  <a:gd name="T47" fmla="*/ 109 w 109"/>
                  <a:gd name="T48" fmla="*/ 144 h 1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44">
                    <a:moveTo>
                      <a:pt x="99" y="125"/>
                    </a:moveTo>
                    <a:lnTo>
                      <a:pt x="94" y="140"/>
                    </a:lnTo>
                    <a:lnTo>
                      <a:pt x="80" y="144"/>
                    </a:lnTo>
                    <a:lnTo>
                      <a:pt x="62" y="126"/>
                    </a:lnTo>
                    <a:lnTo>
                      <a:pt x="61" y="58"/>
                    </a:lnTo>
                    <a:lnTo>
                      <a:pt x="19" y="47"/>
                    </a:lnTo>
                    <a:lnTo>
                      <a:pt x="3" y="35"/>
                    </a:lnTo>
                    <a:lnTo>
                      <a:pt x="0" y="19"/>
                    </a:lnTo>
                    <a:lnTo>
                      <a:pt x="9" y="4"/>
                    </a:lnTo>
                    <a:lnTo>
                      <a:pt x="27" y="0"/>
                    </a:lnTo>
                    <a:lnTo>
                      <a:pt x="85" y="5"/>
                    </a:lnTo>
                    <a:lnTo>
                      <a:pt x="107" y="21"/>
                    </a:lnTo>
                    <a:lnTo>
                      <a:pt x="109" y="71"/>
                    </a:lnTo>
                    <a:lnTo>
                      <a:pt x="99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4" name="Freeform 154"/>
              <p:cNvSpPr>
                <a:spLocks/>
              </p:cNvSpPr>
              <p:nvPr/>
            </p:nvSpPr>
            <p:spPr bwMode="auto">
              <a:xfrm>
                <a:off x="458" y="2597"/>
                <a:ext cx="19" cy="22"/>
              </a:xfrm>
              <a:custGeom>
                <a:avLst/>
                <a:gdLst>
                  <a:gd name="T0" fmla="*/ 127 w 134"/>
                  <a:gd name="T1" fmla="*/ 134 h 152"/>
                  <a:gd name="T2" fmla="*/ 120 w 134"/>
                  <a:gd name="T3" fmla="*/ 148 h 152"/>
                  <a:gd name="T4" fmla="*/ 107 w 134"/>
                  <a:gd name="T5" fmla="*/ 152 h 152"/>
                  <a:gd name="T6" fmla="*/ 89 w 134"/>
                  <a:gd name="T7" fmla="*/ 132 h 152"/>
                  <a:gd name="T8" fmla="*/ 94 w 134"/>
                  <a:gd name="T9" fmla="*/ 50 h 152"/>
                  <a:gd name="T10" fmla="*/ 17 w 134"/>
                  <a:gd name="T11" fmla="*/ 37 h 152"/>
                  <a:gd name="T12" fmla="*/ 4 w 134"/>
                  <a:gd name="T13" fmla="*/ 29 h 152"/>
                  <a:gd name="T14" fmla="*/ 0 w 134"/>
                  <a:gd name="T15" fmla="*/ 16 h 152"/>
                  <a:gd name="T16" fmla="*/ 7 w 134"/>
                  <a:gd name="T17" fmla="*/ 3 h 152"/>
                  <a:gd name="T18" fmla="*/ 21 w 134"/>
                  <a:gd name="T19" fmla="*/ 0 h 152"/>
                  <a:gd name="T20" fmla="*/ 114 w 134"/>
                  <a:gd name="T21" fmla="*/ 8 h 152"/>
                  <a:gd name="T22" fmla="*/ 131 w 134"/>
                  <a:gd name="T23" fmla="*/ 36 h 152"/>
                  <a:gd name="T24" fmla="*/ 134 w 134"/>
                  <a:gd name="T25" fmla="*/ 66 h 152"/>
                  <a:gd name="T26" fmla="*/ 127 w 134"/>
                  <a:gd name="T27" fmla="*/ 134 h 152"/>
                  <a:gd name="T28" fmla="*/ 127 w 134"/>
                  <a:gd name="T29" fmla="*/ 13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152"/>
                  <a:gd name="T47" fmla="*/ 134 w 134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152">
                    <a:moveTo>
                      <a:pt x="127" y="134"/>
                    </a:moveTo>
                    <a:lnTo>
                      <a:pt x="120" y="148"/>
                    </a:lnTo>
                    <a:lnTo>
                      <a:pt x="107" y="152"/>
                    </a:lnTo>
                    <a:lnTo>
                      <a:pt x="89" y="132"/>
                    </a:lnTo>
                    <a:lnTo>
                      <a:pt x="94" y="50"/>
                    </a:lnTo>
                    <a:lnTo>
                      <a:pt x="17" y="37"/>
                    </a:lnTo>
                    <a:lnTo>
                      <a:pt x="4" y="29"/>
                    </a:lnTo>
                    <a:lnTo>
                      <a:pt x="0" y="16"/>
                    </a:lnTo>
                    <a:lnTo>
                      <a:pt x="7" y="3"/>
                    </a:lnTo>
                    <a:lnTo>
                      <a:pt x="21" y="0"/>
                    </a:lnTo>
                    <a:lnTo>
                      <a:pt x="114" y="8"/>
                    </a:lnTo>
                    <a:lnTo>
                      <a:pt x="131" y="36"/>
                    </a:lnTo>
                    <a:lnTo>
                      <a:pt x="134" y="66"/>
                    </a:lnTo>
                    <a:lnTo>
                      <a:pt x="12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5" name="Freeform 155"/>
              <p:cNvSpPr>
                <a:spLocks/>
              </p:cNvSpPr>
              <p:nvPr/>
            </p:nvSpPr>
            <p:spPr bwMode="auto">
              <a:xfrm>
                <a:off x="435" y="2596"/>
                <a:ext cx="20" cy="23"/>
              </a:xfrm>
              <a:custGeom>
                <a:avLst/>
                <a:gdLst>
                  <a:gd name="T0" fmla="*/ 114 w 137"/>
                  <a:gd name="T1" fmla="*/ 143 h 157"/>
                  <a:gd name="T2" fmla="*/ 105 w 137"/>
                  <a:gd name="T3" fmla="*/ 155 h 157"/>
                  <a:gd name="T4" fmla="*/ 92 w 137"/>
                  <a:gd name="T5" fmla="*/ 157 h 157"/>
                  <a:gd name="T6" fmla="*/ 77 w 137"/>
                  <a:gd name="T7" fmla="*/ 135 h 157"/>
                  <a:gd name="T8" fmla="*/ 86 w 137"/>
                  <a:gd name="T9" fmla="*/ 59 h 157"/>
                  <a:gd name="T10" fmla="*/ 15 w 137"/>
                  <a:gd name="T11" fmla="*/ 37 h 157"/>
                  <a:gd name="T12" fmla="*/ 2 w 137"/>
                  <a:gd name="T13" fmla="*/ 28 h 157"/>
                  <a:gd name="T14" fmla="*/ 0 w 137"/>
                  <a:gd name="T15" fmla="*/ 15 h 157"/>
                  <a:gd name="T16" fmla="*/ 8 w 137"/>
                  <a:gd name="T17" fmla="*/ 4 h 157"/>
                  <a:gd name="T18" fmla="*/ 22 w 137"/>
                  <a:gd name="T19" fmla="*/ 0 h 157"/>
                  <a:gd name="T20" fmla="*/ 115 w 137"/>
                  <a:gd name="T21" fmla="*/ 9 h 157"/>
                  <a:gd name="T22" fmla="*/ 137 w 137"/>
                  <a:gd name="T23" fmla="*/ 33 h 157"/>
                  <a:gd name="T24" fmla="*/ 130 w 137"/>
                  <a:gd name="T25" fmla="*/ 88 h 157"/>
                  <a:gd name="T26" fmla="*/ 114 w 137"/>
                  <a:gd name="T27" fmla="*/ 143 h 157"/>
                  <a:gd name="T28" fmla="*/ 114 w 137"/>
                  <a:gd name="T29" fmla="*/ 143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157"/>
                  <a:gd name="T47" fmla="*/ 137 w 137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157">
                    <a:moveTo>
                      <a:pt x="114" y="143"/>
                    </a:moveTo>
                    <a:lnTo>
                      <a:pt x="105" y="155"/>
                    </a:lnTo>
                    <a:lnTo>
                      <a:pt x="92" y="157"/>
                    </a:lnTo>
                    <a:lnTo>
                      <a:pt x="77" y="135"/>
                    </a:lnTo>
                    <a:lnTo>
                      <a:pt x="86" y="59"/>
                    </a:lnTo>
                    <a:lnTo>
                      <a:pt x="15" y="37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115" y="9"/>
                    </a:lnTo>
                    <a:lnTo>
                      <a:pt x="137" y="33"/>
                    </a:lnTo>
                    <a:lnTo>
                      <a:pt x="130" y="88"/>
                    </a:lnTo>
                    <a:lnTo>
                      <a:pt x="114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6" name="Freeform 156"/>
              <p:cNvSpPr>
                <a:spLocks/>
              </p:cNvSpPr>
              <p:nvPr/>
            </p:nvSpPr>
            <p:spPr bwMode="auto">
              <a:xfrm>
                <a:off x="406" y="2596"/>
                <a:ext cx="22" cy="21"/>
              </a:xfrm>
              <a:custGeom>
                <a:avLst/>
                <a:gdLst>
                  <a:gd name="T0" fmla="*/ 142 w 155"/>
                  <a:gd name="T1" fmla="*/ 127 h 147"/>
                  <a:gd name="T2" fmla="*/ 137 w 155"/>
                  <a:gd name="T3" fmla="*/ 142 h 147"/>
                  <a:gd name="T4" fmla="*/ 125 w 155"/>
                  <a:gd name="T5" fmla="*/ 147 h 147"/>
                  <a:gd name="T6" fmla="*/ 105 w 155"/>
                  <a:gd name="T7" fmla="*/ 131 h 147"/>
                  <a:gd name="T8" fmla="*/ 95 w 155"/>
                  <a:gd name="T9" fmla="*/ 57 h 147"/>
                  <a:gd name="T10" fmla="*/ 58 w 155"/>
                  <a:gd name="T11" fmla="*/ 47 h 147"/>
                  <a:gd name="T12" fmla="*/ 16 w 155"/>
                  <a:gd name="T13" fmla="*/ 37 h 147"/>
                  <a:gd name="T14" fmla="*/ 2 w 155"/>
                  <a:gd name="T15" fmla="*/ 29 h 147"/>
                  <a:gd name="T16" fmla="*/ 0 w 155"/>
                  <a:gd name="T17" fmla="*/ 15 h 147"/>
                  <a:gd name="T18" fmla="*/ 6 w 155"/>
                  <a:gd name="T19" fmla="*/ 3 h 147"/>
                  <a:gd name="T20" fmla="*/ 21 w 155"/>
                  <a:gd name="T21" fmla="*/ 0 h 147"/>
                  <a:gd name="T22" fmla="*/ 127 w 155"/>
                  <a:gd name="T23" fmla="*/ 1 h 147"/>
                  <a:gd name="T24" fmla="*/ 149 w 155"/>
                  <a:gd name="T25" fmla="*/ 11 h 147"/>
                  <a:gd name="T26" fmla="*/ 155 w 155"/>
                  <a:gd name="T27" fmla="*/ 33 h 147"/>
                  <a:gd name="T28" fmla="*/ 142 w 155"/>
                  <a:gd name="T29" fmla="*/ 127 h 147"/>
                  <a:gd name="T30" fmla="*/ 142 w 155"/>
                  <a:gd name="T31" fmla="*/ 127 h 1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5"/>
                  <a:gd name="T49" fmla="*/ 0 h 147"/>
                  <a:gd name="T50" fmla="*/ 155 w 155"/>
                  <a:gd name="T51" fmla="*/ 147 h 1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5" h="147">
                    <a:moveTo>
                      <a:pt x="142" y="127"/>
                    </a:moveTo>
                    <a:lnTo>
                      <a:pt x="137" y="142"/>
                    </a:lnTo>
                    <a:lnTo>
                      <a:pt x="125" y="147"/>
                    </a:lnTo>
                    <a:lnTo>
                      <a:pt x="105" y="131"/>
                    </a:lnTo>
                    <a:lnTo>
                      <a:pt x="95" y="57"/>
                    </a:lnTo>
                    <a:lnTo>
                      <a:pt x="58" y="47"/>
                    </a:lnTo>
                    <a:lnTo>
                      <a:pt x="16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lnTo>
                      <a:pt x="127" y="1"/>
                    </a:lnTo>
                    <a:lnTo>
                      <a:pt x="149" y="11"/>
                    </a:lnTo>
                    <a:lnTo>
                      <a:pt x="155" y="33"/>
                    </a:lnTo>
                    <a:lnTo>
                      <a:pt x="14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7" name="Freeform 157"/>
              <p:cNvSpPr>
                <a:spLocks/>
              </p:cNvSpPr>
              <p:nvPr/>
            </p:nvSpPr>
            <p:spPr bwMode="auto">
              <a:xfrm>
                <a:off x="342" y="2590"/>
                <a:ext cx="23" cy="22"/>
              </a:xfrm>
              <a:custGeom>
                <a:avLst/>
                <a:gdLst>
                  <a:gd name="T0" fmla="*/ 157 w 162"/>
                  <a:gd name="T1" fmla="*/ 125 h 151"/>
                  <a:gd name="T2" fmla="*/ 151 w 162"/>
                  <a:gd name="T3" fmla="*/ 144 h 151"/>
                  <a:gd name="T4" fmla="*/ 134 w 162"/>
                  <a:gd name="T5" fmla="*/ 151 h 151"/>
                  <a:gd name="T6" fmla="*/ 107 w 162"/>
                  <a:gd name="T7" fmla="*/ 126 h 151"/>
                  <a:gd name="T8" fmla="*/ 102 w 162"/>
                  <a:gd name="T9" fmla="*/ 73 h 151"/>
                  <a:gd name="T10" fmla="*/ 88 w 162"/>
                  <a:gd name="T11" fmla="*/ 63 h 151"/>
                  <a:gd name="T12" fmla="*/ 70 w 162"/>
                  <a:gd name="T13" fmla="*/ 60 h 151"/>
                  <a:gd name="T14" fmla="*/ 30 w 162"/>
                  <a:gd name="T15" fmla="*/ 63 h 151"/>
                  <a:gd name="T16" fmla="*/ 7 w 162"/>
                  <a:gd name="T17" fmla="*/ 51 h 151"/>
                  <a:gd name="T18" fmla="*/ 0 w 162"/>
                  <a:gd name="T19" fmla="*/ 29 h 151"/>
                  <a:gd name="T20" fmla="*/ 10 w 162"/>
                  <a:gd name="T21" fmla="*/ 8 h 151"/>
                  <a:gd name="T22" fmla="*/ 34 w 162"/>
                  <a:gd name="T23" fmla="*/ 0 h 151"/>
                  <a:gd name="T24" fmla="*/ 101 w 162"/>
                  <a:gd name="T25" fmla="*/ 4 h 151"/>
                  <a:gd name="T26" fmla="*/ 152 w 162"/>
                  <a:gd name="T27" fmla="*/ 36 h 151"/>
                  <a:gd name="T28" fmla="*/ 162 w 162"/>
                  <a:gd name="T29" fmla="*/ 77 h 151"/>
                  <a:gd name="T30" fmla="*/ 157 w 162"/>
                  <a:gd name="T31" fmla="*/ 125 h 151"/>
                  <a:gd name="T32" fmla="*/ 157 w 162"/>
                  <a:gd name="T33" fmla="*/ 125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151"/>
                  <a:gd name="T53" fmla="*/ 162 w 162"/>
                  <a:gd name="T54" fmla="*/ 151 h 1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151">
                    <a:moveTo>
                      <a:pt x="157" y="125"/>
                    </a:moveTo>
                    <a:lnTo>
                      <a:pt x="151" y="144"/>
                    </a:lnTo>
                    <a:lnTo>
                      <a:pt x="134" y="151"/>
                    </a:lnTo>
                    <a:lnTo>
                      <a:pt x="107" y="126"/>
                    </a:lnTo>
                    <a:lnTo>
                      <a:pt x="102" y="73"/>
                    </a:lnTo>
                    <a:lnTo>
                      <a:pt x="88" y="63"/>
                    </a:lnTo>
                    <a:lnTo>
                      <a:pt x="70" y="60"/>
                    </a:lnTo>
                    <a:lnTo>
                      <a:pt x="30" y="63"/>
                    </a:lnTo>
                    <a:lnTo>
                      <a:pt x="7" y="51"/>
                    </a:lnTo>
                    <a:lnTo>
                      <a:pt x="0" y="29"/>
                    </a:lnTo>
                    <a:lnTo>
                      <a:pt x="10" y="8"/>
                    </a:lnTo>
                    <a:lnTo>
                      <a:pt x="34" y="0"/>
                    </a:lnTo>
                    <a:lnTo>
                      <a:pt x="101" y="4"/>
                    </a:lnTo>
                    <a:lnTo>
                      <a:pt x="152" y="36"/>
                    </a:lnTo>
                    <a:lnTo>
                      <a:pt x="162" y="77"/>
                    </a:lnTo>
                    <a:lnTo>
                      <a:pt x="157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8" name="Freeform 158"/>
              <p:cNvSpPr>
                <a:spLocks/>
              </p:cNvSpPr>
              <p:nvPr/>
            </p:nvSpPr>
            <p:spPr bwMode="auto">
              <a:xfrm>
                <a:off x="343" y="2637"/>
                <a:ext cx="13" cy="22"/>
              </a:xfrm>
              <a:custGeom>
                <a:avLst/>
                <a:gdLst>
                  <a:gd name="T0" fmla="*/ 83 w 88"/>
                  <a:gd name="T1" fmla="*/ 16 h 152"/>
                  <a:gd name="T2" fmla="*/ 88 w 88"/>
                  <a:gd name="T3" fmla="*/ 58 h 152"/>
                  <a:gd name="T4" fmla="*/ 83 w 88"/>
                  <a:gd name="T5" fmla="*/ 101 h 152"/>
                  <a:gd name="T6" fmla="*/ 56 w 88"/>
                  <a:gd name="T7" fmla="*/ 126 h 152"/>
                  <a:gd name="T8" fmla="*/ 26 w 88"/>
                  <a:gd name="T9" fmla="*/ 149 h 152"/>
                  <a:gd name="T10" fmla="*/ 11 w 88"/>
                  <a:gd name="T11" fmla="*/ 152 h 152"/>
                  <a:gd name="T12" fmla="*/ 0 w 88"/>
                  <a:gd name="T13" fmla="*/ 144 h 152"/>
                  <a:gd name="T14" fmla="*/ 5 w 88"/>
                  <a:gd name="T15" fmla="*/ 117 h 152"/>
                  <a:gd name="T16" fmla="*/ 41 w 88"/>
                  <a:gd name="T17" fmla="*/ 77 h 152"/>
                  <a:gd name="T18" fmla="*/ 46 w 88"/>
                  <a:gd name="T19" fmla="*/ 21 h 152"/>
                  <a:gd name="T20" fmla="*/ 50 w 88"/>
                  <a:gd name="T21" fmla="*/ 5 h 152"/>
                  <a:gd name="T22" fmla="*/ 62 w 88"/>
                  <a:gd name="T23" fmla="*/ 0 h 152"/>
                  <a:gd name="T24" fmla="*/ 83 w 88"/>
                  <a:gd name="T25" fmla="*/ 16 h 152"/>
                  <a:gd name="T26" fmla="*/ 83 w 88"/>
                  <a:gd name="T27" fmla="*/ 16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152"/>
                  <a:gd name="T44" fmla="*/ 88 w 88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152">
                    <a:moveTo>
                      <a:pt x="83" y="16"/>
                    </a:moveTo>
                    <a:lnTo>
                      <a:pt x="88" y="58"/>
                    </a:lnTo>
                    <a:lnTo>
                      <a:pt x="83" y="101"/>
                    </a:lnTo>
                    <a:lnTo>
                      <a:pt x="56" y="126"/>
                    </a:lnTo>
                    <a:lnTo>
                      <a:pt x="26" y="149"/>
                    </a:lnTo>
                    <a:lnTo>
                      <a:pt x="11" y="152"/>
                    </a:lnTo>
                    <a:lnTo>
                      <a:pt x="0" y="144"/>
                    </a:lnTo>
                    <a:lnTo>
                      <a:pt x="5" y="117"/>
                    </a:lnTo>
                    <a:lnTo>
                      <a:pt x="41" y="77"/>
                    </a:lnTo>
                    <a:lnTo>
                      <a:pt x="46" y="21"/>
                    </a:lnTo>
                    <a:lnTo>
                      <a:pt x="50" y="5"/>
                    </a:lnTo>
                    <a:lnTo>
                      <a:pt x="62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9" name="Freeform 159"/>
              <p:cNvSpPr>
                <a:spLocks/>
              </p:cNvSpPr>
              <p:nvPr/>
            </p:nvSpPr>
            <p:spPr bwMode="auto">
              <a:xfrm>
                <a:off x="464" y="2634"/>
                <a:ext cx="28" cy="26"/>
              </a:xfrm>
              <a:custGeom>
                <a:avLst/>
                <a:gdLst>
                  <a:gd name="T0" fmla="*/ 66 w 195"/>
                  <a:gd name="T1" fmla="*/ 30 h 186"/>
                  <a:gd name="T2" fmla="*/ 73 w 195"/>
                  <a:gd name="T3" fmla="*/ 100 h 186"/>
                  <a:gd name="T4" fmla="*/ 100 w 195"/>
                  <a:gd name="T5" fmla="*/ 118 h 186"/>
                  <a:gd name="T6" fmla="*/ 131 w 195"/>
                  <a:gd name="T7" fmla="*/ 136 h 186"/>
                  <a:gd name="T8" fmla="*/ 162 w 195"/>
                  <a:gd name="T9" fmla="*/ 152 h 186"/>
                  <a:gd name="T10" fmla="*/ 192 w 195"/>
                  <a:gd name="T11" fmla="*/ 165 h 186"/>
                  <a:gd name="T12" fmla="*/ 195 w 195"/>
                  <a:gd name="T13" fmla="*/ 174 h 186"/>
                  <a:gd name="T14" fmla="*/ 180 w 195"/>
                  <a:gd name="T15" fmla="*/ 183 h 186"/>
                  <a:gd name="T16" fmla="*/ 134 w 195"/>
                  <a:gd name="T17" fmla="*/ 186 h 186"/>
                  <a:gd name="T18" fmla="*/ 35 w 195"/>
                  <a:gd name="T19" fmla="*/ 125 h 186"/>
                  <a:gd name="T20" fmla="*/ 17 w 195"/>
                  <a:gd name="T21" fmla="*/ 75 h 186"/>
                  <a:gd name="T22" fmla="*/ 0 w 195"/>
                  <a:gd name="T23" fmla="*/ 25 h 186"/>
                  <a:gd name="T24" fmla="*/ 4 w 195"/>
                  <a:gd name="T25" fmla="*/ 6 h 186"/>
                  <a:gd name="T26" fmla="*/ 24 w 195"/>
                  <a:gd name="T27" fmla="*/ 0 h 186"/>
                  <a:gd name="T28" fmla="*/ 48 w 195"/>
                  <a:gd name="T29" fmla="*/ 8 h 186"/>
                  <a:gd name="T30" fmla="*/ 66 w 195"/>
                  <a:gd name="T31" fmla="*/ 30 h 186"/>
                  <a:gd name="T32" fmla="*/ 66 w 195"/>
                  <a:gd name="T33" fmla="*/ 30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5"/>
                  <a:gd name="T52" fmla="*/ 0 h 186"/>
                  <a:gd name="T53" fmla="*/ 195 w 195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5" h="186">
                    <a:moveTo>
                      <a:pt x="66" y="30"/>
                    </a:moveTo>
                    <a:lnTo>
                      <a:pt x="73" y="100"/>
                    </a:lnTo>
                    <a:lnTo>
                      <a:pt x="100" y="118"/>
                    </a:lnTo>
                    <a:lnTo>
                      <a:pt x="131" y="136"/>
                    </a:lnTo>
                    <a:lnTo>
                      <a:pt x="162" y="152"/>
                    </a:lnTo>
                    <a:lnTo>
                      <a:pt x="192" y="165"/>
                    </a:lnTo>
                    <a:lnTo>
                      <a:pt x="195" y="174"/>
                    </a:lnTo>
                    <a:lnTo>
                      <a:pt x="180" y="183"/>
                    </a:lnTo>
                    <a:lnTo>
                      <a:pt x="134" y="186"/>
                    </a:lnTo>
                    <a:lnTo>
                      <a:pt x="35" y="125"/>
                    </a:lnTo>
                    <a:lnTo>
                      <a:pt x="17" y="75"/>
                    </a:lnTo>
                    <a:lnTo>
                      <a:pt x="0" y="2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0" name="Freeform 160"/>
              <p:cNvSpPr>
                <a:spLocks/>
              </p:cNvSpPr>
              <p:nvPr/>
            </p:nvSpPr>
            <p:spPr bwMode="auto">
              <a:xfrm>
                <a:off x="500" y="2416"/>
                <a:ext cx="38" cy="218"/>
              </a:xfrm>
              <a:custGeom>
                <a:avLst/>
                <a:gdLst>
                  <a:gd name="T0" fmla="*/ 251 w 263"/>
                  <a:gd name="T1" fmla="*/ 13 h 1524"/>
                  <a:gd name="T2" fmla="*/ 263 w 263"/>
                  <a:gd name="T3" fmla="*/ 144 h 1524"/>
                  <a:gd name="T4" fmla="*/ 258 w 263"/>
                  <a:gd name="T5" fmla="*/ 312 h 1524"/>
                  <a:gd name="T6" fmla="*/ 247 w 263"/>
                  <a:gd name="T7" fmla="*/ 472 h 1524"/>
                  <a:gd name="T8" fmla="*/ 239 w 263"/>
                  <a:gd name="T9" fmla="*/ 576 h 1524"/>
                  <a:gd name="T10" fmla="*/ 225 w 263"/>
                  <a:gd name="T11" fmla="*/ 692 h 1524"/>
                  <a:gd name="T12" fmla="*/ 209 w 263"/>
                  <a:gd name="T13" fmla="*/ 795 h 1524"/>
                  <a:gd name="T14" fmla="*/ 178 w 263"/>
                  <a:gd name="T15" fmla="*/ 1015 h 1524"/>
                  <a:gd name="T16" fmla="*/ 164 w 263"/>
                  <a:gd name="T17" fmla="*/ 1133 h 1524"/>
                  <a:gd name="T18" fmla="*/ 153 w 263"/>
                  <a:gd name="T19" fmla="*/ 1188 h 1524"/>
                  <a:gd name="T20" fmla="*/ 140 w 263"/>
                  <a:gd name="T21" fmla="*/ 1250 h 1524"/>
                  <a:gd name="T22" fmla="*/ 120 w 263"/>
                  <a:gd name="T23" fmla="*/ 1324 h 1524"/>
                  <a:gd name="T24" fmla="*/ 97 w 263"/>
                  <a:gd name="T25" fmla="*/ 1388 h 1524"/>
                  <a:gd name="T26" fmla="*/ 84 w 263"/>
                  <a:gd name="T27" fmla="*/ 1418 h 1524"/>
                  <a:gd name="T28" fmla="*/ 68 w 263"/>
                  <a:gd name="T29" fmla="*/ 1448 h 1524"/>
                  <a:gd name="T30" fmla="*/ 52 w 263"/>
                  <a:gd name="T31" fmla="*/ 1481 h 1524"/>
                  <a:gd name="T32" fmla="*/ 32 w 263"/>
                  <a:gd name="T33" fmla="*/ 1515 h 1524"/>
                  <a:gd name="T34" fmla="*/ 20 w 263"/>
                  <a:gd name="T35" fmla="*/ 1524 h 1524"/>
                  <a:gd name="T36" fmla="*/ 6 w 263"/>
                  <a:gd name="T37" fmla="*/ 1522 h 1524"/>
                  <a:gd name="T38" fmla="*/ 0 w 263"/>
                  <a:gd name="T39" fmla="*/ 1496 h 1524"/>
                  <a:gd name="T40" fmla="*/ 28 w 263"/>
                  <a:gd name="T41" fmla="*/ 1431 h 1524"/>
                  <a:gd name="T42" fmla="*/ 44 w 263"/>
                  <a:gd name="T43" fmla="*/ 1369 h 1524"/>
                  <a:gd name="T44" fmla="*/ 66 w 263"/>
                  <a:gd name="T45" fmla="*/ 1232 h 1524"/>
                  <a:gd name="T46" fmla="*/ 109 w 263"/>
                  <a:gd name="T47" fmla="*/ 1008 h 1524"/>
                  <a:gd name="T48" fmla="*/ 125 w 263"/>
                  <a:gd name="T49" fmla="*/ 892 h 1524"/>
                  <a:gd name="T50" fmla="*/ 145 w 263"/>
                  <a:gd name="T51" fmla="*/ 790 h 1524"/>
                  <a:gd name="T52" fmla="*/ 179 w 263"/>
                  <a:gd name="T53" fmla="*/ 571 h 1524"/>
                  <a:gd name="T54" fmla="*/ 192 w 263"/>
                  <a:gd name="T55" fmla="*/ 468 h 1524"/>
                  <a:gd name="T56" fmla="*/ 211 w 263"/>
                  <a:gd name="T57" fmla="*/ 312 h 1524"/>
                  <a:gd name="T58" fmla="*/ 223 w 263"/>
                  <a:gd name="T59" fmla="*/ 150 h 1524"/>
                  <a:gd name="T60" fmla="*/ 214 w 263"/>
                  <a:gd name="T61" fmla="*/ 22 h 1524"/>
                  <a:gd name="T62" fmla="*/ 216 w 263"/>
                  <a:gd name="T63" fmla="*/ 7 h 1524"/>
                  <a:gd name="T64" fmla="*/ 228 w 263"/>
                  <a:gd name="T65" fmla="*/ 0 h 1524"/>
                  <a:gd name="T66" fmla="*/ 251 w 263"/>
                  <a:gd name="T67" fmla="*/ 13 h 1524"/>
                  <a:gd name="T68" fmla="*/ 251 w 263"/>
                  <a:gd name="T69" fmla="*/ 13 h 1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3"/>
                  <a:gd name="T106" fmla="*/ 0 h 1524"/>
                  <a:gd name="T107" fmla="*/ 263 w 263"/>
                  <a:gd name="T108" fmla="*/ 1524 h 1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3" h="1524">
                    <a:moveTo>
                      <a:pt x="251" y="13"/>
                    </a:moveTo>
                    <a:lnTo>
                      <a:pt x="263" y="144"/>
                    </a:lnTo>
                    <a:lnTo>
                      <a:pt x="258" y="312"/>
                    </a:lnTo>
                    <a:lnTo>
                      <a:pt x="247" y="472"/>
                    </a:lnTo>
                    <a:lnTo>
                      <a:pt x="239" y="576"/>
                    </a:lnTo>
                    <a:lnTo>
                      <a:pt x="225" y="692"/>
                    </a:lnTo>
                    <a:lnTo>
                      <a:pt x="209" y="795"/>
                    </a:lnTo>
                    <a:lnTo>
                      <a:pt x="178" y="1015"/>
                    </a:lnTo>
                    <a:lnTo>
                      <a:pt x="164" y="1133"/>
                    </a:lnTo>
                    <a:lnTo>
                      <a:pt x="153" y="1188"/>
                    </a:lnTo>
                    <a:lnTo>
                      <a:pt x="140" y="1250"/>
                    </a:lnTo>
                    <a:lnTo>
                      <a:pt x="120" y="1324"/>
                    </a:lnTo>
                    <a:lnTo>
                      <a:pt x="97" y="1388"/>
                    </a:lnTo>
                    <a:lnTo>
                      <a:pt x="84" y="1418"/>
                    </a:lnTo>
                    <a:lnTo>
                      <a:pt x="68" y="1448"/>
                    </a:lnTo>
                    <a:lnTo>
                      <a:pt x="52" y="1481"/>
                    </a:lnTo>
                    <a:lnTo>
                      <a:pt x="32" y="1515"/>
                    </a:lnTo>
                    <a:lnTo>
                      <a:pt x="20" y="1524"/>
                    </a:lnTo>
                    <a:lnTo>
                      <a:pt x="6" y="1522"/>
                    </a:lnTo>
                    <a:lnTo>
                      <a:pt x="0" y="1496"/>
                    </a:lnTo>
                    <a:lnTo>
                      <a:pt x="28" y="1431"/>
                    </a:lnTo>
                    <a:lnTo>
                      <a:pt x="44" y="1369"/>
                    </a:lnTo>
                    <a:lnTo>
                      <a:pt x="66" y="1232"/>
                    </a:lnTo>
                    <a:lnTo>
                      <a:pt x="109" y="1008"/>
                    </a:lnTo>
                    <a:lnTo>
                      <a:pt x="125" y="892"/>
                    </a:lnTo>
                    <a:lnTo>
                      <a:pt x="145" y="790"/>
                    </a:lnTo>
                    <a:lnTo>
                      <a:pt x="179" y="571"/>
                    </a:lnTo>
                    <a:lnTo>
                      <a:pt x="192" y="468"/>
                    </a:lnTo>
                    <a:lnTo>
                      <a:pt x="211" y="312"/>
                    </a:lnTo>
                    <a:lnTo>
                      <a:pt x="223" y="150"/>
                    </a:lnTo>
                    <a:lnTo>
                      <a:pt x="214" y="22"/>
                    </a:lnTo>
                    <a:lnTo>
                      <a:pt x="216" y="7"/>
                    </a:lnTo>
                    <a:lnTo>
                      <a:pt x="228" y="0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1" name="Freeform 161"/>
              <p:cNvSpPr>
                <a:spLocks/>
              </p:cNvSpPr>
              <p:nvPr/>
            </p:nvSpPr>
            <p:spPr bwMode="auto">
              <a:xfrm>
                <a:off x="240" y="2588"/>
                <a:ext cx="45" cy="102"/>
              </a:xfrm>
              <a:custGeom>
                <a:avLst/>
                <a:gdLst>
                  <a:gd name="T0" fmla="*/ 302 w 315"/>
                  <a:gd name="T1" fmla="*/ 36 h 713"/>
                  <a:gd name="T2" fmla="*/ 181 w 315"/>
                  <a:gd name="T3" fmla="*/ 52 h 713"/>
                  <a:gd name="T4" fmla="*/ 126 w 315"/>
                  <a:gd name="T5" fmla="*/ 63 h 713"/>
                  <a:gd name="T6" fmla="*/ 72 w 315"/>
                  <a:gd name="T7" fmla="*/ 92 h 713"/>
                  <a:gd name="T8" fmla="*/ 53 w 315"/>
                  <a:gd name="T9" fmla="*/ 121 h 713"/>
                  <a:gd name="T10" fmla="*/ 51 w 315"/>
                  <a:gd name="T11" fmla="*/ 138 h 713"/>
                  <a:gd name="T12" fmla="*/ 52 w 315"/>
                  <a:gd name="T13" fmla="*/ 156 h 713"/>
                  <a:gd name="T14" fmla="*/ 63 w 315"/>
                  <a:gd name="T15" fmla="*/ 237 h 713"/>
                  <a:gd name="T16" fmla="*/ 49 w 315"/>
                  <a:gd name="T17" fmla="*/ 687 h 713"/>
                  <a:gd name="T18" fmla="*/ 41 w 315"/>
                  <a:gd name="T19" fmla="*/ 706 h 713"/>
                  <a:gd name="T20" fmla="*/ 24 w 315"/>
                  <a:gd name="T21" fmla="*/ 713 h 713"/>
                  <a:gd name="T22" fmla="*/ 0 w 315"/>
                  <a:gd name="T23" fmla="*/ 687 h 713"/>
                  <a:gd name="T24" fmla="*/ 9 w 315"/>
                  <a:gd name="T25" fmla="*/ 461 h 713"/>
                  <a:gd name="T26" fmla="*/ 27 w 315"/>
                  <a:gd name="T27" fmla="*/ 234 h 713"/>
                  <a:gd name="T28" fmla="*/ 20 w 315"/>
                  <a:gd name="T29" fmla="*/ 138 h 713"/>
                  <a:gd name="T30" fmla="*/ 24 w 315"/>
                  <a:gd name="T31" fmla="*/ 97 h 713"/>
                  <a:gd name="T32" fmla="*/ 34 w 315"/>
                  <a:gd name="T33" fmla="*/ 79 h 713"/>
                  <a:gd name="T34" fmla="*/ 50 w 315"/>
                  <a:gd name="T35" fmla="*/ 62 h 713"/>
                  <a:gd name="T36" fmla="*/ 79 w 315"/>
                  <a:gd name="T37" fmla="*/ 44 h 713"/>
                  <a:gd name="T38" fmla="*/ 107 w 315"/>
                  <a:gd name="T39" fmla="*/ 31 h 713"/>
                  <a:gd name="T40" fmla="*/ 165 w 315"/>
                  <a:gd name="T41" fmla="*/ 18 h 713"/>
                  <a:gd name="T42" fmla="*/ 292 w 315"/>
                  <a:gd name="T43" fmla="*/ 0 h 713"/>
                  <a:gd name="T44" fmla="*/ 307 w 315"/>
                  <a:gd name="T45" fmla="*/ 3 h 713"/>
                  <a:gd name="T46" fmla="*/ 315 w 315"/>
                  <a:gd name="T47" fmla="*/ 14 h 713"/>
                  <a:gd name="T48" fmla="*/ 314 w 315"/>
                  <a:gd name="T49" fmla="*/ 27 h 713"/>
                  <a:gd name="T50" fmla="*/ 302 w 315"/>
                  <a:gd name="T51" fmla="*/ 36 h 713"/>
                  <a:gd name="T52" fmla="*/ 302 w 315"/>
                  <a:gd name="T53" fmla="*/ 36 h 7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5"/>
                  <a:gd name="T82" fmla="*/ 0 h 713"/>
                  <a:gd name="T83" fmla="*/ 315 w 315"/>
                  <a:gd name="T84" fmla="*/ 713 h 7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5" h="713">
                    <a:moveTo>
                      <a:pt x="302" y="36"/>
                    </a:moveTo>
                    <a:lnTo>
                      <a:pt x="181" y="52"/>
                    </a:lnTo>
                    <a:lnTo>
                      <a:pt x="126" y="63"/>
                    </a:lnTo>
                    <a:lnTo>
                      <a:pt x="72" y="92"/>
                    </a:lnTo>
                    <a:lnTo>
                      <a:pt x="53" y="121"/>
                    </a:lnTo>
                    <a:lnTo>
                      <a:pt x="51" y="138"/>
                    </a:lnTo>
                    <a:lnTo>
                      <a:pt x="52" y="156"/>
                    </a:lnTo>
                    <a:lnTo>
                      <a:pt x="63" y="237"/>
                    </a:lnTo>
                    <a:lnTo>
                      <a:pt x="49" y="687"/>
                    </a:lnTo>
                    <a:lnTo>
                      <a:pt x="41" y="706"/>
                    </a:lnTo>
                    <a:lnTo>
                      <a:pt x="24" y="713"/>
                    </a:lnTo>
                    <a:lnTo>
                      <a:pt x="0" y="687"/>
                    </a:lnTo>
                    <a:lnTo>
                      <a:pt x="9" y="461"/>
                    </a:lnTo>
                    <a:lnTo>
                      <a:pt x="27" y="234"/>
                    </a:lnTo>
                    <a:lnTo>
                      <a:pt x="20" y="138"/>
                    </a:lnTo>
                    <a:lnTo>
                      <a:pt x="24" y="97"/>
                    </a:lnTo>
                    <a:lnTo>
                      <a:pt x="34" y="79"/>
                    </a:lnTo>
                    <a:lnTo>
                      <a:pt x="50" y="62"/>
                    </a:lnTo>
                    <a:lnTo>
                      <a:pt x="79" y="44"/>
                    </a:lnTo>
                    <a:lnTo>
                      <a:pt x="107" y="31"/>
                    </a:lnTo>
                    <a:lnTo>
                      <a:pt x="165" y="18"/>
                    </a:lnTo>
                    <a:lnTo>
                      <a:pt x="292" y="0"/>
                    </a:lnTo>
                    <a:lnTo>
                      <a:pt x="307" y="3"/>
                    </a:lnTo>
                    <a:lnTo>
                      <a:pt x="315" y="14"/>
                    </a:lnTo>
                    <a:lnTo>
                      <a:pt x="314" y="27"/>
                    </a:lnTo>
                    <a:lnTo>
                      <a:pt x="30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2" name="Freeform 162"/>
              <p:cNvSpPr>
                <a:spLocks/>
              </p:cNvSpPr>
              <p:nvPr/>
            </p:nvSpPr>
            <p:spPr bwMode="auto">
              <a:xfrm>
                <a:off x="548" y="2674"/>
                <a:ext cx="32" cy="36"/>
              </a:xfrm>
              <a:custGeom>
                <a:avLst/>
                <a:gdLst>
                  <a:gd name="T0" fmla="*/ 190 w 224"/>
                  <a:gd name="T1" fmla="*/ 1 h 248"/>
                  <a:gd name="T2" fmla="*/ 210 w 224"/>
                  <a:gd name="T3" fmla="*/ 0 h 248"/>
                  <a:gd name="T4" fmla="*/ 223 w 224"/>
                  <a:gd name="T5" fmla="*/ 13 h 248"/>
                  <a:gd name="T6" fmla="*/ 224 w 224"/>
                  <a:gd name="T7" fmla="*/ 31 h 248"/>
                  <a:gd name="T8" fmla="*/ 211 w 224"/>
                  <a:gd name="T9" fmla="*/ 47 h 248"/>
                  <a:gd name="T10" fmla="*/ 153 w 224"/>
                  <a:gd name="T11" fmla="*/ 80 h 248"/>
                  <a:gd name="T12" fmla="*/ 151 w 224"/>
                  <a:gd name="T13" fmla="*/ 108 h 248"/>
                  <a:gd name="T14" fmla="*/ 158 w 224"/>
                  <a:gd name="T15" fmla="*/ 140 h 248"/>
                  <a:gd name="T16" fmla="*/ 144 w 224"/>
                  <a:gd name="T17" fmla="*/ 171 h 248"/>
                  <a:gd name="T18" fmla="*/ 118 w 224"/>
                  <a:gd name="T19" fmla="*/ 196 h 248"/>
                  <a:gd name="T20" fmla="*/ 104 w 224"/>
                  <a:gd name="T21" fmla="*/ 205 h 248"/>
                  <a:gd name="T22" fmla="*/ 83 w 224"/>
                  <a:gd name="T23" fmla="*/ 215 h 248"/>
                  <a:gd name="T24" fmla="*/ 47 w 224"/>
                  <a:gd name="T25" fmla="*/ 235 h 248"/>
                  <a:gd name="T26" fmla="*/ 20 w 224"/>
                  <a:gd name="T27" fmla="*/ 248 h 248"/>
                  <a:gd name="T28" fmla="*/ 2 w 224"/>
                  <a:gd name="T29" fmla="*/ 240 h 248"/>
                  <a:gd name="T30" fmla="*/ 0 w 224"/>
                  <a:gd name="T31" fmla="*/ 218 h 248"/>
                  <a:gd name="T32" fmla="*/ 5 w 224"/>
                  <a:gd name="T33" fmla="*/ 205 h 248"/>
                  <a:gd name="T34" fmla="*/ 18 w 224"/>
                  <a:gd name="T35" fmla="*/ 190 h 248"/>
                  <a:gd name="T36" fmla="*/ 35 w 224"/>
                  <a:gd name="T37" fmla="*/ 175 h 248"/>
                  <a:gd name="T38" fmla="*/ 61 w 224"/>
                  <a:gd name="T39" fmla="*/ 157 h 248"/>
                  <a:gd name="T40" fmla="*/ 93 w 224"/>
                  <a:gd name="T41" fmla="*/ 132 h 248"/>
                  <a:gd name="T42" fmla="*/ 109 w 224"/>
                  <a:gd name="T43" fmla="*/ 48 h 248"/>
                  <a:gd name="T44" fmla="*/ 146 w 224"/>
                  <a:gd name="T45" fmla="*/ 19 h 248"/>
                  <a:gd name="T46" fmla="*/ 190 w 224"/>
                  <a:gd name="T47" fmla="*/ 1 h 248"/>
                  <a:gd name="T48" fmla="*/ 190 w 224"/>
                  <a:gd name="T49" fmla="*/ 1 h 2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248"/>
                  <a:gd name="T77" fmla="*/ 224 w 224"/>
                  <a:gd name="T78" fmla="*/ 248 h 2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248">
                    <a:moveTo>
                      <a:pt x="190" y="1"/>
                    </a:moveTo>
                    <a:lnTo>
                      <a:pt x="210" y="0"/>
                    </a:lnTo>
                    <a:lnTo>
                      <a:pt x="223" y="13"/>
                    </a:lnTo>
                    <a:lnTo>
                      <a:pt x="224" y="31"/>
                    </a:lnTo>
                    <a:lnTo>
                      <a:pt x="211" y="47"/>
                    </a:lnTo>
                    <a:lnTo>
                      <a:pt x="153" y="80"/>
                    </a:lnTo>
                    <a:lnTo>
                      <a:pt x="151" y="108"/>
                    </a:lnTo>
                    <a:lnTo>
                      <a:pt x="158" y="140"/>
                    </a:lnTo>
                    <a:lnTo>
                      <a:pt x="144" y="171"/>
                    </a:lnTo>
                    <a:lnTo>
                      <a:pt x="118" y="196"/>
                    </a:lnTo>
                    <a:lnTo>
                      <a:pt x="104" y="205"/>
                    </a:lnTo>
                    <a:lnTo>
                      <a:pt x="83" y="215"/>
                    </a:lnTo>
                    <a:lnTo>
                      <a:pt x="47" y="235"/>
                    </a:lnTo>
                    <a:lnTo>
                      <a:pt x="20" y="248"/>
                    </a:lnTo>
                    <a:lnTo>
                      <a:pt x="2" y="240"/>
                    </a:lnTo>
                    <a:lnTo>
                      <a:pt x="0" y="218"/>
                    </a:lnTo>
                    <a:lnTo>
                      <a:pt x="5" y="205"/>
                    </a:lnTo>
                    <a:lnTo>
                      <a:pt x="18" y="190"/>
                    </a:lnTo>
                    <a:lnTo>
                      <a:pt x="35" y="175"/>
                    </a:lnTo>
                    <a:lnTo>
                      <a:pt x="61" y="157"/>
                    </a:lnTo>
                    <a:lnTo>
                      <a:pt x="93" y="132"/>
                    </a:lnTo>
                    <a:lnTo>
                      <a:pt x="109" y="48"/>
                    </a:lnTo>
                    <a:lnTo>
                      <a:pt x="146" y="19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3" name="Freeform 163"/>
              <p:cNvSpPr>
                <a:spLocks/>
              </p:cNvSpPr>
              <p:nvPr/>
            </p:nvSpPr>
            <p:spPr bwMode="auto">
              <a:xfrm>
                <a:off x="573" y="2662"/>
                <a:ext cx="89" cy="71"/>
              </a:xfrm>
              <a:custGeom>
                <a:avLst/>
                <a:gdLst>
                  <a:gd name="T0" fmla="*/ 125 w 624"/>
                  <a:gd name="T1" fmla="*/ 50 h 493"/>
                  <a:gd name="T2" fmla="*/ 47 w 624"/>
                  <a:gd name="T3" fmla="*/ 116 h 493"/>
                  <a:gd name="T4" fmla="*/ 52 w 624"/>
                  <a:gd name="T5" fmla="*/ 176 h 493"/>
                  <a:gd name="T6" fmla="*/ 105 w 624"/>
                  <a:gd name="T7" fmla="*/ 272 h 493"/>
                  <a:gd name="T8" fmla="*/ 101 w 624"/>
                  <a:gd name="T9" fmla="*/ 356 h 493"/>
                  <a:gd name="T10" fmla="*/ 111 w 624"/>
                  <a:gd name="T11" fmla="*/ 377 h 493"/>
                  <a:gd name="T12" fmla="*/ 144 w 624"/>
                  <a:gd name="T13" fmla="*/ 400 h 493"/>
                  <a:gd name="T14" fmla="*/ 317 w 624"/>
                  <a:gd name="T15" fmla="*/ 428 h 493"/>
                  <a:gd name="T16" fmla="*/ 447 w 624"/>
                  <a:gd name="T17" fmla="*/ 399 h 493"/>
                  <a:gd name="T18" fmla="*/ 530 w 624"/>
                  <a:gd name="T19" fmla="*/ 330 h 493"/>
                  <a:gd name="T20" fmla="*/ 534 w 624"/>
                  <a:gd name="T21" fmla="*/ 208 h 493"/>
                  <a:gd name="T22" fmla="*/ 506 w 624"/>
                  <a:gd name="T23" fmla="*/ 164 h 493"/>
                  <a:gd name="T24" fmla="*/ 466 w 624"/>
                  <a:gd name="T25" fmla="*/ 123 h 493"/>
                  <a:gd name="T26" fmla="*/ 420 w 624"/>
                  <a:gd name="T27" fmla="*/ 93 h 493"/>
                  <a:gd name="T28" fmla="*/ 347 w 624"/>
                  <a:gd name="T29" fmla="*/ 49 h 493"/>
                  <a:gd name="T30" fmla="*/ 266 w 624"/>
                  <a:gd name="T31" fmla="*/ 37 h 493"/>
                  <a:gd name="T32" fmla="*/ 253 w 624"/>
                  <a:gd name="T33" fmla="*/ 13 h 493"/>
                  <a:gd name="T34" fmla="*/ 363 w 624"/>
                  <a:gd name="T35" fmla="*/ 0 h 493"/>
                  <a:gd name="T36" fmla="*/ 569 w 624"/>
                  <a:gd name="T37" fmla="*/ 119 h 493"/>
                  <a:gd name="T38" fmla="*/ 617 w 624"/>
                  <a:gd name="T39" fmla="*/ 316 h 493"/>
                  <a:gd name="T40" fmla="*/ 578 w 624"/>
                  <a:gd name="T41" fmla="*/ 392 h 493"/>
                  <a:gd name="T42" fmla="*/ 535 w 624"/>
                  <a:gd name="T43" fmla="*/ 431 h 493"/>
                  <a:gd name="T44" fmla="*/ 471 w 624"/>
                  <a:gd name="T45" fmla="*/ 467 h 493"/>
                  <a:gd name="T46" fmla="*/ 318 w 624"/>
                  <a:gd name="T47" fmla="*/ 493 h 493"/>
                  <a:gd name="T48" fmla="*/ 129 w 624"/>
                  <a:gd name="T49" fmla="*/ 450 h 493"/>
                  <a:gd name="T50" fmla="*/ 80 w 624"/>
                  <a:gd name="T51" fmla="*/ 425 h 493"/>
                  <a:gd name="T52" fmla="*/ 48 w 624"/>
                  <a:gd name="T53" fmla="*/ 373 h 493"/>
                  <a:gd name="T54" fmla="*/ 53 w 624"/>
                  <a:gd name="T55" fmla="*/ 244 h 493"/>
                  <a:gd name="T56" fmla="*/ 0 w 624"/>
                  <a:gd name="T57" fmla="*/ 162 h 493"/>
                  <a:gd name="T58" fmla="*/ 23 w 624"/>
                  <a:gd name="T59" fmla="*/ 86 h 493"/>
                  <a:gd name="T60" fmla="*/ 70 w 624"/>
                  <a:gd name="T61" fmla="*/ 51 h 493"/>
                  <a:gd name="T62" fmla="*/ 112 w 624"/>
                  <a:gd name="T63" fmla="*/ 23 h 493"/>
                  <a:gd name="T64" fmla="*/ 178 w 624"/>
                  <a:gd name="T65" fmla="*/ 22 h 493"/>
                  <a:gd name="T66" fmla="*/ 165 w 624"/>
                  <a:gd name="T67" fmla="*/ 39 h 4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4"/>
                  <a:gd name="T103" fmla="*/ 0 h 493"/>
                  <a:gd name="T104" fmla="*/ 624 w 624"/>
                  <a:gd name="T105" fmla="*/ 493 h 4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4" h="493">
                    <a:moveTo>
                      <a:pt x="165" y="39"/>
                    </a:moveTo>
                    <a:lnTo>
                      <a:pt x="125" y="50"/>
                    </a:lnTo>
                    <a:lnTo>
                      <a:pt x="89" y="74"/>
                    </a:lnTo>
                    <a:lnTo>
                      <a:pt x="47" y="116"/>
                    </a:lnTo>
                    <a:lnTo>
                      <a:pt x="40" y="148"/>
                    </a:lnTo>
                    <a:lnTo>
                      <a:pt x="52" y="176"/>
                    </a:lnTo>
                    <a:lnTo>
                      <a:pt x="96" y="222"/>
                    </a:lnTo>
                    <a:lnTo>
                      <a:pt x="105" y="272"/>
                    </a:lnTo>
                    <a:lnTo>
                      <a:pt x="96" y="325"/>
                    </a:lnTo>
                    <a:lnTo>
                      <a:pt x="101" y="356"/>
                    </a:lnTo>
                    <a:lnTo>
                      <a:pt x="118" y="384"/>
                    </a:lnTo>
                    <a:lnTo>
                      <a:pt x="111" y="377"/>
                    </a:lnTo>
                    <a:lnTo>
                      <a:pt x="120" y="386"/>
                    </a:lnTo>
                    <a:lnTo>
                      <a:pt x="144" y="400"/>
                    </a:lnTo>
                    <a:lnTo>
                      <a:pt x="216" y="419"/>
                    </a:lnTo>
                    <a:lnTo>
                      <a:pt x="317" y="428"/>
                    </a:lnTo>
                    <a:lnTo>
                      <a:pt x="418" y="412"/>
                    </a:lnTo>
                    <a:lnTo>
                      <a:pt x="447" y="399"/>
                    </a:lnTo>
                    <a:lnTo>
                      <a:pt x="475" y="381"/>
                    </a:lnTo>
                    <a:lnTo>
                      <a:pt x="530" y="330"/>
                    </a:lnTo>
                    <a:lnTo>
                      <a:pt x="548" y="257"/>
                    </a:lnTo>
                    <a:lnTo>
                      <a:pt x="534" y="208"/>
                    </a:lnTo>
                    <a:lnTo>
                      <a:pt x="522" y="188"/>
                    </a:lnTo>
                    <a:lnTo>
                      <a:pt x="506" y="164"/>
                    </a:lnTo>
                    <a:lnTo>
                      <a:pt x="486" y="141"/>
                    </a:lnTo>
                    <a:lnTo>
                      <a:pt x="466" y="123"/>
                    </a:lnTo>
                    <a:lnTo>
                      <a:pt x="445" y="107"/>
                    </a:lnTo>
                    <a:lnTo>
                      <a:pt x="420" y="93"/>
                    </a:lnTo>
                    <a:lnTo>
                      <a:pt x="382" y="68"/>
                    </a:lnTo>
                    <a:lnTo>
                      <a:pt x="347" y="49"/>
                    </a:lnTo>
                    <a:lnTo>
                      <a:pt x="309" y="37"/>
                    </a:lnTo>
                    <a:lnTo>
                      <a:pt x="266" y="37"/>
                    </a:lnTo>
                    <a:lnTo>
                      <a:pt x="249" y="24"/>
                    </a:lnTo>
                    <a:lnTo>
                      <a:pt x="253" y="13"/>
                    </a:lnTo>
                    <a:lnTo>
                      <a:pt x="263" y="8"/>
                    </a:lnTo>
                    <a:lnTo>
                      <a:pt x="363" y="0"/>
                    </a:lnTo>
                    <a:lnTo>
                      <a:pt x="456" y="29"/>
                    </a:lnTo>
                    <a:lnTo>
                      <a:pt x="569" y="119"/>
                    </a:lnTo>
                    <a:lnTo>
                      <a:pt x="624" y="254"/>
                    </a:lnTo>
                    <a:lnTo>
                      <a:pt x="617" y="316"/>
                    </a:lnTo>
                    <a:lnTo>
                      <a:pt x="595" y="368"/>
                    </a:lnTo>
                    <a:lnTo>
                      <a:pt x="578" y="392"/>
                    </a:lnTo>
                    <a:lnTo>
                      <a:pt x="558" y="412"/>
                    </a:lnTo>
                    <a:lnTo>
                      <a:pt x="535" y="431"/>
                    </a:lnTo>
                    <a:lnTo>
                      <a:pt x="507" y="447"/>
                    </a:lnTo>
                    <a:lnTo>
                      <a:pt x="471" y="467"/>
                    </a:lnTo>
                    <a:lnTo>
                      <a:pt x="432" y="481"/>
                    </a:lnTo>
                    <a:lnTo>
                      <a:pt x="318" y="493"/>
                    </a:lnTo>
                    <a:lnTo>
                      <a:pt x="205" y="475"/>
                    </a:lnTo>
                    <a:lnTo>
                      <a:pt x="129" y="450"/>
                    </a:lnTo>
                    <a:lnTo>
                      <a:pt x="94" y="431"/>
                    </a:lnTo>
                    <a:lnTo>
                      <a:pt x="80" y="425"/>
                    </a:lnTo>
                    <a:lnTo>
                      <a:pt x="73" y="419"/>
                    </a:lnTo>
                    <a:lnTo>
                      <a:pt x="48" y="373"/>
                    </a:lnTo>
                    <a:lnTo>
                      <a:pt x="44" y="320"/>
                    </a:lnTo>
                    <a:lnTo>
                      <a:pt x="53" y="244"/>
                    </a:lnTo>
                    <a:lnTo>
                      <a:pt x="18" y="211"/>
                    </a:lnTo>
                    <a:lnTo>
                      <a:pt x="0" y="162"/>
                    </a:lnTo>
                    <a:lnTo>
                      <a:pt x="13" y="105"/>
                    </a:lnTo>
                    <a:lnTo>
                      <a:pt x="23" y="86"/>
                    </a:lnTo>
                    <a:lnTo>
                      <a:pt x="36" y="74"/>
                    </a:lnTo>
                    <a:lnTo>
                      <a:pt x="70" y="51"/>
                    </a:lnTo>
                    <a:lnTo>
                      <a:pt x="91" y="36"/>
                    </a:lnTo>
                    <a:lnTo>
                      <a:pt x="112" y="23"/>
                    </a:lnTo>
                    <a:lnTo>
                      <a:pt x="162" y="10"/>
                    </a:lnTo>
                    <a:lnTo>
                      <a:pt x="178" y="22"/>
                    </a:lnTo>
                    <a:lnTo>
                      <a:pt x="175" y="33"/>
                    </a:lnTo>
                    <a:lnTo>
                      <a:pt x="16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4" name="Freeform 164"/>
              <p:cNvSpPr>
                <a:spLocks/>
              </p:cNvSpPr>
              <p:nvPr/>
            </p:nvSpPr>
            <p:spPr bwMode="auto">
              <a:xfrm>
                <a:off x="595" y="2685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5" name="Freeform 165"/>
              <p:cNvSpPr>
                <a:spLocks/>
              </p:cNvSpPr>
              <p:nvPr/>
            </p:nvSpPr>
            <p:spPr bwMode="auto">
              <a:xfrm>
                <a:off x="589" y="2668"/>
                <a:ext cx="48" cy="35"/>
              </a:xfrm>
              <a:custGeom>
                <a:avLst/>
                <a:gdLst>
                  <a:gd name="T0" fmla="*/ 314 w 333"/>
                  <a:gd name="T1" fmla="*/ 39 h 248"/>
                  <a:gd name="T2" fmla="*/ 246 w 333"/>
                  <a:gd name="T3" fmla="*/ 29 h 248"/>
                  <a:gd name="T4" fmla="*/ 175 w 333"/>
                  <a:gd name="T5" fmla="*/ 41 h 248"/>
                  <a:gd name="T6" fmla="*/ 119 w 333"/>
                  <a:gd name="T7" fmla="*/ 59 h 248"/>
                  <a:gd name="T8" fmla="*/ 69 w 333"/>
                  <a:gd name="T9" fmla="*/ 91 h 248"/>
                  <a:gd name="T10" fmla="*/ 48 w 333"/>
                  <a:gd name="T11" fmla="*/ 114 h 248"/>
                  <a:gd name="T12" fmla="*/ 84 w 333"/>
                  <a:gd name="T13" fmla="*/ 147 h 248"/>
                  <a:gd name="T14" fmla="*/ 100 w 333"/>
                  <a:gd name="T15" fmla="*/ 167 h 248"/>
                  <a:gd name="T16" fmla="*/ 119 w 333"/>
                  <a:gd name="T17" fmla="*/ 187 h 248"/>
                  <a:gd name="T18" fmla="*/ 136 w 333"/>
                  <a:gd name="T19" fmla="*/ 199 h 248"/>
                  <a:gd name="T20" fmla="*/ 155 w 333"/>
                  <a:gd name="T21" fmla="*/ 207 h 248"/>
                  <a:gd name="T22" fmla="*/ 196 w 333"/>
                  <a:gd name="T23" fmla="*/ 219 h 248"/>
                  <a:gd name="T24" fmla="*/ 206 w 333"/>
                  <a:gd name="T25" fmla="*/ 237 h 248"/>
                  <a:gd name="T26" fmla="*/ 200 w 333"/>
                  <a:gd name="T27" fmla="*/ 246 h 248"/>
                  <a:gd name="T28" fmla="*/ 188 w 333"/>
                  <a:gd name="T29" fmla="*/ 248 h 248"/>
                  <a:gd name="T30" fmla="*/ 101 w 333"/>
                  <a:gd name="T31" fmla="*/ 209 h 248"/>
                  <a:gd name="T32" fmla="*/ 62 w 333"/>
                  <a:gd name="T33" fmla="*/ 180 h 248"/>
                  <a:gd name="T34" fmla="*/ 43 w 333"/>
                  <a:gd name="T35" fmla="*/ 169 h 248"/>
                  <a:gd name="T36" fmla="*/ 18 w 333"/>
                  <a:gd name="T37" fmla="*/ 158 h 248"/>
                  <a:gd name="T38" fmla="*/ 8 w 333"/>
                  <a:gd name="T39" fmla="*/ 152 h 248"/>
                  <a:gd name="T40" fmla="*/ 0 w 333"/>
                  <a:gd name="T41" fmla="*/ 118 h 248"/>
                  <a:gd name="T42" fmla="*/ 6 w 333"/>
                  <a:gd name="T43" fmla="*/ 95 h 248"/>
                  <a:gd name="T44" fmla="*/ 46 w 333"/>
                  <a:gd name="T45" fmla="*/ 59 h 248"/>
                  <a:gd name="T46" fmla="*/ 75 w 333"/>
                  <a:gd name="T47" fmla="*/ 40 h 248"/>
                  <a:gd name="T48" fmla="*/ 104 w 333"/>
                  <a:gd name="T49" fmla="*/ 28 h 248"/>
                  <a:gd name="T50" fmla="*/ 169 w 333"/>
                  <a:gd name="T51" fmla="*/ 12 h 248"/>
                  <a:gd name="T52" fmla="*/ 249 w 333"/>
                  <a:gd name="T53" fmla="*/ 0 h 248"/>
                  <a:gd name="T54" fmla="*/ 324 w 333"/>
                  <a:gd name="T55" fmla="*/ 11 h 248"/>
                  <a:gd name="T56" fmla="*/ 333 w 333"/>
                  <a:gd name="T57" fmla="*/ 30 h 248"/>
                  <a:gd name="T58" fmla="*/ 327 w 333"/>
                  <a:gd name="T59" fmla="*/ 38 h 248"/>
                  <a:gd name="T60" fmla="*/ 314 w 333"/>
                  <a:gd name="T61" fmla="*/ 39 h 248"/>
                  <a:gd name="T62" fmla="*/ 314 w 333"/>
                  <a:gd name="T63" fmla="*/ 39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3"/>
                  <a:gd name="T97" fmla="*/ 0 h 248"/>
                  <a:gd name="T98" fmla="*/ 333 w 333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3" h="248">
                    <a:moveTo>
                      <a:pt x="314" y="39"/>
                    </a:moveTo>
                    <a:lnTo>
                      <a:pt x="246" y="29"/>
                    </a:lnTo>
                    <a:lnTo>
                      <a:pt x="175" y="41"/>
                    </a:lnTo>
                    <a:lnTo>
                      <a:pt x="119" y="59"/>
                    </a:lnTo>
                    <a:lnTo>
                      <a:pt x="69" y="91"/>
                    </a:lnTo>
                    <a:lnTo>
                      <a:pt x="48" y="114"/>
                    </a:lnTo>
                    <a:lnTo>
                      <a:pt x="84" y="147"/>
                    </a:lnTo>
                    <a:lnTo>
                      <a:pt x="100" y="167"/>
                    </a:lnTo>
                    <a:lnTo>
                      <a:pt x="119" y="187"/>
                    </a:lnTo>
                    <a:lnTo>
                      <a:pt x="136" y="199"/>
                    </a:lnTo>
                    <a:lnTo>
                      <a:pt x="155" y="207"/>
                    </a:lnTo>
                    <a:lnTo>
                      <a:pt x="196" y="219"/>
                    </a:lnTo>
                    <a:lnTo>
                      <a:pt x="206" y="237"/>
                    </a:lnTo>
                    <a:lnTo>
                      <a:pt x="200" y="246"/>
                    </a:lnTo>
                    <a:lnTo>
                      <a:pt x="188" y="248"/>
                    </a:lnTo>
                    <a:lnTo>
                      <a:pt x="101" y="209"/>
                    </a:lnTo>
                    <a:lnTo>
                      <a:pt x="62" y="180"/>
                    </a:lnTo>
                    <a:lnTo>
                      <a:pt x="43" y="169"/>
                    </a:lnTo>
                    <a:lnTo>
                      <a:pt x="18" y="158"/>
                    </a:lnTo>
                    <a:lnTo>
                      <a:pt x="8" y="152"/>
                    </a:lnTo>
                    <a:lnTo>
                      <a:pt x="0" y="118"/>
                    </a:lnTo>
                    <a:lnTo>
                      <a:pt x="6" y="95"/>
                    </a:lnTo>
                    <a:lnTo>
                      <a:pt x="46" y="59"/>
                    </a:lnTo>
                    <a:lnTo>
                      <a:pt x="75" y="40"/>
                    </a:lnTo>
                    <a:lnTo>
                      <a:pt x="104" y="28"/>
                    </a:lnTo>
                    <a:lnTo>
                      <a:pt x="169" y="12"/>
                    </a:lnTo>
                    <a:lnTo>
                      <a:pt x="249" y="0"/>
                    </a:lnTo>
                    <a:lnTo>
                      <a:pt x="324" y="11"/>
                    </a:lnTo>
                    <a:lnTo>
                      <a:pt x="333" y="30"/>
                    </a:lnTo>
                    <a:lnTo>
                      <a:pt x="327" y="38"/>
                    </a:lnTo>
                    <a:lnTo>
                      <a:pt x="31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6" name="Freeform 166"/>
              <p:cNvSpPr>
                <a:spLocks/>
              </p:cNvSpPr>
              <p:nvPr/>
            </p:nvSpPr>
            <p:spPr bwMode="auto">
              <a:xfrm>
                <a:off x="353" y="2490"/>
                <a:ext cx="87" cy="74"/>
              </a:xfrm>
              <a:custGeom>
                <a:avLst/>
                <a:gdLst>
                  <a:gd name="T0" fmla="*/ 72 w 606"/>
                  <a:gd name="T1" fmla="*/ 30 h 522"/>
                  <a:gd name="T2" fmla="*/ 90 w 606"/>
                  <a:gd name="T3" fmla="*/ 106 h 522"/>
                  <a:gd name="T4" fmla="*/ 114 w 606"/>
                  <a:gd name="T5" fmla="*/ 202 h 522"/>
                  <a:gd name="T6" fmla="*/ 128 w 606"/>
                  <a:gd name="T7" fmla="*/ 249 h 522"/>
                  <a:gd name="T8" fmla="*/ 144 w 606"/>
                  <a:gd name="T9" fmla="*/ 292 h 522"/>
                  <a:gd name="T10" fmla="*/ 161 w 606"/>
                  <a:gd name="T11" fmla="*/ 326 h 522"/>
                  <a:gd name="T12" fmla="*/ 179 w 606"/>
                  <a:gd name="T13" fmla="*/ 349 h 522"/>
                  <a:gd name="T14" fmla="*/ 199 w 606"/>
                  <a:gd name="T15" fmla="*/ 361 h 522"/>
                  <a:gd name="T16" fmla="*/ 221 w 606"/>
                  <a:gd name="T17" fmla="*/ 368 h 522"/>
                  <a:gd name="T18" fmla="*/ 265 w 606"/>
                  <a:gd name="T19" fmla="*/ 370 h 522"/>
                  <a:gd name="T20" fmla="*/ 357 w 606"/>
                  <a:gd name="T21" fmla="*/ 369 h 522"/>
                  <a:gd name="T22" fmla="*/ 411 w 606"/>
                  <a:gd name="T23" fmla="*/ 385 h 522"/>
                  <a:gd name="T24" fmla="*/ 460 w 606"/>
                  <a:gd name="T25" fmla="*/ 405 h 522"/>
                  <a:gd name="T26" fmla="*/ 510 w 606"/>
                  <a:gd name="T27" fmla="*/ 423 h 522"/>
                  <a:gd name="T28" fmla="*/ 567 w 606"/>
                  <a:gd name="T29" fmla="*/ 432 h 522"/>
                  <a:gd name="T30" fmla="*/ 595 w 606"/>
                  <a:gd name="T31" fmla="*/ 443 h 522"/>
                  <a:gd name="T32" fmla="*/ 606 w 606"/>
                  <a:gd name="T33" fmla="*/ 466 h 522"/>
                  <a:gd name="T34" fmla="*/ 597 w 606"/>
                  <a:gd name="T35" fmla="*/ 491 h 522"/>
                  <a:gd name="T36" fmla="*/ 586 w 606"/>
                  <a:gd name="T37" fmla="*/ 500 h 522"/>
                  <a:gd name="T38" fmla="*/ 570 w 606"/>
                  <a:gd name="T39" fmla="*/ 506 h 522"/>
                  <a:gd name="T40" fmla="*/ 455 w 606"/>
                  <a:gd name="T41" fmla="*/ 519 h 522"/>
                  <a:gd name="T42" fmla="*/ 324 w 606"/>
                  <a:gd name="T43" fmla="*/ 522 h 522"/>
                  <a:gd name="T44" fmla="*/ 197 w 606"/>
                  <a:gd name="T45" fmla="*/ 506 h 522"/>
                  <a:gd name="T46" fmla="*/ 94 w 606"/>
                  <a:gd name="T47" fmla="*/ 456 h 522"/>
                  <a:gd name="T48" fmla="*/ 51 w 606"/>
                  <a:gd name="T49" fmla="*/ 380 h 522"/>
                  <a:gd name="T50" fmla="*/ 24 w 606"/>
                  <a:gd name="T51" fmla="*/ 265 h 522"/>
                  <a:gd name="T52" fmla="*/ 0 w 606"/>
                  <a:gd name="T53" fmla="*/ 44 h 522"/>
                  <a:gd name="T54" fmla="*/ 6 w 606"/>
                  <a:gd name="T55" fmla="*/ 14 h 522"/>
                  <a:gd name="T56" fmla="*/ 16 w 606"/>
                  <a:gd name="T57" fmla="*/ 5 h 522"/>
                  <a:gd name="T58" fmla="*/ 29 w 606"/>
                  <a:gd name="T59" fmla="*/ 0 h 522"/>
                  <a:gd name="T60" fmla="*/ 54 w 606"/>
                  <a:gd name="T61" fmla="*/ 5 h 522"/>
                  <a:gd name="T62" fmla="*/ 72 w 606"/>
                  <a:gd name="T63" fmla="*/ 30 h 522"/>
                  <a:gd name="T64" fmla="*/ 72 w 606"/>
                  <a:gd name="T65" fmla="*/ 30 h 5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6"/>
                  <a:gd name="T100" fmla="*/ 0 h 522"/>
                  <a:gd name="T101" fmla="*/ 606 w 606"/>
                  <a:gd name="T102" fmla="*/ 522 h 5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6" h="522">
                    <a:moveTo>
                      <a:pt x="72" y="30"/>
                    </a:moveTo>
                    <a:lnTo>
                      <a:pt x="90" y="106"/>
                    </a:lnTo>
                    <a:lnTo>
                      <a:pt x="114" y="202"/>
                    </a:lnTo>
                    <a:lnTo>
                      <a:pt x="128" y="249"/>
                    </a:lnTo>
                    <a:lnTo>
                      <a:pt x="144" y="292"/>
                    </a:lnTo>
                    <a:lnTo>
                      <a:pt x="161" y="326"/>
                    </a:lnTo>
                    <a:lnTo>
                      <a:pt x="179" y="349"/>
                    </a:lnTo>
                    <a:lnTo>
                      <a:pt x="199" y="361"/>
                    </a:lnTo>
                    <a:lnTo>
                      <a:pt x="221" y="368"/>
                    </a:lnTo>
                    <a:lnTo>
                      <a:pt x="265" y="370"/>
                    </a:lnTo>
                    <a:lnTo>
                      <a:pt x="357" y="369"/>
                    </a:lnTo>
                    <a:lnTo>
                      <a:pt x="411" y="385"/>
                    </a:lnTo>
                    <a:lnTo>
                      <a:pt x="460" y="405"/>
                    </a:lnTo>
                    <a:lnTo>
                      <a:pt x="510" y="423"/>
                    </a:lnTo>
                    <a:lnTo>
                      <a:pt x="567" y="432"/>
                    </a:lnTo>
                    <a:lnTo>
                      <a:pt x="595" y="443"/>
                    </a:lnTo>
                    <a:lnTo>
                      <a:pt x="606" y="466"/>
                    </a:lnTo>
                    <a:lnTo>
                      <a:pt x="597" y="491"/>
                    </a:lnTo>
                    <a:lnTo>
                      <a:pt x="586" y="500"/>
                    </a:lnTo>
                    <a:lnTo>
                      <a:pt x="570" y="506"/>
                    </a:lnTo>
                    <a:lnTo>
                      <a:pt x="455" y="519"/>
                    </a:lnTo>
                    <a:lnTo>
                      <a:pt x="324" y="522"/>
                    </a:lnTo>
                    <a:lnTo>
                      <a:pt x="197" y="506"/>
                    </a:lnTo>
                    <a:lnTo>
                      <a:pt x="94" y="456"/>
                    </a:lnTo>
                    <a:lnTo>
                      <a:pt x="51" y="380"/>
                    </a:lnTo>
                    <a:lnTo>
                      <a:pt x="24" y="265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6" y="5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7" name="Freeform 167"/>
              <p:cNvSpPr>
                <a:spLocks/>
              </p:cNvSpPr>
              <p:nvPr/>
            </p:nvSpPr>
            <p:spPr bwMode="auto">
              <a:xfrm>
                <a:off x="407" y="2461"/>
                <a:ext cx="77" cy="66"/>
              </a:xfrm>
              <a:custGeom>
                <a:avLst/>
                <a:gdLst>
                  <a:gd name="T0" fmla="*/ 427 w 538"/>
                  <a:gd name="T1" fmla="*/ 438 h 457"/>
                  <a:gd name="T2" fmla="*/ 410 w 538"/>
                  <a:gd name="T3" fmla="*/ 202 h 457"/>
                  <a:gd name="T4" fmla="*/ 392 w 538"/>
                  <a:gd name="T5" fmla="*/ 187 h 457"/>
                  <a:gd name="T6" fmla="*/ 372 w 538"/>
                  <a:gd name="T7" fmla="*/ 177 h 457"/>
                  <a:gd name="T8" fmla="*/ 326 w 538"/>
                  <a:gd name="T9" fmla="*/ 170 h 457"/>
                  <a:gd name="T10" fmla="*/ 236 w 538"/>
                  <a:gd name="T11" fmla="*/ 160 h 457"/>
                  <a:gd name="T12" fmla="*/ 184 w 538"/>
                  <a:gd name="T13" fmla="*/ 139 h 457"/>
                  <a:gd name="T14" fmla="*/ 137 w 538"/>
                  <a:gd name="T15" fmla="*/ 114 h 457"/>
                  <a:gd name="T16" fmla="*/ 114 w 538"/>
                  <a:gd name="T17" fmla="*/ 101 h 457"/>
                  <a:gd name="T18" fmla="*/ 90 w 538"/>
                  <a:gd name="T19" fmla="*/ 90 h 457"/>
                  <a:gd name="T20" fmla="*/ 34 w 538"/>
                  <a:gd name="T21" fmla="*/ 74 h 457"/>
                  <a:gd name="T22" fmla="*/ 8 w 538"/>
                  <a:gd name="T23" fmla="*/ 59 h 457"/>
                  <a:gd name="T24" fmla="*/ 0 w 538"/>
                  <a:gd name="T25" fmla="*/ 35 h 457"/>
                  <a:gd name="T26" fmla="*/ 11 w 538"/>
                  <a:gd name="T27" fmla="*/ 11 h 457"/>
                  <a:gd name="T28" fmla="*/ 39 w 538"/>
                  <a:gd name="T29" fmla="*/ 0 h 457"/>
                  <a:gd name="T30" fmla="*/ 285 w 538"/>
                  <a:gd name="T31" fmla="*/ 11 h 457"/>
                  <a:gd name="T32" fmla="*/ 410 w 538"/>
                  <a:gd name="T33" fmla="*/ 44 h 457"/>
                  <a:gd name="T34" fmla="*/ 463 w 538"/>
                  <a:gd name="T35" fmla="*/ 71 h 457"/>
                  <a:gd name="T36" fmla="*/ 507 w 538"/>
                  <a:gd name="T37" fmla="*/ 105 h 457"/>
                  <a:gd name="T38" fmla="*/ 536 w 538"/>
                  <a:gd name="T39" fmla="*/ 164 h 457"/>
                  <a:gd name="T40" fmla="*/ 538 w 538"/>
                  <a:gd name="T41" fmla="*/ 234 h 457"/>
                  <a:gd name="T42" fmla="*/ 520 w 538"/>
                  <a:gd name="T43" fmla="*/ 386 h 457"/>
                  <a:gd name="T44" fmla="*/ 507 w 538"/>
                  <a:gd name="T45" fmla="*/ 422 h 457"/>
                  <a:gd name="T46" fmla="*/ 477 w 538"/>
                  <a:gd name="T47" fmla="*/ 449 h 457"/>
                  <a:gd name="T48" fmla="*/ 445 w 538"/>
                  <a:gd name="T49" fmla="*/ 457 h 457"/>
                  <a:gd name="T50" fmla="*/ 427 w 538"/>
                  <a:gd name="T51" fmla="*/ 438 h 457"/>
                  <a:gd name="T52" fmla="*/ 427 w 538"/>
                  <a:gd name="T53" fmla="*/ 438 h 4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8"/>
                  <a:gd name="T82" fmla="*/ 0 h 457"/>
                  <a:gd name="T83" fmla="*/ 538 w 538"/>
                  <a:gd name="T84" fmla="*/ 457 h 45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8" h="457">
                    <a:moveTo>
                      <a:pt x="427" y="438"/>
                    </a:moveTo>
                    <a:lnTo>
                      <a:pt x="410" y="202"/>
                    </a:lnTo>
                    <a:lnTo>
                      <a:pt x="392" y="187"/>
                    </a:lnTo>
                    <a:lnTo>
                      <a:pt x="372" y="177"/>
                    </a:lnTo>
                    <a:lnTo>
                      <a:pt x="326" y="170"/>
                    </a:lnTo>
                    <a:lnTo>
                      <a:pt x="236" y="160"/>
                    </a:lnTo>
                    <a:lnTo>
                      <a:pt x="184" y="139"/>
                    </a:lnTo>
                    <a:lnTo>
                      <a:pt x="137" y="114"/>
                    </a:lnTo>
                    <a:lnTo>
                      <a:pt x="114" y="101"/>
                    </a:lnTo>
                    <a:lnTo>
                      <a:pt x="90" y="90"/>
                    </a:lnTo>
                    <a:lnTo>
                      <a:pt x="34" y="74"/>
                    </a:lnTo>
                    <a:lnTo>
                      <a:pt x="8" y="59"/>
                    </a:lnTo>
                    <a:lnTo>
                      <a:pt x="0" y="35"/>
                    </a:lnTo>
                    <a:lnTo>
                      <a:pt x="11" y="11"/>
                    </a:lnTo>
                    <a:lnTo>
                      <a:pt x="39" y="0"/>
                    </a:lnTo>
                    <a:lnTo>
                      <a:pt x="285" y="11"/>
                    </a:lnTo>
                    <a:lnTo>
                      <a:pt x="410" y="44"/>
                    </a:lnTo>
                    <a:lnTo>
                      <a:pt x="463" y="71"/>
                    </a:lnTo>
                    <a:lnTo>
                      <a:pt x="507" y="105"/>
                    </a:lnTo>
                    <a:lnTo>
                      <a:pt x="536" y="164"/>
                    </a:lnTo>
                    <a:lnTo>
                      <a:pt x="538" y="234"/>
                    </a:lnTo>
                    <a:lnTo>
                      <a:pt x="520" y="386"/>
                    </a:lnTo>
                    <a:lnTo>
                      <a:pt x="507" y="422"/>
                    </a:lnTo>
                    <a:lnTo>
                      <a:pt x="477" y="449"/>
                    </a:lnTo>
                    <a:lnTo>
                      <a:pt x="445" y="457"/>
                    </a:lnTo>
                    <a:lnTo>
                      <a:pt x="427" y="438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70" name="Group 168"/>
            <p:cNvGrpSpPr>
              <a:grpSpLocks/>
            </p:cNvGrpSpPr>
            <p:nvPr/>
          </p:nvGrpSpPr>
          <p:grpSpPr bwMode="auto">
            <a:xfrm>
              <a:off x="5306" y="2011"/>
              <a:ext cx="252" cy="192"/>
              <a:chOff x="240" y="2403"/>
              <a:chExt cx="477" cy="330"/>
            </a:xfrm>
          </p:grpSpPr>
          <p:sp>
            <p:nvSpPr>
              <p:cNvPr id="1246" name="Freeform 169"/>
              <p:cNvSpPr>
                <a:spLocks/>
              </p:cNvSpPr>
              <p:nvPr/>
            </p:nvSpPr>
            <p:spPr bwMode="auto">
              <a:xfrm>
                <a:off x="243" y="2409"/>
                <a:ext cx="470" cy="322"/>
              </a:xfrm>
              <a:custGeom>
                <a:avLst/>
                <a:gdLst>
                  <a:gd name="T0" fmla="*/ 0 w 3288"/>
                  <a:gd name="T1" fmla="*/ 1989 h 2250"/>
                  <a:gd name="T2" fmla="*/ 9 w 3288"/>
                  <a:gd name="T3" fmla="*/ 1419 h 2250"/>
                  <a:gd name="T4" fmla="*/ 29 w 3288"/>
                  <a:gd name="T5" fmla="*/ 1336 h 2250"/>
                  <a:gd name="T6" fmla="*/ 101 w 3288"/>
                  <a:gd name="T7" fmla="*/ 1287 h 2250"/>
                  <a:gd name="T8" fmla="*/ 270 w 3288"/>
                  <a:gd name="T9" fmla="*/ 1253 h 2250"/>
                  <a:gd name="T10" fmla="*/ 347 w 3288"/>
                  <a:gd name="T11" fmla="*/ 1315 h 2250"/>
                  <a:gd name="T12" fmla="*/ 472 w 3288"/>
                  <a:gd name="T13" fmla="*/ 1728 h 2250"/>
                  <a:gd name="T14" fmla="*/ 668 w 3288"/>
                  <a:gd name="T15" fmla="*/ 1729 h 2250"/>
                  <a:gd name="T16" fmla="*/ 765 w 3288"/>
                  <a:gd name="T17" fmla="*/ 1714 h 2250"/>
                  <a:gd name="T18" fmla="*/ 780 w 3288"/>
                  <a:gd name="T19" fmla="*/ 1584 h 2250"/>
                  <a:gd name="T20" fmla="*/ 567 w 3288"/>
                  <a:gd name="T21" fmla="*/ 1561 h 2250"/>
                  <a:gd name="T22" fmla="*/ 434 w 3288"/>
                  <a:gd name="T23" fmla="*/ 166 h 2250"/>
                  <a:gd name="T24" fmla="*/ 470 w 3288"/>
                  <a:gd name="T25" fmla="*/ 96 h 2250"/>
                  <a:gd name="T26" fmla="*/ 709 w 3288"/>
                  <a:gd name="T27" fmla="*/ 30 h 2250"/>
                  <a:gd name="T28" fmla="*/ 1656 w 3288"/>
                  <a:gd name="T29" fmla="*/ 0 h 2250"/>
                  <a:gd name="T30" fmla="*/ 1811 w 3288"/>
                  <a:gd name="T31" fmla="*/ 22 h 2250"/>
                  <a:gd name="T32" fmla="*/ 1994 w 3288"/>
                  <a:gd name="T33" fmla="*/ 68 h 2250"/>
                  <a:gd name="T34" fmla="*/ 2032 w 3288"/>
                  <a:gd name="T35" fmla="*/ 91 h 2250"/>
                  <a:gd name="T36" fmla="*/ 2046 w 3288"/>
                  <a:gd name="T37" fmla="*/ 141 h 2250"/>
                  <a:gd name="T38" fmla="*/ 2031 w 3288"/>
                  <a:gd name="T39" fmla="*/ 404 h 2250"/>
                  <a:gd name="T40" fmla="*/ 2309 w 3288"/>
                  <a:gd name="T41" fmla="*/ 248 h 2250"/>
                  <a:gd name="T42" fmla="*/ 2441 w 3288"/>
                  <a:gd name="T43" fmla="*/ 190 h 2250"/>
                  <a:gd name="T44" fmla="*/ 2825 w 3288"/>
                  <a:gd name="T45" fmla="*/ 240 h 2250"/>
                  <a:gd name="T46" fmla="*/ 2881 w 3288"/>
                  <a:gd name="T47" fmla="*/ 255 h 2250"/>
                  <a:gd name="T48" fmla="*/ 2911 w 3288"/>
                  <a:gd name="T49" fmla="*/ 305 h 2250"/>
                  <a:gd name="T50" fmla="*/ 2914 w 3288"/>
                  <a:gd name="T51" fmla="*/ 567 h 2250"/>
                  <a:gd name="T52" fmla="*/ 2938 w 3288"/>
                  <a:gd name="T53" fmla="*/ 1166 h 2250"/>
                  <a:gd name="T54" fmla="*/ 2931 w 3288"/>
                  <a:gd name="T55" fmla="*/ 1390 h 2250"/>
                  <a:gd name="T56" fmla="*/ 3060 w 3288"/>
                  <a:gd name="T57" fmla="*/ 1298 h 2250"/>
                  <a:gd name="T58" fmla="*/ 3251 w 3288"/>
                  <a:gd name="T59" fmla="*/ 1379 h 2250"/>
                  <a:gd name="T60" fmla="*/ 3288 w 3288"/>
                  <a:gd name="T61" fmla="*/ 1442 h 2250"/>
                  <a:gd name="T62" fmla="*/ 3279 w 3288"/>
                  <a:gd name="T63" fmla="*/ 1993 h 2250"/>
                  <a:gd name="T64" fmla="*/ 3159 w 3288"/>
                  <a:gd name="T65" fmla="*/ 2018 h 2250"/>
                  <a:gd name="T66" fmla="*/ 3002 w 3288"/>
                  <a:gd name="T67" fmla="*/ 2050 h 2250"/>
                  <a:gd name="T68" fmla="*/ 2900 w 3288"/>
                  <a:gd name="T69" fmla="*/ 2004 h 2250"/>
                  <a:gd name="T70" fmla="*/ 2888 w 3288"/>
                  <a:gd name="T71" fmla="*/ 2109 h 2250"/>
                  <a:gd name="T72" fmla="*/ 2750 w 3288"/>
                  <a:gd name="T73" fmla="*/ 2221 h 2250"/>
                  <a:gd name="T74" fmla="*/ 2545 w 3288"/>
                  <a:gd name="T75" fmla="*/ 2250 h 2250"/>
                  <a:gd name="T76" fmla="*/ 2402 w 3288"/>
                  <a:gd name="T77" fmla="*/ 2174 h 2250"/>
                  <a:gd name="T78" fmla="*/ 2387 w 3288"/>
                  <a:gd name="T79" fmla="*/ 2045 h 2250"/>
                  <a:gd name="T80" fmla="*/ 2333 w 3288"/>
                  <a:gd name="T81" fmla="*/ 1954 h 2250"/>
                  <a:gd name="T82" fmla="*/ 2344 w 3288"/>
                  <a:gd name="T83" fmla="*/ 1870 h 2250"/>
                  <a:gd name="T84" fmla="*/ 2145 w 3288"/>
                  <a:gd name="T85" fmla="*/ 1836 h 2250"/>
                  <a:gd name="T86" fmla="*/ 2050 w 3288"/>
                  <a:gd name="T87" fmla="*/ 1799 h 2250"/>
                  <a:gd name="T88" fmla="*/ 2145 w 3288"/>
                  <a:gd name="T89" fmla="*/ 2125 h 2250"/>
                  <a:gd name="T90" fmla="*/ 1964 w 3288"/>
                  <a:gd name="T91" fmla="*/ 2186 h 2250"/>
                  <a:gd name="T92" fmla="*/ 919 w 3288"/>
                  <a:gd name="T93" fmla="*/ 2167 h 2250"/>
                  <a:gd name="T94" fmla="*/ 383 w 3288"/>
                  <a:gd name="T95" fmla="*/ 2133 h 2250"/>
                  <a:gd name="T96" fmla="*/ 299 w 3288"/>
                  <a:gd name="T97" fmla="*/ 2106 h 2250"/>
                  <a:gd name="T98" fmla="*/ 266 w 3288"/>
                  <a:gd name="T99" fmla="*/ 2031 h 2250"/>
                  <a:gd name="T100" fmla="*/ 29 w 3288"/>
                  <a:gd name="T101" fmla="*/ 2015 h 2250"/>
                  <a:gd name="T102" fmla="*/ 0 w 3288"/>
                  <a:gd name="T103" fmla="*/ 1989 h 2250"/>
                  <a:gd name="T104" fmla="*/ 0 w 3288"/>
                  <a:gd name="T105" fmla="*/ 1989 h 22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8"/>
                  <a:gd name="T160" fmla="*/ 0 h 2250"/>
                  <a:gd name="T161" fmla="*/ 3288 w 3288"/>
                  <a:gd name="T162" fmla="*/ 2250 h 22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8" h="2250">
                    <a:moveTo>
                      <a:pt x="0" y="1989"/>
                    </a:moveTo>
                    <a:lnTo>
                      <a:pt x="9" y="1419"/>
                    </a:lnTo>
                    <a:lnTo>
                      <a:pt x="29" y="1336"/>
                    </a:lnTo>
                    <a:lnTo>
                      <a:pt x="101" y="1287"/>
                    </a:lnTo>
                    <a:lnTo>
                      <a:pt x="270" y="1253"/>
                    </a:lnTo>
                    <a:lnTo>
                      <a:pt x="347" y="1315"/>
                    </a:lnTo>
                    <a:lnTo>
                      <a:pt x="472" y="1728"/>
                    </a:lnTo>
                    <a:lnTo>
                      <a:pt x="668" y="1729"/>
                    </a:lnTo>
                    <a:lnTo>
                      <a:pt x="765" y="1714"/>
                    </a:lnTo>
                    <a:lnTo>
                      <a:pt x="780" y="1584"/>
                    </a:lnTo>
                    <a:lnTo>
                      <a:pt x="567" y="1561"/>
                    </a:lnTo>
                    <a:lnTo>
                      <a:pt x="434" y="166"/>
                    </a:lnTo>
                    <a:lnTo>
                      <a:pt x="470" y="96"/>
                    </a:lnTo>
                    <a:lnTo>
                      <a:pt x="709" y="30"/>
                    </a:lnTo>
                    <a:lnTo>
                      <a:pt x="1656" y="0"/>
                    </a:lnTo>
                    <a:lnTo>
                      <a:pt x="1811" y="22"/>
                    </a:lnTo>
                    <a:lnTo>
                      <a:pt x="1994" y="68"/>
                    </a:lnTo>
                    <a:lnTo>
                      <a:pt x="2032" y="91"/>
                    </a:lnTo>
                    <a:lnTo>
                      <a:pt x="2046" y="141"/>
                    </a:lnTo>
                    <a:lnTo>
                      <a:pt x="2031" y="404"/>
                    </a:lnTo>
                    <a:lnTo>
                      <a:pt x="2309" y="248"/>
                    </a:lnTo>
                    <a:lnTo>
                      <a:pt x="2441" y="190"/>
                    </a:lnTo>
                    <a:lnTo>
                      <a:pt x="2825" y="240"/>
                    </a:lnTo>
                    <a:lnTo>
                      <a:pt x="2881" y="255"/>
                    </a:lnTo>
                    <a:lnTo>
                      <a:pt x="2911" y="305"/>
                    </a:lnTo>
                    <a:lnTo>
                      <a:pt x="2914" y="567"/>
                    </a:lnTo>
                    <a:lnTo>
                      <a:pt x="2938" y="1166"/>
                    </a:lnTo>
                    <a:lnTo>
                      <a:pt x="2931" y="1390"/>
                    </a:lnTo>
                    <a:lnTo>
                      <a:pt x="3060" y="1298"/>
                    </a:lnTo>
                    <a:lnTo>
                      <a:pt x="3251" y="1379"/>
                    </a:lnTo>
                    <a:lnTo>
                      <a:pt x="3288" y="1442"/>
                    </a:lnTo>
                    <a:lnTo>
                      <a:pt x="3279" y="1993"/>
                    </a:lnTo>
                    <a:lnTo>
                      <a:pt x="3159" y="2018"/>
                    </a:lnTo>
                    <a:lnTo>
                      <a:pt x="3002" y="2050"/>
                    </a:lnTo>
                    <a:lnTo>
                      <a:pt x="2900" y="2004"/>
                    </a:lnTo>
                    <a:lnTo>
                      <a:pt x="2888" y="2109"/>
                    </a:lnTo>
                    <a:lnTo>
                      <a:pt x="2750" y="2221"/>
                    </a:lnTo>
                    <a:lnTo>
                      <a:pt x="2545" y="2250"/>
                    </a:lnTo>
                    <a:lnTo>
                      <a:pt x="2402" y="2174"/>
                    </a:lnTo>
                    <a:lnTo>
                      <a:pt x="2387" y="2045"/>
                    </a:lnTo>
                    <a:lnTo>
                      <a:pt x="2333" y="1954"/>
                    </a:lnTo>
                    <a:lnTo>
                      <a:pt x="2344" y="1870"/>
                    </a:lnTo>
                    <a:lnTo>
                      <a:pt x="2145" y="1836"/>
                    </a:lnTo>
                    <a:lnTo>
                      <a:pt x="2050" y="1799"/>
                    </a:lnTo>
                    <a:lnTo>
                      <a:pt x="2145" y="2125"/>
                    </a:lnTo>
                    <a:lnTo>
                      <a:pt x="1964" y="2186"/>
                    </a:lnTo>
                    <a:lnTo>
                      <a:pt x="919" y="2167"/>
                    </a:lnTo>
                    <a:lnTo>
                      <a:pt x="383" y="2133"/>
                    </a:lnTo>
                    <a:lnTo>
                      <a:pt x="299" y="2106"/>
                    </a:lnTo>
                    <a:lnTo>
                      <a:pt x="266" y="2031"/>
                    </a:lnTo>
                    <a:lnTo>
                      <a:pt x="29" y="2015"/>
                    </a:lnTo>
                    <a:lnTo>
                      <a:pt x="0" y="19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" name="Freeform 170"/>
              <p:cNvSpPr>
                <a:spLocks/>
              </p:cNvSpPr>
              <p:nvPr/>
            </p:nvSpPr>
            <p:spPr bwMode="auto">
              <a:xfrm>
                <a:off x="242" y="2598"/>
                <a:ext cx="47" cy="97"/>
              </a:xfrm>
              <a:custGeom>
                <a:avLst/>
                <a:gdLst>
                  <a:gd name="T0" fmla="*/ 32 w 332"/>
                  <a:gd name="T1" fmla="*/ 62 h 681"/>
                  <a:gd name="T2" fmla="*/ 78 w 332"/>
                  <a:gd name="T3" fmla="*/ 33 h 681"/>
                  <a:gd name="T4" fmla="*/ 222 w 332"/>
                  <a:gd name="T5" fmla="*/ 0 h 681"/>
                  <a:gd name="T6" fmla="*/ 275 w 332"/>
                  <a:gd name="T7" fmla="*/ 18 h 681"/>
                  <a:gd name="T8" fmla="*/ 332 w 332"/>
                  <a:gd name="T9" fmla="*/ 432 h 681"/>
                  <a:gd name="T10" fmla="*/ 310 w 332"/>
                  <a:gd name="T11" fmla="*/ 500 h 681"/>
                  <a:gd name="T12" fmla="*/ 253 w 332"/>
                  <a:gd name="T13" fmla="*/ 557 h 681"/>
                  <a:gd name="T14" fmla="*/ 229 w 332"/>
                  <a:gd name="T15" fmla="*/ 483 h 681"/>
                  <a:gd name="T16" fmla="*/ 161 w 332"/>
                  <a:gd name="T17" fmla="*/ 511 h 681"/>
                  <a:gd name="T18" fmla="*/ 164 w 332"/>
                  <a:gd name="T19" fmla="*/ 565 h 681"/>
                  <a:gd name="T20" fmla="*/ 222 w 332"/>
                  <a:gd name="T21" fmla="*/ 623 h 681"/>
                  <a:gd name="T22" fmla="*/ 199 w 332"/>
                  <a:gd name="T23" fmla="*/ 681 h 681"/>
                  <a:gd name="T24" fmla="*/ 8 w 332"/>
                  <a:gd name="T25" fmla="*/ 670 h 681"/>
                  <a:gd name="T26" fmla="*/ 0 w 332"/>
                  <a:gd name="T27" fmla="*/ 435 h 681"/>
                  <a:gd name="T28" fmla="*/ 13 w 332"/>
                  <a:gd name="T29" fmla="*/ 279 h 681"/>
                  <a:gd name="T30" fmla="*/ 25 w 332"/>
                  <a:gd name="T31" fmla="*/ 135 h 681"/>
                  <a:gd name="T32" fmla="*/ 32 w 332"/>
                  <a:gd name="T33" fmla="*/ 62 h 681"/>
                  <a:gd name="T34" fmla="*/ 32 w 332"/>
                  <a:gd name="T35" fmla="*/ 62 h 6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2"/>
                  <a:gd name="T55" fmla="*/ 0 h 681"/>
                  <a:gd name="T56" fmla="*/ 332 w 332"/>
                  <a:gd name="T57" fmla="*/ 681 h 6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2" h="681">
                    <a:moveTo>
                      <a:pt x="32" y="62"/>
                    </a:moveTo>
                    <a:lnTo>
                      <a:pt x="78" y="33"/>
                    </a:lnTo>
                    <a:lnTo>
                      <a:pt x="222" y="0"/>
                    </a:lnTo>
                    <a:lnTo>
                      <a:pt x="275" y="18"/>
                    </a:lnTo>
                    <a:lnTo>
                      <a:pt x="332" y="432"/>
                    </a:lnTo>
                    <a:lnTo>
                      <a:pt x="310" y="500"/>
                    </a:lnTo>
                    <a:lnTo>
                      <a:pt x="253" y="557"/>
                    </a:lnTo>
                    <a:lnTo>
                      <a:pt x="229" y="483"/>
                    </a:lnTo>
                    <a:lnTo>
                      <a:pt x="161" y="511"/>
                    </a:lnTo>
                    <a:lnTo>
                      <a:pt x="164" y="565"/>
                    </a:lnTo>
                    <a:lnTo>
                      <a:pt x="222" y="623"/>
                    </a:lnTo>
                    <a:lnTo>
                      <a:pt x="199" y="681"/>
                    </a:lnTo>
                    <a:lnTo>
                      <a:pt x="8" y="670"/>
                    </a:lnTo>
                    <a:lnTo>
                      <a:pt x="0" y="435"/>
                    </a:lnTo>
                    <a:lnTo>
                      <a:pt x="13" y="279"/>
                    </a:lnTo>
                    <a:lnTo>
                      <a:pt x="25" y="135"/>
                    </a:lnTo>
                    <a:lnTo>
                      <a:pt x="32" y="6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" name="Freeform 171"/>
              <p:cNvSpPr>
                <a:spLocks/>
              </p:cNvSpPr>
              <p:nvPr/>
            </p:nvSpPr>
            <p:spPr bwMode="auto">
              <a:xfrm>
                <a:off x="280" y="2665"/>
                <a:ext cx="270" cy="57"/>
              </a:xfrm>
              <a:custGeom>
                <a:avLst/>
                <a:gdLst>
                  <a:gd name="T0" fmla="*/ 75 w 1889"/>
                  <a:gd name="T1" fmla="*/ 32 h 401"/>
                  <a:gd name="T2" fmla="*/ 204 w 1889"/>
                  <a:gd name="T3" fmla="*/ 18 h 401"/>
                  <a:gd name="T4" fmla="*/ 603 w 1889"/>
                  <a:gd name="T5" fmla="*/ 0 h 401"/>
                  <a:gd name="T6" fmla="*/ 1036 w 1889"/>
                  <a:gd name="T7" fmla="*/ 14 h 401"/>
                  <a:gd name="T8" fmla="*/ 1448 w 1889"/>
                  <a:gd name="T9" fmla="*/ 26 h 401"/>
                  <a:gd name="T10" fmla="*/ 1550 w 1889"/>
                  <a:gd name="T11" fmla="*/ 40 h 401"/>
                  <a:gd name="T12" fmla="*/ 1664 w 1889"/>
                  <a:gd name="T13" fmla="*/ 32 h 401"/>
                  <a:gd name="T14" fmla="*/ 1739 w 1889"/>
                  <a:gd name="T15" fmla="*/ 61 h 401"/>
                  <a:gd name="T16" fmla="*/ 1818 w 1889"/>
                  <a:gd name="T17" fmla="*/ 214 h 401"/>
                  <a:gd name="T18" fmla="*/ 1889 w 1889"/>
                  <a:gd name="T19" fmla="*/ 335 h 401"/>
                  <a:gd name="T20" fmla="*/ 1833 w 1889"/>
                  <a:gd name="T21" fmla="*/ 401 h 401"/>
                  <a:gd name="T22" fmla="*/ 925 w 1889"/>
                  <a:gd name="T23" fmla="*/ 387 h 401"/>
                  <a:gd name="T24" fmla="*/ 108 w 1889"/>
                  <a:gd name="T25" fmla="*/ 335 h 401"/>
                  <a:gd name="T26" fmla="*/ 0 w 1889"/>
                  <a:gd name="T27" fmla="*/ 269 h 401"/>
                  <a:gd name="T28" fmla="*/ 75 w 1889"/>
                  <a:gd name="T29" fmla="*/ 32 h 401"/>
                  <a:gd name="T30" fmla="*/ 75 w 1889"/>
                  <a:gd name="T31" fmla="*/ 32 h 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9"/>
                  <a:gd name="T49" fmla="*/ 0 h 401"/>
                  <a:gd name="T50" fmla="*/ 1889 w 1889"/>
                  <a:gd name="T51" fmla="*/ 401 h 4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9" h="401">
                    <a:moveTo>
                      <a:pt x="75" y="32"/>
                    </a:moveTo>
                    <a:lnTo>
                      <a:pt x="204" y="18"/>
                    </a:lnTo>
                    <a:lnTo>
                      <a:pt x="603" y="0"/>
                    </a:lnTo>
                    <a:lnTo>
                      <a:pt x="1036" y="14"/>
                    </a:lnTo>
                    <a:lnTo>
                      <a:pt x="1448" y="26"/>
                    </a:lnTo>
                    <a:lnTo>
                      <a:pt x="1550" y="40"/>
                    </a:lnTo>
                    <a:lnTo>
                      <a:pt x="1664" y="32"/>
                    </a:lnTo>
                    <a:lnTo>
                      <a:pt x="1739" y="61"/>
                    </a:lnTo>
                    <a:lnTo>
                      <a:pt x="1818" y="214"/>
                    </a:lnTo>
                    <a:lnTo>
                      <a:pt x="1889" y="335"/>
                    </a:lnTo>
                    <a:lnTo>
                      <a:pt x="1833" y="401"/>
                    </a:lnTo>
                    <a:lnTo>
                      <a:pt x="925" y="387"/>
                    </a:lnTo>
                    <a:lnTo>
                      <a:pt x="108" y="335"/>
                    </a:lnTo>
                    <a:lnTo>
                      <a:pt x="0" y="269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" name="Freeform 172"/>
              <p:cNvSpPr>
                <a:spLocks/>
              </p:cNvSpPr>
              <p:nvPr/>
            </p:nvSpPr>
            <p:spPr bwMode="auto">
              <a:xfrm>
                <a:off x="309" y="2418"/>
                <a:ext cx="399" cy="313"/>
              </a:xfrm>
              <a:custGeom>
                <a:avLst/>
                <a:gdLst>
                  <a:gd name="T0" fmla="*/ 108 w 2787"/>
                  <a:gd name="T1" fmla="*/ 1290 h 2191"/>
                  <a:gd name="T2" fmla="*/ 64 w 2787"/>
                  <a:gd name="T3" fmla="*/ 851 h 2191"/>
                  <a:gd name="T4" fmla="*/ 19 w 2787"/>
                  <a:gd name="T5" fmla="*/ 417 h 2191"/>
                  <a:gd name="T6" fmla="*/ 7 w 2787"/>
                  <a:gd name="T7" fmla="*/ 103 h 2191"/>
                  <a:gd name="T8" fmla="*/ 338 w 2787"/>
                  <a:gd name="T9" fmla="*/ 25 h 2191"/>
                  <a:gd name="T10" fmla="*/ 1145 w 2787"/>
                  <a:gd name="T11" fmla="*/ 11 h 2191"/>
                  <a:gd name="T12" fmla="*/ 1514 w 2787"/>
                  <a:gd name="T13" fmla="*/ 101 h 2191"/>
                  <a:gd name="T14" fmla="*/ 1478 w 2787"/>
                  <a:gd name="T15" fmla="*/ 999 h 2191"/>
                  <a:gd name="T16" fmla="*/ 1817 w 2787"/>
                  <a:gd name="T17" fmla="*/ 204 h 2191"/>
                  <a:gd name="T18" fmla="*/ 2031 w 2787"/>
                  <a:gd name="T19" fmla="*/ 192 h 2191"/>
                  <a:gd name="T20" fmla="*/ 2350 w 2787"/>
                  <a:gd name="T21" fmla="*/ 236 h 2191"/>
                  <a:gd name="T22" fmla="*/ 2414 w 2787"/>
                  <a:gd name="T23" fmla="*/ 630 h 2191"/>
                  <a:gd name="T24" fmla="*/ 2356 w 2787"/>
                  <a:gd name="T25" fmla="*/ 1586 h 2191"/>
                  <a:gd name="T26" fmla="*/ 2464 w 2787"/>
                  <a:gd name="T27" fmla="*/ 1293 h 2191"/>
                  <a:gd name="T28" fmla="*/ 2699 w 2787"/>
                  <a:gd name="T29" fmla="*/ 1358 h 2191"/>
                  <a:gd name="T30" fmla="*/ 2771 w 2787"/>
                  <a:gd name="T31" fmla="*/ 1775 h 2191"/>
                  <a:gd name="T32" fmla="*/ 2661 w 2787"/>
                  <a:gd name="T33" fmla="*/ 1760 h 2191"/>
                  <a:gd name="T34" fmla="*/ 2767 w 2787"/>
                  <a:gd name="T35" fmla="*/ 1847 h 2191"/>
                  <a:gd name="T36" fmla="*/ 2563 w 2787"/>
                  <a:gd name="T37" fmla="*/ 2006 h 2191"/>
                  <a:gd name="T38" fmla="*/ 2313 w 2787"/>
                  <a:gd name="T39" fmla="*/ 1789 h 2191"/>
                  <a:gd name="T40" fmla="*/ 2012 w 2787"/>
                  <a:gd name="T41" fmla="*/ 1751 h 2191"/>
                  <a:gd name="T42" fmla="*/ 2106 w 2787"/>
                  <a:gd name="T43" fmla="*/ 1862 h 2191"/>
                  <a:gd name="T44" fmla="*/ 2130 w 2787"/>
                  <a:gd name="T45" fmla="*/ 2001 h 2191"/>
                  <a:gd name="T46" fmla="*/ 2321 w 2787"/>
                  <a:gd name="T47" fmla="*/ 1985 h 2191"/>
                  <a:gd name="T48" fmla="*/ 2313 w 2787"/>
                  <a:gd name="T49" fmla="*/ 2130 h 2191"/>
                  <a:gd name="T50" fmla="*/ 1938 w 2787"/>
                  <a:gd name="T51" fmla="*/ 2115 h 2191"/>
                  <a:gd name="T52" fmla="*/ 1882 w 2787"/>
                  <a:gd name="T53" fmla="*/ 1871 h 2191"/>
                  <a:gd name="T54" fmla="*/ 1722 w 2787"/>
                  <a:gd name="T55" fmla="*/ 1805 h 2191"/>
                  <a:gd name="T56" fmla="*/ 1549 w 2787"/>
                  <a:gd name="T57" fmla="*/ 1698 h 2191"/>
                  <a:gd name="T58" fmla="*/ 1310 w 2787"/>
                  <a:gd name="T59" fmla="*/ 1496 h 2191"/>
                  <a:gd name="T60" fmla="*/ 695 w 2787"/>
                  <a:gd name="T61" fmla="*/ 1554 h 2191"/>
                  <a:gd name="T62" fmla="*/ 128 w 2787"/>
                  <a:gd name="T63" fmla="*/ 1501 h 2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7"/>
                  <a:gd name="T97" fmla="*/ 0 h 2191"/>
                  <a:gd name="T98" fmla="*/ 2787 w 2787"/>
                  <a:gd name="T99" fmla="*/ 2191 h 2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7" h="2191">
                    <a:moveTo>
                      <a:pt x="128" y="1501"/>
                    </a:moveTo>
                    <a:lnTo>
                      <a:pt x="108" y="1290"/>
                    </a:lnTo>
                    <a:lnTo>
                      <a:pt x="88" y="1083"/>
                    </a:lnTo>
                    <a:lnTo>
                      <a:pt x="64" y="851"/>
                    </a:lnTo>
                    <a:lnTo>
                      <a:pt x="40" y="619"/>
                    </a:lnTo>
                    <a:lnTo>
                      <a:pt x="19" y="417"/>
                    </a:lnTo>
                    <a:lnTo>
                      <a:pt x="0" y="221"/>
                    </a:lnTo>
                    <a:lnTo>
                      <a:pt x="7" y="103"/>
                    </a:lnTo>
                    <a:lnTo>
                      <a:pt x="157" y="54"/>
                    </a:lnTo>
                    <a:lnTo>
                      <a:pt x="338" y="25"/>
                    </a:lnTo>
                    <a:lnTo>
                      <a:pt x="742" y="0"/>
                    </a:lnTo>
                    <a:lnTo>
                      <a:pt x="1145" y="11"/>
                    </a:lnTo>
                    <a:lnTo>
                      <a:pt x="1417" y="69"/>
                    </a:lnTo>
                    <a:lnTo>
                      <a:pt x="1514" y="101"/>
                    </a:lnTo>
                    <a:lnTo>
                      <a:pt x="1528" y="153"/>
                    </a:lnTo>
                    <a:lnTo>
                      <a:pt x="1478" y="999"/>
                    </a:lnTo>
                    <a:lnTo>
                      <a:pt x="1581" y="308"/>
                    </a:lnTo>
                    <a:lnTo>
                      <a:pt x="1817" y="204"/>
                    </a:lnTo>
                    <a:lnTo>
                      <a:pt x="1903" y="166"/>
                    </a:lnTo>
                    <a:lnTo>
                      <a:pt x="2031" y="192"/>
                    </a:lnTo>
                    <a:lnTo>
                      <a:pt x="2185" y="213"/>
                    </a:lnTo>
                    <a:lnTo>
                      <a:pt x="2350" y="236"/>
                    </a:lnTo>
                    <a:lnTo>
                      <a:pt x="2395" y="261"/>
                    </a:lnTo>
                    <a:lnTo>
                      <a:pt x="2414" y="630"/>
                    </a:lnTo>
                    <a:lnTo>
                      <a:pt x="2392" y="1210"/>
                    </a:lnTo>
                    <a:lnTo>
                      <a:pt x="2356" y="1586"/>
                    </a:lnTo>
                    <a:lnTo>
                      <a:pt x="2428" y="1734"/>
                    </a:lnTo>
                    <a:lnTo>
                      <a:pt x="2464" y="1293"/>
                    </a:lnTo>
                    <a:lnTo>
                      <a:pt x="2596" y="1239"/>
                    </a:lnTo>
                    <a:lnTo>
                      <a:pt x="2699" y="1358"/>
                    </a:lnTo>
                    <a:lnTo>
                      <a:pt x="2774" y="1419"/>
                    </a:lnTo>
                    <a:lnTo>
                      <a:pt x="2771" y="1775"/>
                    </a:lnTo>
                    <a:lnTo>
                      <a:pt x="2728" y="1749"/>
                    </a:lnTo>
                    <a:lnTo>
                      <a:pt x="2661" y="1760"/>
                    </a:lnTo>
                    <a:lnTo>
                      <a:pt x="2661" y="1839"/>
                    </a:lnTo>
                    <a:lnTo>
                      <a:pt x="2767" y="1847"/>
                    </a:lnTo>
                    <a:lnTo>
                      <a:pt x="2787" y="1969"/>
                    </a:lnTo>
                    <a:lnTo>
                      <a:pt x="2563" y="2006"/>
                    </a:lnTo>
                    <a:lnTo>
                      <a:pt x="2439" y="1968"/>
                    </a:lnTo>
                    <a:lnTo>
                      <a:pt x="2313" y="1789"/>
                    </a:lnTo>
                    <a:lnTo>
                      <a:pt x="2177" y="1740"/>
                    </a:lnTo>
                    <a:lnTo>
                      <a:pt x="2012" y="1751"/>
                    </a:lnTo>
                    <a:lnTo>
                      <a:pt x="1978" y="1782"/>
                    </a:lnTo>
                    <a:lnTo>
                      <a:pt x="2106" y="1862"/>
                    </a:lnTo>
                    <a:lnTo>
                      <a:pt x="2156" y="1930"/>
                    </a:lnTo>
                    <a:lnTo>
                      <a:pt x="2130" y="2001"/>
                    </a:lnTo>
                    <a:lnTo>
                      <a:pt x="2257" y="2032"/>
                    </a:lnTo>
                    <a:lnTo>
                      <a:pt x="2321" y="1985"/>
                    </a:lnTo>
                    <a:lnTo>
                      <a:pt x="2424" y="2050"/>
                    </a:lnTo>
                    <a:lnTo>
                      <a:pt x="2313" y="2130"/>
                    </a:lnTo>
                    <a:lnTo>
                      <a:pt x="2081" y="2191"/>
                    </a:lnTo>
                    <a:lnTo>
                      <a:pt x="1938" y="2115"/>
                    </a:lnTo>
                    <a:lnTo>
                      <a:pt x="1923" y="1986"/>
                    </a:lnTo>
                    <a:lnTo>
                      <a:pt x="1882" y="1871"/>
                    </a:lnTo>
                    <a:lnTo>
                      <a:pt x="1894" y="1828"/>
                    </a:lnTo>
                    <a:lnTo>
                      <a:pt x="1722" y="1805"/>
                    </a:lnTo>
                    <a:lnTo>
                      <a:pt x="1621" y="1795"/>
                    </a:lnTo>
                    <a:lnTo>
                      <a:pt x="1549" y="1698"/>
                    </a:lnTo>
                    <a:lnTo>
                      <a:pt x="1344" y="1713"/>
                    </a:lnTo>
                    <a:lnTo>
                      <a:pt x="1310" y="1496"/>
                    </a:lnTo>
                    <a:lnTo>
                      <a:pt x="1176" y="1510"/>
                    </a:lnTo>
                    <a:lnTo>
                      <a:pt x="695" y="1554"/>
                    </a:lnTo>
                    <a:lnTo>
                      <a:pt x="342" y="1539"/>
                    </a:lnTo>
                    <a:lnTo>
                      <a:pt x="128" y="1501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" name="Freeform 173"/>
              <p:cNvSpPr>
                <a:spLocks/>
              </p:cNvSpPr>
              <p:nvPr/>
            </p:nvSpPr>
            <p:spPr bwMode="auto">
              <a:xfrm>
                <a:off x="336" y="2446"/>
                <a:ext cx="165" cy="138"/>
              </a:xfrm>
              <a:custGeom>
                <a:avLst/>
                <a:gdLst>
                  <a:gd name="T0" fmla="*/ 74 w 1155"/>
                  <a:gd name="T1" fmla="*/ 28 h 963"/>
                  <a:gd name="T2" fmla="*/ 0 w 1155"/>
                  <a:gd name="T3" fmla="*/ 123 h 963"/>
                  <a:gd name="T4" fmla="*/ 5 w 1155"/>
                  <a:gd name="T5" fmla="*/ 315 h 963"/>
                  <a:gd name="T6" fmla="*/ 33 w 1155"/>
                  <a:gd name="T7" fmla="*/ 543 h 963"/>
                  <a:gd name="T8" fmla="*/ 80 w 1155"/>
                  <a:gd name="T9" fmla="*/ 816 h 963"/>
                  <a:gd name="T10" fmla="*/ 158 w 1155"/>
                  <a:gd name="T11" fmla="*/ 908 h 963"/>
                  <a:gd name="T12" fmla="*/ 315 w 1155"/>
                  <a:gd name="T13" fmla="*/ 952 h 963"/>
                  <a:gd name="T14" fmla="*/ 580 w 1155"/>
                  <a:gd name="T15" fmla="*/ 963 h 963"/>
                  <a:gd name="T16" fmla="*/ 879 w 1155"/>
                  <a:gd name="T17" fmla="*/ 959 h 963"/>
                  <a:gd name="T18" fmla="*/ 1030 w 1155"/>
                  <a:gd name="T19" fmla="*/ 941 h 963"/>
                  <a:gd name="T20" fmla="*/ 1106 w 1155"/>
                  <a:gd name="T21" fmla="*/ 900 h 963"/>
                  <a:gd name="T22" fmla="*/ 1155 w 1155"/>
                  <a:gd name="T23" fmla="*/ 203 h 963"/>
                  <a:gd name="T24" fmla="*/ 1118 w 1155"/>
                  <a:gd name="T25" fmla="*/ 68 h 963"/>
                  <a:gd name="T26" fmla="*/ 836 w 1155"/>
                  <a:gd name="T27" fmla="*/ 7 h 963"/>
                  <a:gd name="T28" fmla="*/ 319 w 1155"/>
                  <a:gd name="T29" fmla="*/ 0 h 963"/>
                  <a:gd name="T30" fmla="*/ 74 w 1155"/>
                  <a:gd name="T31" fmla="*/ 28 h 963"/>
                  <a:gd name="T32" fmla="*/ 74 w 1155"/>
                  <a:gd name="T33" fmla="*/ 28 h 9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55"/>
                  <a:gd name="T52" fmla="*/ 0 h 963"/>
                  <a:gd name="T53" fmla="*/ 1155 w 1155"/>
                  <a:gd name="T54" fmla="*/ 963 h 9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55" h="963">
                    <a:moveTo>
                      <a:pt x="74" y="28"/>
                    </a:moveTo>
                    <a:lnTo>
                      <a:pt x="0" y="123"/>
                    </a:lnTo>
                    <a:lnTo>
                      <a:pt x="5" y="315"/>
                    </a:lnTo>
                    <a:lnTo>
                      <a:pt x="33" y="543"/>
                    </a:lnTo>
                    <a:lnTo>
                      <a:pt x="80" y="816"/>
                    </a:lnTo>
                    <a:lnTo>
                      <a:pt x="158" y="908"/>
                    </a:lnTo>
                    <a:lnTo>
                      <a:pt x="315" y="952"/>
                    </a:lnTo>
                    <a:lnTo>
                      <a:pt x="580" y="963"/>
                    </a:lnTo>
                    <a:lnTo>
                      <a:pt x="879" y="959"/>
                    </a:lnTo>
                    <a:lnTo>
                      <a:pt x="1030" y="941"/>
                    </a:lnTo>
                    <a:lnTo>
                      <a:pt x="1106" y="900"/>
                    </a:lnTo>
                    <a:lnTo>
                      <a:pt x="1155" y="203"/>
                    </a:lnTo>
                    <a:lnTo>
                      <a:pt x="1118" y="68"/>
                    </a:lnTo>
                    <a:lnTo>
                      <a:pt x="836" y="7"/>
                    </a:lnTo>
                    <a:lnTo>
                      <a:pt x="319" y="0"/>
                    </a:lnTo>
                    <a:lnTo>
                      <a:pt x="74" y="2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" name="Freeform 174"/>
              <p:cNvSpPr>
                <a:spLocks/>
              </p:cNvSpPr>
              <p:nvPr/>
            </p:nvSpPr>
            <p:spPr bwMode="auto">
              <a:xfrm>
                <a:off x="251" y="2613"/>
                <a:ext cx="28" cy="13"/>
              </a:xfrm>
              <a:custGeom>
                <a:avLst/>
                <a:gdLst>
                  <a:gd name="T0" fmla="*/ 15 w 201"/>
                  <a:gd name="T1" fmla="*/ 14 h 87"/>
                  <a:gd name="T2" fmla="*/ 64 w 201"/>
                  <a:gd name="T3" fmla="*/ 2 h 87"/>
                  <a:gd name="T4" fmla="*/ 113 w 201"/>
                  <a:gd name="T5" fmla="*/ 0 h 87"/>
                  <a:gd name="T6" fmla="*/ 156 w 201"/>
                  <a:gd name="T7" fmla="*/ 11 h 87"/>
                  <a:gd name="T8" fmla="*/ 195 w 201"/>
                  <a:gd name="T9" fmla="*/ 42 h 87"/>
                  <a:gd name="T10" fmla="*/ 201 w 201"/>
                  <a:gd name="T11" fmla="*/ 63 h 87"/>
                  <a:gd name="T12" fmla="*/ 193 w 201"/>
                  <a:gd name="T13" fmla="*/ 80 h 87"/>
                  <a:gd name="T14" fmla="*/ 174 w 201"/>
                  <a:gd name="T15" fmla="*/ 87 h 87"/>
                  <a:gd name="T16" fmla="*/ 155 w 201"/>
                  <a:gd name="T17" fmla="*/ 77 h 87"/>
                  <a:gd name="T18" fmla="*/ 127 w 201"/>
                  <a:gd name="T19" fmla="*/ 55 h 87"/>
                  <a:gd name="T20" fmla="*/ 95 w 201"/>
                  <a:gd name="T21" fmla="*/ 45 h 87"/>
                  <a:gd name="T22" fmla="*/ 25 w 201"/>
                  <a:gd name="T23" fmla="*/ 53 h 87"/>
                  <a:gd name="T24" fmla="*/ 9 w 201"/>
                  <a:gd name="T25" fmla="*/ 50 h 87"/>
                  <a:gd name="T26" fmla="*/ 0 w 201"/>
                  <a:gd name="T27" fmla="*/ 38 h 87"/>
                  <a:gd name="T28" fmla="*/ 1 w 201"/>
                  <a:gd name="T29" fmla="*/ 24 h 87"/>
                  <a:gd name="T30" fmla="*/ 15 w 201"/>
                  <a:gd name="T31" fmla="*/ 14 h 87"/>
                  <a:gd name="T32" fmla="*/ 15 w 201"/>
                  <a:gd name="T33" fmla="*/ 14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5" y="14"/>
                    </a:moveTo>
                    <a:lnTo>
                      <a:pt x="64" y="2"/>
                    </a:lnTo>
                    <a:lnTo>
                      <a:pt x="113" y="0"/>
                    </a:lnTo>
                    <a:lnTo>
                      <a:pt x="156" y="11"/>
                    </a:lnTo>
                    <a:lnTo>
                      <a:pt x="195" y="42"/>
                    </a:lnTo>
                    <a:lnTo>
                      <a:pt x="201" y="63"/>
                    </a:lnTo>
                    <a:lnTo>
                      <a:pt x="193" y="80"/>
                    </a:lnTo>
                    <a:lnTo>
                      <a:pt x="174" y="87"/>
                    </a:lnTo>
                    <a:lnTo>
                      <a:pt x="155" y="77"/>
                    </a:lnTo>
                    <a:lnTo>
                      <a:pt x="127" y="55"/>
                    </a:lnTo>
                    <a:lnTo>
                      <a:pt x="95" y="45"/>
                    </a:lnTo>
                    <a:lnTo>
                      <a:pt x="25" y="53"/>
                    </a:lnTo>
                    <a:lnTo>
                      <a:pt x="9" y="50"/>
                    </a:lnTo>
                    <a:lnTo>
                      <a:pt x="0" y="38"/>
                    </a:lnTo>
                    <a:lnTo>
                      <a:pt x="1" y="2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" name="Freeform 175"/>
              <p:cNvSpPr>
                <a:spLocks/>
              </p:cNvSpPr>
              <p:nvPr/>
            </p:nvSpPr>
            <p:spPr bwMode="auto">
              <a:xfrm>
                <a:off x="252" y="2630"/>
                <a:ext cx="26" cy="11"/>
              </a:xfrm>
              <a:custGeom>
                <a:avLst/>
                <a:gdLst>
                  <a:gd name="T0" fmla="*/ 14 w 178"/>
                  <a:gd name="T1" fmla="*/ 14 h 78"/>
                  <a:gd name="T2" fmla="*/ 58 w 178"/>
                  <a:gd name="T3" fmla="*/ 4 h 78"/>
                  <a:gd name="T4" fmla="*/ 103 w 178"/>
                  <a:gd name="T5" fmla="*/ 0 h 78"/>
                  <a:gd name="T6" fmla="*/ 174 w 178"/>
                  <a:gd name="T7" fmla="*/ 44 h 78"/>
                  <a:gd name="T8" fmla="*/ 178 w 178"/>
                  <a:gd name="T9" fmla="*/ 70 h 78"/>
                  <a:gd name="T10" fmla="*/ 166 w 178"/>
                  <a:gd name="T11" fmla="*/ 78 h 78"/>
                  <a:gd name="T12" fmla="*/ 152 w 178"/>
                  <a:gd name="T13" fmla="*/ 73 h 78"/>
                  <a:gd name="T14" fmla="*/ 124 w 178"/>
                  <a:gd name="T15" fmla="*/ 56 h 78"/>
                  <a:gd name="T16" fmla="*/ 94 w 178"/>
                  <a:gd name="T17" fmla="*/ 43 h 78"/>
                  <a:gd name="T18" fmla="*/ 22 w 178"/>
                  <a:gd name="T19" fmla="*/ 51 h 78"/>
                  <a:gd name="T20" fmla="*/ 8 w 178"/>
                  <a:gd name="T21" fmla="*/ 49 h 78"/>
                  <a:gd name="T22" fmla="*/ 0 w 178"/>
                  <a:gd name="T23" fmla="*/ 37 h 78"/>
                  <a:gd name="T24" fmla="*/ 1 w 178"/>
                  <a:gd name="T25" fmla="*/ 23 h 78"/>
                  <a:gd name="T26" fmla="*/ 14 w 178"/>
                  <a:gd name="T27" fmla="*/ 14 h 78"/>
                  <a:gd name="T28" fmla="*/ 14 w 178"/>
                  <a:gd name="T29" fmla="*/ 14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"/>
                  <a:gd name="T46" fmla="*/ 0 h 78"/>
                  <a:gd name="T47" fmla="*/ 178 w 178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" h="78">
                    <a:moveTo>
                      <a:pt x="14" y="14"/>
                    </a:moveTo>
                    <a:lnTo>
                      <a:pt x="58" y="4"/>
                    </a:lnTo>
                    <a:lnTo>
                      <a:pt x="103" y="0"/>
                    </a:lnTo>
                    <a:lnTo>
                      <a:pt x="174" y="44"/>
                    </a:lnTo>
                    <a:lnTo>
                      <a:pt x="178" y="70"/>
                    </a:lnTo>
                    <a:lnTo>
                      <a:pt x="166" y="78"/>
                    </a:lnTo>
                    <a:lnTo>
                      <a:pt x="152" y="73"/>
                    </a:lnTo>
                    <a:lnTo>
                      <a:pt x="124" y="56"/>
                    </a:lnTo>
                    <a:lnTo>
                      <a:pt x="94" y="43"/>
                    </a:lnTo>
                    <a:lnTo>
                      <a:pt x="22" y="5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1" y="23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" name="Freeform 176"/>
              <p:cNvSpPr>
                <a:spLocks/>
              </p:cNvSpPr>
              <p:nvPr/>
            </p:nvSpPr>
            <p:spPr bwMode="auto">
              <a:xfrm>
                <a:off x="253" y="2645"/>
                <a:ext cx="29" cy="12"/>
              </a:xfrm>
              <a:custGeom>
                <a:avLst/>
                <a:gdLst>
                  <a:gd name="T0" fmla="*/ 17 w 200"/>
                  <a:gd name="T1" fmla="*/ 7 h 83"/>
                  <a:gd name="T2" fmla="*/ 91 w 200"/>
                  <a:gd name="T3" fmla="*/ 0 h 83"/>
                  <a:gd name="T4" fmla="*/ 145 w 200"/>
                  <a:gd name="T5" fmla="*/ 18 h 83"/>
                  <a:gd name="T6" fmla="*/ 191 w 200"/>
                  <a:gd name="T7" fmla="*/ 49 h 83"/>
                  <a:gd name="T8" fmla="*/ 200 w 200"/>
                  <a:gd name="T9" fmla="*/ 62 h 83"/>
                  <a:gd name="T10" fmla="*/ 195 w 200"/>
                  <a:gd name="T11" fmla="*/ 75 h 83"/>
                  <a:gd name="T12" fmla="*/ 184 w 200"/>
                  <a:gd name="T13" fmla="*/ 83 h 83"/>
                  <a:gd name="T14" fmla="*/ 170 w 200"/>
                  <a:gd name="T15" fmla="*/ 80 h 83"/>
                  <a:gd name="T16" fmla="*/ 150 w 200"/>
                  <a:gd name="T17" fmla="*/ 67 h 83"/>
                  <a:gd name="T18" fmla="*/ 130 w 200"/>
                  <a:gd name="T19" fmla="*/ 62 h 83"/>
                  <a:gd name="T20" fmla="*/ 86 w 200"/>
                  <a:gd name="T21" fmla="*/ 54 h 83"/>
                  <a:gd name="T22" fmla="*/ 22 w 200"/>
                  <a:gd name="T23" fmla="*/ 47 h 83"/>
                  <a:gd name="T24" fmla="*/ 0 w 200"/>
                  <a:gd name="T25" fmla="*/ 29 h 83"/>
                  <a:gd name="T26" fmla="*/ 3 w 200"/>
                  <a:gd name="T27" fmla="*/ 15 h 83"/>
                  <a:gd name="T28" fmla="*/ 17 w 200"/>
                  <a:gd name="T29" fmla="*/ 7 h 83"/>
                  <a:gd name="T30" fmla="*/ 17 w 200"/>
                  <a:gd name="T31" fmla="*/ 7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"/>
                  <a:gd name="T49" fmla="*/ 0 h 83"/>
                  <a:gd name="T50" fmla="*/ 200 w 200"/>
                  <a:gd name="T51" fmla="*/ 83 h 8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" h="83">
                    <a:moveTo>
                      <a:pt x="17" y="7"/>
                    </a:moveTo>
                    <a:lnTo>
                      <a:pt x="91" y="0"/>
                    </a:lnTo>
                    <a:lnTo>
                      <a:pt x="145" y="18"/>
                    </a:lnTo>
                    <a:lnTo>
                      <a:pt x="191" y="49"/>
                    </a:lnTo>
                    <a:lnTo>
                      <a:pt x="200" y="62"/>
                    </a:lnTo>
                    <a:lnTo>
                      <a:pt x="195" y="75"/>
                    </a:lnTo>
                    <a:lnTo>
                      <a:pt x="184" y="83"/>
                    </a:lnTo>
                    <a:lnTo>
                      <a:pt x="170" y="80"/>
                    </a:lnTo>
                    <a:lnTo>
                      <a:pt x="150" y="67"/>
                    </a:lnTo>
                    <a:lnTo>
                      <a:pt x="130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" name="Freeform 177"/>
              <p:cNvSpPr>
                <a:spLocks/>
              </p:cNvSpPr>
              <p:nvPr/>
            </p:nvSpPr>
            <p:spPr bwMode="auto">
              <a:xfrm>
                <a:off x="684" y="2622"/>
                <a:ext cx="17" cy="9"/>
              </a:xfrm>
              <a:custGeom>
                <a:avLst/>
                <a:gdLst>
                  <a:gd name="T0" fmla="*/ 19 w 119"/>
                  <a:gd name="T1" fmla="*/ 1 h 65"/>
                  <a:gd name="T2" fmla="*/ 60 w 119"/>
                  <a:gd name="T3" fmla="*/ 0 h 65"/>
                  <a:gd name="T4" fmla="*/ 114 w 119"/>
                  <a:gd name="T5" fmla="*/ 31 h 65"/>
                  <a:gd name="T6" fmla="*/ 119 w 119"/>
                  <a:gd name="T7" fmla="*/ 57 h 65"/>
                  <a:gd name="T8" fmla="*/ 108 w 119"/>
                  <a:gd name="T9" fmla="*/ 65 h 65"/>
                  <a:gd name="T10" fmla="*/ 94 w 119"/>
                  <a:gd name="T11" fmla="*/ 62 h 65"/>
                  <a:gd name="T12" fmla="*/ 51 w 119"/>
                  <a:gd name="T13" fmla="*/ 41 h 65"/>
                  <a:gd name="T14" fmla="*/ 19 w 119"/>
                  <a:gd name="T15" fmla="*/ 39 h 65"/>
                  <a:gd name="T16" fmla="*/ 0 w 119"/>
                  <a:gd name="T17" fmla="*/ 20 h 65"/>
                  <a:gd name="T18" fmla="*/ 4 w 119"/>
                  <a:gd name="T19" fmla="*/ 7 h 65"/>
                  <a:gd name="T20" fmla="*/ 19 w 119"/>
                  <a:gd name="T21" fmla="*/ 1 h 65"/>
                  <a:gd name="T22" fmla="*/ 19 w 119"/>
                  <a:gd name="T23" fmla="*/ 1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65"/>
                  <a:gd name="T38" fmla="*/ 119 w 119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65">
                    <a:moveTo>
                      <a:pt x="19" y="1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19" y="57"/>
                    </a:lnTo>
                    <a:lnTo>
                      <a:pt x="108" y="65"/>
                    </a:lnTo>
                    <a:lnTo>
                      <a:pt x="94" y="62"/>
                    </a:lnTo>
                    <a:lnTo>
                      <a:pt x="51" y="41"/>
                    </a:lnTo>
                    <a:lnTo>
                      <a:pt x="19" y="39"/>
                    </a:lnTo>
                    <a:lnTo>
                      <a:pt x="0" y="20"/>
                    </a:lnTo>
                    <a:lnTo>
                      <a:pt x="4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" name="Freeform 178"/>
              <p:cNvSpPr>
                <a:spLocks/>
              </p:cNvSpPr>
              <p:nvPr/>
            </p:nvSpPr>
            <p:spPr bwMode="auto">
              <a:xfrm>
                <a:off x="685" y="2634"/>
                <a:ext cx="18" cy="14"/>
              </a:xfrm>
              <a:custGeom>
                <a:avLst/>
                <a:gdLst>
                  <a:gd name="T0" fmla="*/ 21 w 129"/>
                  <a:gd name="T1" fmla="*/ 0 h 98"/>
                  <a:gd name="T2" fmla="*/ 79 w 129"/>
                  <a:gd name="T3" fmla="*/ 15 h 98"/>
                  <a:gd name="T4" fmla="*/ 129 w 129"/>
                  <a:gd name="T5" fmla="*/ 65 h 98"/>
                  <a:gd name="T6" fmla="*/ 129 w 129"/>
                  <a:gd name="T7" fmla="*/ 91 h 98"/>
                  <a:gd name="T8" fmla="*/ 116 w 129"/>
                  <a:gd name="T9" fmla="*/ 98 h 98"/>
                  <a:gd name="T10" fmla="*/ 102 w 129"/>
                  <a:gd name="T11" fmla="*/ 92 h 98"/>
                  <a:gd name="T12" fmla="*/ 56 w 129"/>
                  <a:gd name="T13" fmla="*/ 55 h 98"/>
                  <a:gd name="T14" fmla="*/ 16 w 129"/>
                  <a:gd name="T15" fmla="*/ 39 h 98"/>
                  <a:gd name="T16" fmla="*/ 3 w 129"/>
                  <a:gd name="T17" fmla="*/ 30 h 98"/>
                  <a:gd name="T18" fmla="*/ 0 w 129"/>
                  <a:gd name="T19" fmla="*/ 16 h 98"/>
                  <a:gd name="T20" fmla="*/ 7 w 129"/>
                  <a:gd name="T21" fmla="*/ 5 h 98"/>
                  <a:gd name="T22" fmla="*/ 21 w 129"/>
                  <a:gd name="T23" fmla="*/ 0 h 98"/>
                  <a:gd name="T24" fmla="*/ 21 w 129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98"/>
                  <a:gd name="T41" fmla="*/ 129 w 129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98">
                    <a:moveTo>
                      <a:pt x="21" y="0"/>
                    </a:moveTo>
                    <a:lnTo>
                      <a:pt x="79" y="15"/>
                    </a:lnTo>
                    <a:lnTo>
                      <a:pt x="129" y="65"/>
                    </a:lnTo>
                    <a:lnTo>
                      <a:pt x="129" y="91"/>
                    </a:lnTo>
                    <a:lnTo>
                      <a:pt x="116" y="98"/>
                    </a:lnTo>
                    <a:lnTo>
                      <a:pt x="102" y="92"/>
                    </a:lnTo>
                    <a:lnTo>
                      <a:pt x="56" y="55"/>
                    </a:lnTo>
                    <a:lnTo>
                      <a:pt x="16" y="39"/>
                    </a:lnTo>
                    <a:lnTo>
                      <a:pt x="3" y="30"/>
                    </a:lnTo>
                    <a:lnTo>
                      <a:pt x="0" y="16"/>
                    </a:lnTo>
                    <a:lnTo>
                      <a:pt x="7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" name="Freeform 179"/>
              <p:cNvSpPr>
                <a:spLocks/>
              </p:cNvSpPr>
              <p:nvPr/>
            </p:nvSpPr>
            <p:spPr bwMode="auto">
              <a:xfrm>
                <a:off x="683" y="2654"/>
                <a:ext cx="18" cy="8"/>
              </a:xfrm>
              <a:custGeom>
                <a:avLst/>
                <a:gdLst>
                  <a:gd name="T0" fmla="*/ 18 w 124"/>
                  <a:gd name="T1" fmla="*/ 12 h 61"/>
                  <a:gd name="T2" fmla="*/ 51 w 124"/>
                  <a:gd name="T3" fmla="*/ 0 h 61"/>
                  <a:gd name="T4" fmla="*/ 83 w 124"/>
                  <a:gd name="T5" fmla="*/ 9 h 61"/>
                  <a:gd name="T6" fmla="*/ 114 w 124"/>
                  <a:gd name="T7" fmla="*/ 25 h 61"/>
                  <a:gd name="T8" fmla="*/ 124 w 124"/>
                  <a:gd name="T9" fmla="*/ 50 h 61"/>
                  <a:gd name="T10" fmla="*/ 115 w 124"/>
                  <a:gd name="T11" fmla="*/ 61 h 61"/>
                  <a:gd name="T12" fmla="*/ 100 w 124"/>
                  <a:gd name="T13" fmla="*/ 61 h 61"/>
                  <a:gd name="T14" fmla="*/ 55 w 124"/>
                  <a:gd name="T15" fmla="*/ 54 h 61"/>
                  <a:gd name="T16" fmla="*/ 26 w 124"/>
                  <a:gd name="T17" fmla="*/ 55 h 61"/>
                  <a:gd name="T18" fmla="*/ 8 w 124"/>
                  <a:gd name="T19" fmla="*/ 50 h 61"/>
                  <a:gd name="T20" fmla="*/ 0 w 124"/>
                  <a:gd name="T21" fmla="*/ 36 h 61"/>
                  <a:gd name="T22" fmla="*/ 4 w 124"/>
                  <a:gd name="T23" fmla="*/ 22 h 61"/>
                  <a:gd name="T24" fmla="*/ 18 w 124"/>
                  <a:gd name="T25" fmla="*/ 12 h 61"/>
                  <a:gd name="T26" fmla="*/ 18 w 124"/>
                  <a:gd name="T27" fmla="*/ 12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61"/>
                  <a:gd name="T44" fmla="*/ 124 w 124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61">
                    <a:moveTo>
                      <a:pt x="18" y="12"/>
                    </a:moveTo>
                    <a:lnTo>
                      <a:pt x="51" y="0"/>
                    </a:lnTo>
                    <a:lnTo>
                      <a:pt x="83" y="9"/>
                    </a:lnTo>
                    <a:lnTo>
                      <a:pt x="114" y="25"/>
                    </a:lnTo>
                    <a:lnTo>
                      <a:pt x="124" y="50"/>
                    </a:lnTo>
                    <a:lnTo>
                      <a:pt x="115" y="61"/>
                    </a:lnTo>
                    <a:lnTo>
                      <a:pt x="100" y="61"/>
                    </a:lnTo>
                    <a:lnTo>
                      <a:pt x="55" y="54"/>
                    </a:lnTo>
                    <a:lnTo>
                      <a:pt x="26" y="55"/>
                    </a:lnTo>
                    <a:lnTo>
                      <a:pt x="8" y="50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" name="Freeform 180"/>
              <p:cNvSpPr>
                <a:spLocks/>
              </p:cNvSpPr>
              <p:nvPr/>
            </p:nvSpPr>
            <p:spPr bwMode="auto">
              <a:xfrm>
                <a:off x="351" y="2635"/>
                <a:ext cx="136" cy="25"/>
              </a:xfrm>
              <a:custGeom>
                <a:avLst/>
                <a:gdLst>
                  <a:gd name="T0" fmla="*/ 38 w 956"/>
                  <a:gd name="T1" fmla="*/ 43 h 175"/>
                  <a:gd name="T2" fmla="*/ 115 w 956"/>
                  <a:gd name="T3" fmla="*/ 35 h 175"/>
                  <a:gd name="T4" fmla="*/ 193 w 956"/>
                  <a:gd name="T5" fmla="*/ 34 h 175"/>
                  <a:gd name="T6" fmla="*/ 392 w 956"/>
                  <a:gd name="T7" fmla="*/ 12 h 175"/>
                  <a:gd name="T8" fmla="*/ 591 w 956"/>
                  <a:gd name="T9" fmla="*/ 0 h 175"/>
                  <a:gd name="T10" fmla="*/ 809 w 956"/>
                  <a:gd name="T11" fmla="*/ 5 h 175"/>
                  <a:gd name="T12" fmla="*/ 829 w 956"/>
                  <a:gd name="T13" fmla="*/ 41 h 175"/>
                  <a:gd name="T14" fmla="*/ 843 w 956"/>
                  <a:gd name="T15" fmla="*/ 88 h 175"/>
                  <a:gd name="T16" fmla="*/ 858 w 956"/>
                  <a:gd name="T17" fmla="*/ 103 h 175"/>
                  <a:gd name="T18" fmla="*/ 881 w 956"/>
                  <a:gd name="T19" fmla="*/ 117 h 175"/>
                  <a:gd name="T20" fmla="*/ 906 w 956"/>
                  <a:gd name="T21" fmla="*/ 133 h 175"/>
                  <a:gd name="T22" fmla="*/ 929 w 956"/>
                  <a:gd name="T23" fmla="*/ 146 h 175"/>
                  <a:gd name="T24" fmla="*/ 956 w 956"/>
                  <a:gd name="T25" fmla="*/ 169 h 175"/>
                  <a:gd name="T26" fmla="*/ 929 w 956"/>
                  <a:gd name="T27" fmla="*/ 175 h 175"/>
                  <a:gd name="T28" fmla="*/ 740 w 956"/>
                  <a:gd name="T29" fmla="*/ 163 h 175"/>
                  <a:gd name="T30" fmla="*/ 580 w 956"/>
                  <a:gd name="T31" fmla="*/ 162 h 175"/>
                  <a:gd name="T32" fmla="*/ 387 w 956"/>
                  <a:gd name="T33" fmla="*/ 147 h 175"/>
                  <a:gd name="T34" fmla="*/ 297 w 956"/>
                  <a:gd name="T35" fmla="*/ 140 h 175"/>
                  <a:gd name="T36" fmla="*/ 195 w 956"/>
                  <a:gd name="T37" fmla="*/ 142 h 175"/>
                  <a:gd name="T38" fmla="*/ 113 w 956"/>
                  <a:gd name="T39" fmla="*/ 136 h 175"/>
                  <a:gd name="T40" fmla="*/ 32 w 956"/>
                  <a:gd name="T41" fmla="*/ 136 h 175"/>
                  <a:gd name="T42" fmla="*/ 7 w 956"/>
                  <a:gd name="T43" fmla="*/ 128 h 175"/>
                  <a:gd name="T44" fmla="*/ 0 w 956"/>
                  <a:gd name="T45" fmla="*/ 98 h 175"/>
                  <a:gd name="T46" fmla="*/ 10 w 956"/>
                  <a:gd name="T47" fmla="*/ 64 h 175"/>
                  <a:gd name="T48" fmla="*/ 22 w 956"/>
                  <a:gd name="T49" fmla="*/ 51 h 175"/>
                  <a:gd name="T50" fmla="*/ 38 w 956"/>
                  <a:gd name="T51" fmla="*/ 43 h 175"/>
                  <a:gd name="T52" fmla="*/ 38 w 956"/>
                  <a:gd name="T53" fmla="*/ 43 h 1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56"/>
                  <a:gd name="T82" fmla="*/ 0 h 175"/>
                  <a:gd name="T83" fmla="*/ 956 w 956"/>
                  <a:gd name="T84" fmla="*/ 175 h 1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56" h="175">
                    <a:moveTo>
                      <a:pt x="38" y="43"/>
                    </a:moveTo>
                    <a:lnTo>
                      <a:pt x="115" y="35"/>
                    </a:lnTo>
                    <a:lnTo>
                      <a:pt x="193" y="34"/>
                    </a:lnTo>
                    <a:lnTo>
                      <a:pt x="392" y="12"/>
                    </a:lnTo>
                    <a:lnTo>
                      <a:pt x="591" y="0"/>
                    </a:lnTo>
                    <a:lnTo>
                      <a:pt x="809" y="5"/>
                    </a:lnTo>
                    <a:lnTo>
                      <a:pt x="829" y="41"/>
                    </a:lnTo>
                    <a:lnTo>
                      <a:pt x="843" y="88"/>
                    </a:lnTo>
                    <a:lnTo>
                      <a:pt x="858" y="103"/>
                    </a:lnTo>
                    <a:lnTo>
                      <a:pt x="881" y="117"/>
                    </a:lnTo>
                    <a:lnTo>
                      <a:pt x="906" y="133"/>
                    </a:lnTo>
                    <a:lnTo>
                      <a:pt x="929" y="146"/>
                    </a:lnTo>
                    <a:lnTo>
                      <a:pt x="956" y="169"/>
                    </a:lnTo>
                    <a:lnTo>
                      <a:pt x="929" y="175"/>
                    </a:lnTo>
                    <a:lnTo>
                      <a:pt x="740" y="163"/>
                    </a:lnTo>
                    <a:lnTo>
                      <a:pt x="580" y="162"/>
                    </a:lnTo>
                    <a:lnTo>
                      <a:pt x="387" y="147"/>
                    </a:lnTo>
                    <a:lnTo>
                      <a:pt x="297" y="140"/>
                    </a:lnTo>
                    <a:lnTo>
                      <a:pt x="195" y="142"/>
                    </a:lnTo>
                    <a:lnTo>
                      <a:pt x="113" y="136"/>
                    </a:lnTo>
                    <a:lnTo>
                      <a:pt x="32" y="136"/>
                    </a:lnTo>
                    <a:lnTo>
                      <a:pt x="7" y="128"/>
                    </a:lnTo>
                    <a:lnTo>
                      <a:pt x="0" y="98"/>
                    </a:lnTo>
                    <a:lnTo>
                      <a:pt x="10" y="64"/>
                    </a:lnTo>
                    <a:lnTo>
                      <a:pt x="22" y="51"/>
                    </a:lnTo>
                    <a:lnTo>
                      <a:pt x="38" y="4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" name="Freeform 181"/>
              <p:cNvSpPr>
                <a:spLocks/>
              </p:cNvSpPr>
              <p:nvPr/>
            </p:nvSpPr>
            <p:spPr bwMode="auto">
              <a:xfrm>
                <a:off x="341" y="2593"/>
                <a:ext cx="21" cy="19"/>
              </a:xfrm>
              <a:custGeom>
                <a:avLst/>
                <a:gdLst>
                  <a:gd name="T0" fmla="*/ 22 w 148"/>
                  <a:gd name="T1" fmla="*/ 75 h 137"/>
                  <a:gd name="T2" fmla="*/ 0 w 148"/>
                  <a:gd name="T3" fmla="*/ 50 h 137"/>
                  <a:gd name="T4" fmla="*/ 2 w 148"/>
                  <a:gd name="T5" fmla="*/ 20 h 137"/>
                  <a:gd name="T6" fmla="*/ 23 w 148"/>
                  <a:gd name="T7" fmla="*/ 0 h 137"/>
                  <a:gd name="T8" fmla="*/ 55 w 148"/>
                  <a:gd name="T9" fmla="*/ 1 h 137"/>
                  <a:gd name="T10" fmla="*/ 124 w 148"/>
                  <a:gd name="T11" fmla="*/ 32 h 137"/>
                  <a:gd name="T12" fmla="*/ 148 w 148"/>
                  <a:gd name="T13" fmla="*/ 69 h 137"/>
                  <a:gd name="T14" fmla="*/ 145 w 148"/>
                  <a:gd name="T15" fmla="*/ 110 h 137"/>
                  <a:gd name="T16" fmla="*/ 135 w 148"/>
                  <a:gd name="T17" fmla="*/ 127 h 137"/>
                  <a:gd name="T18" fmla="*/ 121 w 148"/>
                  <a:gd name="T19" fmla="*/ 137 h 137"/>
                  <a:gd name="T20" fmla="*/ 86 w 148"/>
                  <a:gd name="T21" fmla="*/ 132 h 137"/>
                  <a:gd name="T22" fmla="*/ 54 w 148"/>
                  <a:gd name="T23" fmla="*/ 102 h 137"/>
                  <a:gd name="T24" fmla="*/ 22 w 148"/>
                  <a:gd name="T25" fmla="*/ 75 h 137"/>
                  <a:gd name="T26" fmla="*/ 22 w 148"/>
                  <a:gd name="T27" fmla="*/ 75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137"/>
                  <a:gd name="T44" fmla="*/ 148 w 14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137">
                    <a:moveTo>
                      <a:pt x="22" y="75"/>
                    </a:moveTo>
                    <a:lnTo>
                      <a:pt x="0" y="50"/>
                    </a:lnTo>
                    <a:lnTo>
                      <a:pt x="2" y="20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124" y="32"/>
                    </a:lnTo>
                    <a:lnTo>
                      <a:pt x="148" y="69"/>
                    </a:lnTo>
                    <a:lnTo>
                      <a:pt x="145" y="110"/>
                    </a:lnTo>
                    <a:lnTo>
                      <a:pt x="135" y="127"/>
                    </a:lnTo>
                    <a:lnTo>
                      <a:pt x="121" y="137"/>
                    </a:lnTo>
                    <a:lnTo>
                      <a:pt x="86" y="132"/>
                    </a:lnTo>
                    <a:lnTo>
                      <a:pt x="54" y="102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" name="Freeform 182"/>
              <p:cNvSpPr>
                <a:spLocks/>
              </p:cNvSpPr>
              <p:nvPr/>
            </p:nvSpPr>
            <p:spPr bwMode="auto">
              <a:xfrm>
                <a:off x="497" y="2449"/>
                <a:ext cx="77" cy="227"/>
              </a:xfrm>
              <a:custGeom>
                <a:avLst/>
                <a:gdLst>
                  <a:gd name="T0" fmla="*/ 532 w 534"/>
                  <a:gd name="T1" fmla="*/ 59 h 1590"/>
                  <a:gd name="T2" fmla="*/ 518 w 534"/>
                  <a:gd name="T3" fmla="*/ 136 h 1590"/>
                  <a:gd name="T4" fmla="*/ 486 w 534"/>
                  <a:gd name="T5" fmla="*/ 190 h 1590"/>
                  <a:gd name="T6" fmla="*/ 420 w 534"/>
                  <a:gd name="T7" fmla="*/ 294 h 1590"/>
                  <a:gd name="T8" fmla="*/ 521 w 534"/>
                  <a:gd name="T9" fmla="*/ 315 h 1590"/>
                  <a:gd name="T10" fmla="*/ 528 w 534"/>
                  <a:gd name="T11" fmla="*/ 375 h 1590"/>
                  <a:gd name="T12" fmla="*/ 496 w 534"/>
                  <a:gd name="T13" fmla="*/ 431 h 1590"/>
                  <a:gd name="T14" fmla="*/ 451 w 534"/>
                  <a:gd name="T15" fmla="*/ 485 h 1590"/>
                  <a:gd name="T16" fmla="*/ 469 w 534"/>
                  <a:gd name="T17" fmla="*/ 534 h 1590"/>
                  <a:gd name="T18" fmla="*/ 496 w 534"/>
                  <a:gd name="T19" fmla="*/ 583 h 1590"/>
                  <a:gd name="T20" fmla="*/ 471 w 534"/>
                  <a:gd name="T21" fmla="*/ 647 h 1590"/>
                  <a:gd name="T22" fmla="*/ 418 w 534"/>
                  <a:gd name="T23" fmla="*/ 742 h 1590"/>
                  <a:gd name="T24" fmla="*/ 471 w 534"/>
                  <a:gd name="T25" fmla="*/ 770 h 1590"/>
                  <a:gd name="T26" fmla="*/ 471 w 534"/>
                  <a:gd name="T27" fmla="*/ 827 h 1590"/>
                  <a:gd name="T28" fmla="*/ 444 w 534"/>
                  <a:gd name="T29" fmla="*/ 892 h 1590"/>
                  <a:gd name="T30" fmla="*/ 460 w 534"/>
                  <a:gd name="T31" fmla="*/ 955 h 1590"/>
                  <a:gd name="T32" fmla="*/ 491 w 534"/>
                  <a:gd name="T33" fmla="*/ 1004 h 1590"/>
                  <a:gd name="T34" fmla="*/ 469 w 534"/>
                  <a:gd name="T35" fmla="*/ 1069 h 1590"/>
                  <a:gd name="T36" fmla="*/ 425 w 534"/>
                  <a:gd name="T37" fmla="*/ 1141 h 1590"/>
                  <a:gd name="T38" fmla="*/ 430 w 534"/>
                  <a:gd name="T39" fmla="*/ 1176 h 1590"/>
                  <a:gd name="T40" fmla="*/ 469 w 534"/>
                  <a:gd name="T41" fmla="*/ 1240 h 1590"/>
                  <a:gd name="T42" fmla="*/ 443 w 534"/>
                  <a:gd name="T43" fmla="*/ 1287 h 1590"/>
                  <a:gd name="T44" fmla="*/ 408 w 534"/>
                  <a:gd name="T45" fmla="*/ 1327 h 1590"/>
                  <a:gd name="T46" fmla="*/ 475 w 534"/>
                  <a:gd name="T47" fmla="*/ 1421 h 1590"/>
                  <a:gd name="T48" fmla="*/ 489 w 534"/>
                  <a:gd name="T49" fmla="*/ 1568 h 1590"/>
                  <a:gd name="T50" fmla="*/ 404 w 534"/>
                  <a:gd name="T51" fmla="*/ 1590 h 1590"/>
                  <a:gd name="T52" fmla="*/ 289 w 534"/>
                  <a:gd name="T53" fmla="*/ 1527 h 1590"/>
                  <a:gd name="T54" fmla="*/ 244 w 534"/>
                  <a:gd name="T55" fmla="*/ 1493 h 1590"/>
                  <a:gd name="T56" fmla="*/ 53 w 534"/>
                  <a:gd name="T57" fmla="*/ 1493 h 1590"/>
                  <a:gd name="T58" fmla="*/ 9 w 534"/>
                  <a:gd name="T59" fmla="*/ 1481 h 1590"/>
                  <a:gd name="T60" fmla="*/ 14 w 534"/>
                  <a:gd name="T61" fmla="*/ 1377 h 1590"/>
                  <a:gd name="T62" fmla="*/ 39 w 534"/>
                  <a:gd name="T63" fmla="*/ 1334 h 1590"/>
                  <a:gd name="T64" fmla="*/ 107 w 534"/>
                  <a:gd name="T65" fmla="*/ 1173 h 1590"/>
                  <a:gd name="T66" fmla="*/ 111 w 534"/>
                  <a:gd name="T67" fmla="*/ 998 h 1590"/>
                  <a:gd name="T68" fmla="*/ 136 w 534"/>
                  <a:gd name="T69" fmla="*/ 882 h 1590"/>
                  <a:gd name="T70" fmla="*/ 178 w 534"/>
                  <a:gd name="T71" fmla="*/ 699 h 1590"/>
                  <a:gd name="T72" fmla="*/ 206 w 534"/>
                  <a:gd name="T73" fmla="*/ 591 h 1590"/>
                  <a:gd name="T74" fmla="*/ 239 w 534"/>
                  <a:gd name="T75" fmla="*/ 510 h 1590"/>
                  <a:gd name="T76" fmla="*/ 278 w 534"/>
                  <a:gd name="T77" fmla="*/ 466 h 1590"/>
                  <a:gd name="T78" fmla="*/ 348 w 534"/>
                  <a:gd name="T79" fmla="*/ 414 h 1590"/>
                  <a:gd name="T80" fmla="*/ 281 w 534"/>
                  <a:gd name="T81" fmla="*/ 394 h 1590"/>
                  <a:gd name="T82" fmla="*/ 274 w 534"/>
                  <a:gd name="T83" fmla="*/ 322 h 1590"/>
                  <a:gd name="T84" fmla="*/ 308 w 534"/>
                  <a:gd name="T85" fmla="*/ 266 h 1590"/>
                  <a:gd name="T86" fmla="*/ 298 w 534"/>
                  <a:gd name="T87" fmla="*/ 259 h 1590"/>
                  <a:gd name="T88" fmla="*/ 234 w 534"/>
                  <a:gd name="T89" fmla="*/ 231 h 1590"/>
                  <a:gd name="T90" fmla="*/ 233 w 534"/>
                  <a:gd name="T91" fmla="*/ 152 h 1590"/>
                  <a:gd name="T92" fmla="*/ 282 w 534"/>
                  <a:gd name="T93" fmla="*/ 106 h 1590"/>
                  <a:gd name="T94" fmla="*/ 346 w 534"/>
                  <a:gd name="T95" fmla="*/ 61 h 1590"/>
                  <a:gd name="T96" fmla="*/ 416 w 534"/>
                  <a:gd name="T97" fmla="*/ 27 h 1590"/>
                  <a:gd name="T98" fmla="*/ 529 w 534"/>
                  <a:gd name="T99" fmla="*/ 0 h 15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1590"/>
                  <a:gd name="T152" fmla="*/ 534 w 534"/>
                  <a:gd name="T153" fmla="*/ 1590 h 15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1590">
                    <a:moveTo>
                      <a:pt x="529" y="0"/>
                    </a:moveTo>
                    <a:lnTo>
                      <a:pt x="532" y="59"/>
                    </a:lnTo>
                    <a:lnTo>
                      <a:pt x="528" y="102"/>
                    </a:lnTo>
                    <a:lnTo>
                      <a:pt x="518" y="136"/>
                    </a:lnTo>
                    <a:lnTo>
                      <a:pt x="504" y="164"/>
                    </a:lnTo>
                    <a:lnTo>
                      <a:pt x="486" y="190"/>
                    </a:lnTo>
                    <a:lnTo>
                      <a:pt x="465" y="218"/>
                    </a:lnTo>
                    <a:lnTo>
                      <a:pt x="420" y="294"/>
                    </a:lnTo>
                    <a:lnTo>
                      <a:pt x="484" y="298"/>
                    </a:lnTo>
                    <a:lnTo>
                      <a:pt x="521" y="315"/>
                    </a:lnTo>
                    <a:lnTo>
                      <a:pt x="534" y="342"/>
                    </a:lnTo>
                    <a:lnTo>
                      <a:pt x="528" y="375"/>
                    </a:lnTo>
                    <a:lnTo>
                      <a:pt x="508" y="412"/>
                    </a:lnTo>
                    <a:lnTo>
                      <a:pt x="496" y="431"/>
                    </a:lnTo>
                    <a:lnTo>
                      <a:pt x="481" y="450"/>
                    </a:lnTo>
                    <a:lnTo>
                      <a:pt x="451" y="485"/>
                    </a:lnTo>
                    <a:lnTo>
                      <a:pt x="421" y="518"/>
                    </a:lnTo>
                    <a:lnTo>
                      <a:pt x="469" y="534"/>
                    </a:lnTo>
                    <a:lnTo>
                      <a:pt x="492" y="556"/>
                    </a:lnTo>
                    <a:lnTo>
                      <a:pt x="496" y="583"/>
                    </a:lnTo>
                    <a:lnTo>
                      <a:pt x="487" y="614"/>
                    </a:lnTo>
                    <a:lnTo>
                      <a:pt x="471" y="647"/>
                    </a:lnTo>
                    <a:lnTo>
                      <a:pt x="450" y="680"/>
                    </a:lnTo>
                    <a:lnTo>
                      <a:pt x="418" y="742"/>
                    </a:lnTo>
                    <a:lnTo>
                      <a:pt x="452" y="751"/>
                    </a:lnTo>
                    <a:lnTo>
                      <a:pt x="471" y="770"/>
                    </a:lnTo>
                    <a:lnTo>
                      <a:pt x="475" y="796"/>
                    </a:lnTo>
                    <a:lnTo>
                      <a:pt x="471" y="827"/>
                    </a:lnTo>
                    <a:lnTo>
                      <a:pt x="460" y="860"/>
                    </a:lnTo>
                    <a:lnTo>
                      <a:pt x="444" y="892"/>
                    </a:lnTo>
                    <a:lnTo>
                      <a:pt x="414" y="940"/>
                    </a:lnTo>
                    <a:lnTo>
                      <a:pt x="460" y="955"/>
                    </a:lnTo>
                    <a:lnTo>
                      <a:pt x="484" y="977"/>
                    </a:lnTo>
                    <a:lnTo>
                      <a:pt x="491" y="1004"/>
                    </a:lnTo>
                    <a:lnTo>
                      <a:pt x="484" y="1034"/>
                    </a:lnTo>
                    <a:lnTo>
                      <a:pt x="469" y="1069"/>
                    </a:lnTo>
                    <a:lnTo>
                      <a:pt x="448" y="1105"/>
                    </a:lnTo>
                    <a:lnTo>
                      <a:pt x="425" y="1141"/>
                    </a:lnTo>
                    <a:lnTo>
                      <a:pt x="407" y="1176"/>
                    </a:lnTo>
                    <a:lnTo>
                      <a:pt x="430" y="1176"/>
                    </a:lnTo>
                    <a:lnTo>
                      <a:pt x="448" y="1193"/>
                    </a:lnTo>
                    <a:lnTo>
                      <a:pt x="469" y="1240"/>
                    </a:lnTo>
                    <a:lnTo>
                      <a:pt x="458" y="1265"/>
                    </a:lnTo>
                    <a:lnTo>
                      <a:pt x="443" y="1287"/>
                    </a:lnTo>
                    <a:lnTo>
                      <a:pt x="427" y="1309"/>
                    </a:lnTo>
                    <a:lnTo>
                      <a:pt x="408" y="1327"/>
                    </a:lnTo>
                    <a:lnTo>
                      <a:pt x="445" y="1361"/>
                    </a:lnTo>
                    <a:lnTo>
                      <a:pt x="475" y="1421"/>
                    </a:lnTo>
                    <a:lnTo>
                      <a:pt x="497" y="1539"/>
                    </a:lnTo>
                    <a:lnTo>
                      <a:pt x="489" y="1568"/>
                    </a:lnTo>
                    <a:lnTo>
                      <a:pt x="467" y="1585"/>
                    </a:lnTo>
                    <a:lnTo>
                      <a:pt x="404" y="1590"/>
                    </a:lnTo>
                    <a:lnTo>
                      <a:pt x="336" y="1566"/>
                    </a:lnTo>
                    <a:lnTo>
                      <a:pt x="289" y="1527"/>
                    </a:lnTo>
                    <a:lnTo>
                      <a:pt x="271" y="1507"/>
                    </a:lnTo>
                    <a:lnTo>
                      <a:pt x="244" y="1493"/>
                    </a:lnTo>
                    <a:lnTo>
                      <a:pt x="179" y="1482"/>
                    </a:lnTo>
                    <a:lnTo>
                      <a:pt x="53" y="1493"/>
                    </a:lnTo>
                    <a:lnTo>
                      <a:pt x="26" y="1493"/>
                    </a:lnTo>
                    <a:lnTo>
                      <a:pt x="9" y="1481"/>
                    </a:lnTo>
                    <a:lnTo>
                      <a:pt x="0" y="1434"/>
                    </a:lnTo>
                    <a:lnTo>
                      <a:pt x="14" y="1377"/>
                    </a:lnTo>
                    <a:lnTo>
                      <a:pt x="26" y="1352"/>
                    </a:lnTo>
                    <a:lnTo>
                      <a:pt x="39" y="1334"/>
                    </a:lnTo>
                    <a:lnTo>
                      <a:pt x="149" y="1215"/>
                    </a:lnTo>
                    <a:lnTo>
                      <a:pt x="107" y="1173"/>
                    </a:lnTo>
                    <a:lnTo>
                      <a:pt x="98" y="1098"/>
                    </a:lnTo>
                    <a:lnTo>
                      <a:pt x="111" y="998"/>
                    </a:lnTo>
                    <a:lnTo>
                      <a:pt x="124" y="942"/>
                    </a:lnTo>
                    <a:lnTo>
                      <a:pt x="136" y="882"/>
                    </a:lnTo>
                    <a:lnTo>
                      <a:pt x="163" y="759"/>
                    </a:lnTo>
                    <a:lnTo>
                      <a:pt x="178" y="699"/>
                    </a:lnTo>
                    <a:lnTo>
                      <a:pt x="192" y="642"/>
                    </a:lnTo>
                    <a:lnTo>
                      <a:pt x="206" y="591"/>
                    </a:lnTo>
                    <a:lnTo>
                      <a:pt x="222" y="546"/>
                    </a:lnTo>
                    <a:lnTo>
                      <a:pt x="239" y="510"/>
                    </a:lnTo>
                    <a:lnTo>
                      <a:pt x="256" y="485"/>
                    </a:lnTo>
                    <a:lnTo>
                      <a:pt x="278" y="466"/>
                    </a:lnTo>
                    <a:lnTo>
                      <a:pt x="302" y="448"/>
                    </a:lnTo>
                    <a:lnTo>
                      <a:pt x="348" y="414"/>
                    </a:lnTo>
                    <a:lnTo>
                      <a:pt x="307" y="408"/>
                    </a:lnTo>
                    <a:lnTo>
                      <a:pt x="281" y="394"/>
                    </a:lnTo>
                    <a:lnTo>
                      <a:pt x="266" y="350"/>
                    </a:lnTo>
                    <a:lnTo>
                      <a:pt x="274" y="322"/>
                    </a:lnTo>
                    <a:lnTo>
                      <a:pt x="289" y="294"/>
                    </a:lnTo>
                    <a:lnTo>
                      <a:pt x="308" y="266"/>
                    </a:lnTo>
                    <a:lnTo>
                      <a:pt x="330" y="241"/>
                    </a:lnTo>
                    <a:lnTo>
                      <a:pt x="298" y="259"/>
                    </a:lnTo>
                    <a:lnTo>
                      <a:pt x="272" y="261"/>
                    </a:lnTo>
                    <a:lnTo>
                      <a:pt x="234" y="231"/>
                    </a:lnTo>
                    <a:lnTo>
                      <a:pt x="225" y="179"/>
                    </a:lnTo>
                    <a:lnTo>
                      <a:pt x="233" y="152"/>
                    </a:lnTo>
                    <a:lnTo>
                      <a:pt x="251" y="130"/>
                    </a:lnTo>
                    <a:lnTo>
                      <a:pt x="282" y="106"/>
                    </a:lnTo>
                    <a:lnTo>
                      <a:pt x="313" y="82"/>
                    </a:lnTo>
                    <a:lnTo>
                      <a:pt x="346" y="61"/>
                    </a:lnTo>
                    <a:lnTo>
                      <a:pt x="380" y="43"/>
                    </a:lnTo>
                    <a:lnTo>
                      <a:pt x="416" y="27"/>
                    </a:lnTo>
                    <a:lnTo>
                      <a:pt x="453" y="14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" name="Freeform 183"/>
              <p:cNvSpPr>
                <a:spLocks/>
              </p:cNvSpPr>
              <p:nvPr/>
            </p:nvSpPr>
            <p:spPr bwMode="auto">
              <a:xfrm>
                <a:off x="333" y="2424"/>
                <a:ext cx="188" cy="155"/>
              </a:xfrm>
              <a:custGeom>
                <a:avLst/>
                <a:gdLst>
                  <a:gd name="T0" fmla="*/ 0 w 1318"/>
                  <a:gd name="T1" fmla="*/ 262 h 1087"/>
                  <a:gd name="T2" fmla="*/ 14 w 1318"/>
                  <a:gd name="T3" fmla="*/ 212 h 1087"/>
                  <a:gd name="T4" fmla="*/ 31 w 1318"/>
                  <a:gd name="T5" fmla="*/ 167 h 1087"/>
                  <a:gd name="T6" fmla="*/ 50 w 1318"/>
                  <a:gd name="T7" fmla="*/ 129 h 1087"/>
                  <a:gd name="T8" fmla="*/ 72 w 1318"/>
                  <a:gd name="T9" fmla="*/ 98 h 1087"/>
                  <a:gd name="T10" fmla="*/ 100 w 1318"/>
                  <a:gd name="T11" fmla="*/ 73 h 1087"/>
                  <a:gd name="T12" fmla="*/ 134 w 1318"/>
                  <a:gd name="T13" fmla="*/ 55 h 1087"/>
                  <a:gd name="T14" fmla="*/ 175 w 1318"/>
                  <a:gd name="T15" fmla="*/ 45 h 1087"/>
                  <a:gd name="T16" fmla="*/ 225 w 1318"/>
                  <a:gd name="T17" fmla="*/ 40 h 1087"/>
                  <a:gd name="T18" fmla="*/ 340 w 1318"/>
                  <a:gd name="T19" fmla="*/ 20 h 1087"/>
                  <a:gd name="T20" fmla="*/ 455 w 1318"/>
                  <a:gd name="T21" fmla="*/ 6 h 1087"/>
                  <a:gd name="T22" fmla="*/ 732 w 1318"/>
                  <a:gd name="T23" fmla="*/ 0 h 1087"/>
                  <a:gd name="T24" fmla="*/ 1005 w 1318"/>
                  <a:gd name="T25" fmla="*/ 42 h 1087"/>
                  <a:gd name="T26" fmla="*/ 1096 w 1318"/>
                  <a:gd name="T27" fmla="*/ 55 h 1087"/>
                  <a:gd name="T28" fmla="*/ 1175 w 1318"/>
                  <a:gd name="T29" fmla="*/ 82 h 1087"/>
                  <a:gd name="T30" fmla="*/ 1209 w 1318"/>
                  <a:gd name="T31" fmla="*/ 102 h 1087"/>
                  <a:gd name="T32" fmla="*/ 1241 w 1318"/>
                  <a:gd name="T33" fmla="*/ 127 h 1087"/>
                  <a:gd name="T34" fmla="*/ 1270 w 1318"/>
                  <a:gd name="T35" fmla="*/ 158 h 1087"/>
                  <a:gd name="T36" fmla="*/ 1296 w 1318"/>
                  <a:gd name="T37" fmla="*/ 196 h 1087"/>
                  <a:gd name="T38" fmla="*/ 1318 w 1318"/>
                  <a:gd name="T39" fmla="*/ 270 h 1087"/>
                  <a:gd name="T40" fmla="*/ 1314 w 1318"/>
                  <a:gd name="T41" fmla="*/ 352 h 1087"/>
                  <a:gd name="T42" fmla="*/ 1297 w 1318"/>
                  <a:gd name="T43" fmla="*/ 482 h 1087"/>
                  <a:gd name="T44" fmla="*/ 1278 w 1318"/>
                  <a:gd name="T45" fmla="*/ 612 h 1087"/>
                  <a:gd name="T46" fmla="*/ 1261 w 1318"/>
                  <a:gd name="T47" fmla="*/ 705 h 1087"/>
                  <a:gd name="T48" fmla="*/ 1240 w 1318"/>
                  <a:gd name="T49" fmla="*/ 798 h 1087"/>
                  <a:gd name="T50" fmla="*/ 1218 w 1318"/>
                  <a:gd name="T51" fmla="*/ 896 h 1087"/>
                  <a:gd name="T52" fmla="*/ 1202 w 1318"/>
                  <a:gd name="T53" fmla="*/ 930 h 1087"/>
                  <a:gd name="T54" fmla="*/ 1174 w 1318"/>
                  <a:gd name="T55" fmla="*/ 990 h 1087"/>
                  <a:gd name="T56" fmla="*/ 1159 w 1318"/>
                  <a:gd name="T57" fmla="*/ 1016 h 1087"/>
                  <a:gd name="T58" fmla="*/ 1140 w 1318"/>
                  <a:gd name="T59" fmla="*/ 1039 h 1087"/>
                  <a:gd name="T60" fmla="*/ 1119 w 1318"/>
                  <a:gd name="T61" fmla="*/ 1061 h 1087"/>
                  <a:gd name="T62" fmla="*/ 1099 w 1318"/>
                  <a:gd name="T63" fmla="*/ 1076 h 1087"/>
                  <a:gd name="T64" fmla="*/ 1072 w 1318"/>
                  <a:gd name="T65" fmla="*/ 1087 h 1087"/>
                  <a:gd name="T66" fmla="*/ 1074 w 1318"/>
                  <a:gd name="T67" fmla="*/ 1057 h 1087"/>
                  <a:gd name="T68" fmla="*/ 1096 w 1318"/>
                  <a:gd name="T69" fmla="*/ 987 h 1087"/>
                  <a:gd name="T70" fmla="*/ 1103 w 1318"/>
                  <a:gd name="T71" fmla="*/ 919 h 1087"/>
                  <a:gd name="T72" fmla="*/ 1112 w 1318"/>
                  <a:gd name="T73" fmla="*/ 774 h 1087"/>
                  <a:gd name="T74" fmla="*/ 1133 w 1318"/>
                  <a:gd name="T75" fmla="*/ 686 h 1087"/>
                  <a:gd name="T76" fmla="*/ 1151 w 1318"/>
                  <a:gd name="T77" fmla="*/ 596 h 1087"/>
                  <a:gd name="T78" fmla="*/ 1172 w 1318"/>
                  <a:gd name="T79" fmla="*/ 468 h 1087"/>
                  <a:gd name="T80" fmla="*/ 1192 w 1318"/>
                  <a:gd name="T81" fmla="*/ 341 h 1087"/>
                  <a:gd name="T82" fmla="*/ 1191 w 1318"/>
                  <a:gd name="T83" fmla="*/ 260 h 1087"/>
                  <a:gd name="T84" fmla="*/ 1172 w 1318"/>
                  <a:gd name="T85" fmla="*/ 234 h 1087"/>
                  <a:gd name="T86" fmla="*/ 1153 w 1318"/>
                  <a:gd name="T87" fmla="*/ 215 h 1087"/>
                  <a:gd name="T88" fmla="*/ 1129 w 1318"/>
                  <a:gd name="T89" fmla="*/ 201 h 1087"/>
                  <a:gd name="T90" fmla="*/ 1104 w 1318"/>
                  <a:gd name="T91" fmla="*/ 189 h 1087"/>
                  <a:gd name="T92" fmla="*/ 1047 w 1318"/>
                  <a:gd name="T93" fmla="*/ 176 h 1087"/>
                  <a:gd name="T94" fmla="*/ 984 w 1318"/>
                  <a:gd name="T95" fmla="*/ 169 h 1087"/>
                  <a:gd name="T96" fmla="*/ 914 w 1318"/>
                  <a:gd name="T97" fmla="*/ 154 h 1087"/>
                  <a:gd name="T98" fmla="*/ 848 w 1318"/>
                  <a:gd name="T99" fmla="*/ 142 h 1087"/>
                  <a:gd name="T100" fmla="*/ 726 w 1318"/>
                  <a:gd name="T101" fmla="*/ 130 h 1087"/>
                  <a:gd name="T102" fmla="*/ 462 w 1318"/>
                  <a:gd name="T103" fmla="*/ 136 h 1087"/>
                  <a:gd name="T104" fmla="*/ 293 w 1318"/>
                  <a:gd name="T105" fmla="*/ 145 h 1087"/>
                  <a:gd name="T106" fmla="*/ 220 w 1318"/>
                  <a:gd name="T107" fmla="*/ 152 h 1087"/>
                  <a:gd name="T108" fmla="*/ 154 w 1318"/>
                  <a:gd name="T109" fmla="*/ 177 h 1087"/>
                  <a:gd name="T110" fmla="*/ 102 w 1318"/>
                  <a:gd name="T111" fmla="*/ 220 h 1087"/>
                  <a:gd name="T112" fmla="*/ 70 w 1318"/>
                  <a:gd name="T113" fmla="*/ 282 h 1087"/>
                  <a:gd name="T114" fmla="*/ 63 w 1318"/>
                  <a:gd name="T115" fmla="*/ 297 h 1087"/>
                  <a:gd name="T116" fmla="*/ 52 w 1318"/>
                  <a:gd name="T117" fmla="*/ 306 h 1087"/>
                  <a:gd name="T118" fmla="*/ 26 w 1318"/>
                  <a:gd name="T119" fmla="*/ 308 h 1087"/>
                  <a:gd name="T120" fmla="*/ 3 w 1318"/>
                  <a:gd name="T121" fmla="*/ 292 h 1087"/>
                  <a:gd name="T122" fmla="*/ 0 w 1318"/>
                  <a:gd name="T123" fmla="*/ 262 h 1087"/>
                  <a:gd name="T124" fmla="*/ 0 w 1318"/>
                  <a:gd name="T125" fmla="*/ 262 h 10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18"/>
                  <a:gd name="T190" fmla="*/ 0 h 1087"/>
                  <a:gd name="T191" fmla="*/ 1318 w 1318"/>
                  <a:gd name="T192" fmla="*/ 1087 h 10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18" h="1087">
                    <a:moveTo>
                      <a:pt x="0" y="262"/>
                    </a:moveTo>
                    <a:lnTo>
                      <a:pt x="14" y="212"/>
                    </a:lnTo>
                    <a:lnTo>
                      <a:pt x="31" y="167"/>
                    </a:lnTo>
                    <a:lnTo>
                      <a:pt x="50" y="129"/>
                    </a:lnTo>
                    <a:lnTo>
                      <a:pt x="72" y="98"/>
                    </a:lnTo>
                    <a:lnTo>
                      <a:pt x="100" y="73"/>
                    </a:lnTo>
                    <a:lnTo>
                      <a:pt x="134" y="55"/>
                    </a:lnTo>
                    <a:lnTo>
                      <a:pt x="175" y="45"/>
                    </a:lnTo>
                    <a:lnTo>
                      <a:pt x="225" y="40"/>
                    </a:lnTo>
                    <a:lnTo>
                      <a:pt x="340" y="20"/>
                    </a:lnTo>
                    <a:lnTo>
                      <a:pt x="455" y="6"/>
                    </a:lnTo>
                    <a:lnTo>
                      <a:pt x="732" y="0"/>
                    </a:lnTo>
                    <a:lnTo>
                      <a:pt x="1005" y="42"/>
                    </a:lnTo>
                    <a:lnTo>
                      <a:pt x="1096" y="55"/>
                    </a:lnTo>
                    <a:lnTo>
                      <a:pt x="1175" y="82"/>
                    </a:lnTo>
                    <a:lnTo>
                      <a:pt x="1209" y="102"/>
                    </a:lnTo>
                    <a:lnTo>
                      <a:pt x="1241" y="127"/>
                    </a:lnTo>
                    <a:lnTo>
                      <a:pt x="1270" y="158"/>
                    </a:lnTo>
                    <a:lnTo>
                      <a:pt x="1296" y="196"/>
                    </a:lnTo>
                    <a:lnTo>
                      <a:pt x="1318" y="270"/>
                    </a:lnTo>
                    <a:lnTo>
                      <a:pt x="1314" y="352"/>
                    </a:lnTo>
                    <a:lnTo>
                      <a:pt x="1297" y="482"/>
                    </a:lnTo>
                    <a:lnTo>
                      <a:pt x="1278" y="612"/>
                    </a:lnTo>
                    <a:lnTo>
                      <a:pt x="1261" y="705"/>
                    </a:lnTo>
                    <a:lnTo>
                      <a:pt x="1240" y="798"/>
                    </a:lnTo>
                    <a:lnTo>
                      <a:pt x="1218" y="896"/>
                    </a:lnTo>
                    <a:lnTo>
                      <a:pt x="1202" y="930"/>
                    </a:lnTo>
                    <a:lnTo>
                      <a:pt x="1174" y="990"/>
                    </a:lnTo>
                    <a:lnTo>
                      <a:pt x="1159" y="1016"/>
                    </a:lnTo>
                    <a:lnTo>
                      <a:pt x="1140" y="1039"/>
                    </a:lnTo>
                    <a:lnTo>
                      <a:pt x="1119" y="1061"/>
                    </a:lnTo>
                    <a:lnTo>
                      <a:pt x="1099" y="1076"/>
                    </a:lnTo>
                    <a:lnTo>
                      <a:pt x="1072" y="1087"/>
                    </a:lnTo>
                    <a:lnTo>
                      <a:pt x="1074" y="1057"/>
                    </a:lnTo>
                    <a:lnTo>
                      <a:pt x="1096" y="987"/>
                    </a:lnTo>
                    <a:lnTo>
                      <a:pt x="1103" y="919"/>
                    </a:lnTo>
                    <a:lnTo>
                      <a:pt x="1112" y="774"/>
                    </a:lnTo>
                    <a:lnTo>
                      <a:pt x="1133" y="686"/>
                    </a:lnTo>
                    <a:lnTo>
                      <a:pt x="1151" y="596"/>
                    </a:lnTo>
                    <a:lnTo>
                      <a:pt x="1172" y="468"/>
                    </a:lnTo>
                    <a:lnTo>
                      <a:pt x="1192" y="341"/>
                    </a:lnTo>
                    <a:lnTo>
                      <a:pt x="1191" y="260"/>
                    </a:lnTo>
                    <a:lnTo>
                      <a:pt x="1172" y="234"/>
                    </a:lnTo>
                    <a:lnTo>
                      <a:pt x="1153" y="215"/>
                    </a:lnTo>
                    <a:lnTo>
                      <a:pt x="1129" y="201"/>
                    </a:lnTo>
                    <a:lnTo>
                      <a:pt x="1104" y="189"/>
                    </a:lnTo>
                    <a:lnTo>
                      <a:pt x="1047" y="176"/>
                    </a:lnTo>
                    <a:lnTo>
                      <a:pt x="984" y="169"/>
                    </a:lnTo>
                    <a:lnTo>
                      <a:pt x="914" y="154"/>
                    </a:lnTo>
                    <a:lnTo>
                      <a:pt x="848" y="142"/>
                    </a:lnTo>
                    <a:lnTo>
                      <a:pt x="726" y="130"/>
                    </a:lnTo>
                    <a:lnTo>
                      <a:pt x="462" y="136"/>
                    </a:lnTo>
                    <a:lnTo>
                      <a:pt x="293" y="145"/>
                    </a:lnTo>
                    <a:lnTo>
                      <a:pt x="220" y="152"/>
                    </a:lnTo>
                    <a:lnTo>
                      <a:pt x="154" y="177"/>
                    </a:lnTo>
                    <a:lnTo>
                      <a:pt x="102" y="220"/>
                    </a:lnTo>
                    <a:lnTo>
                      <a:pt x="70" y="282"/>
                    </a:lnTo>
                    <a:lnTo>
                      <a:pt x="63" y="297"/>
                    </a:lnTo>
                    <a:lnTo>
                      <a:pt x="52" y="306"/>
                    </a:lnTo>
                    <a:lnTo>
                      <a:pt x="26" y="308"/>
                    </a:lnTo>
                    <a:lnTo>
                      <a:pt x="3" y="29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" name="Freeform 184"/>
              <p:cNvSpPr>
                <a:spLocks/>
              </p:cNvSpPr>
              <p:nvPr/>
            </p:nvSpPr>
            <p:spPr bwMode="auto">
              <a:xfrm>
                <a:off x="573" y="2672"/>
                <a:ext cx="30" cy="48"/>
              </a:xfrm>
              <a:custGeom>
                <a:avLst/>
                <a:gdLst>
                  <a:gd name="T0" fmla="*/ 82 w 209"/>
                  <a:gd name="T1" fmla="*/ 47 h 332"/>
                  <a:gd name="T2" fmla="*/ 85 w 209"/>
                  <a:gd name="T3" fmla="*/ 56 h 332"/>
                  <a:gd name="T4" fmla="*/ 209 w 209"/>
                  <a:gd name="T5" fmla="*/ 152 h 332"/>
                  <a:gd name="T6" fmla="*/ 205 w 209"/>
                  <a:gd name="T7" fmla="*/ 185 h 332"/>
                  <a:gd name="T8" fmla="*/ 189 w 209"/>
                  <a:gd name="T9" fmla="*/ 216 h 332"/>
                  <a:gd name="T10" fmla="*/ 170 w 209"/>
                  <a:gd name="T11" fmla="*/ 243 h 332"/>
                  <a:gd name="T12" fmla="*/ 141 w 209"/>
                  <a:gd name="T13" fmla="*/ 304 h 332"/>
                  <a:gd name="T14" fmla="*/ 136 w 209"/>
                  <a:gd name="T15" fmla="*/ 318 h 332"/>
                  <a:gd name="T16" fmla="*/ 125 w 209"/>
                  <a:gd name="T17" fmla="*/ 328 h 332"/>
                  <a:gd name="T18" fmla="*/ 99 w 209"/>
                  <a:gd name="T19" fmla="*/ 332 h 332"/>
                  <a:gd name="T20" fmla="*/ 76 w 209"/>
                  <a:gd name="T21" fmla="*/ 317 h 332"/>
                  <a:gd name="T22" fmla="*/ 70 w 209"/>
                  <a:gd name="T23" fmla="*/ 288 h 332"/>
                  <a:gd name="T24" fmla="*/ 87 w 209"/>
                  <a:gd name="T25" fmla="*/ 164 h 332"/>
                  <a:gd name="T26" fmla="*/ 60 w 209"/>
                  <a:gd name="T27" fmla="*/ 158 h 332"/>
                  <a:gd name="T28" fmla="*/ 27 w 209"/>
                  <a:gd name="T29" fmla="*/ 151 h 332"/>
                  <a:gd name="T30" fmla="*/ 6 w 209"/>
                  <a:gd name="T31" fmla="*/ 128 h 332"/>
                  <a:gd name="T32" fmla="*/ 0 w 209"/>
                  <a:gd name="T33" fmla="*/ 95 h 332"/>
                  <a:gd name="T34" fmla="*/ 3 w 209"/>
                  <a:gd name="T35" fmla="*/ 58 h 332"/>
                  <a:gd name="T36" fmla="*/ 14 w 209"/>
                  <a:gd name="T37" fmla="*/ 23 h 332"/>
                  <a:gd name="T38" fmla="*/ 33 w 209"/>
                  <a:gd name="T39" fmla="*/ 0 h 332"/>
                  <a:gd name="T40" fmla="*/ 60 w 209"/>
                  <a:gd name="T41" fmla="*/ 0 h 332"/>
                  <a:gd name="T42" fmla="*/ 80 w 209"/>
                  <a:gd name="T43" fmla="*/ 17 h 332"/>
                  <a:gd name="T44" fmla="*/ 82 w 209"/>
                  <a:gd name="T45" fmla="*/ 47 h 332"/>
                  <a:gd name="T46" fmla="*/ 82 w 209"/>
                  <a:gd name="T47" fmla="*/ 47 h 3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9"/>
                  <a:gd name="T73" fmla="*/ 0 h 332"/>
                  <a:gd name="T74" fmla="*/ 209 w 209"/>
                  <a:gd name="T75" fmla="*/ 332 h 3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9" h="332">
                    <a:moveTo>
                      <a:pt x="82" y="47"/>
                    </a:moveTo>
                    <a:lnTo>
                      <a:pt x="85" y="56"/>
                    </a:lnTo>
                    <a:lnTo>
                      <a:pt x="209" y="152"/>
                    </a:lnTo>
                    <a:lnTo>
                      <a:pt x="205" y="185"/>
                    </a:lnTo>
                    <a:lnTo>
                      <a:pt x="189" y="216"/>
                    </a:lnTo>
                    <a:lnTo>
                      <a:pt x="170" y="243"/>
                    </a:lnTo>
                    <a:lnTo>
                      <a:pt x="141" y="304"/>
                    </a:lnTo>
                    <a:lnTo>
                      <a:pt x="136" y="318"/>
                    </a:lnTo>
                    <a:lnTo>
                      <a:pt x="125" y="328"/>
                    </a:lnTo>
                    <a:lnTo>
                      <a:pt x="99" y="332"/>
                    </a:lnTo>
                    <a:lnTo>
                      <a:pt x="76" y="317"/>
                    </a:lnTo>
                    <a:lnTo>
                      <a:pt x="70" y="288"/>
                    </a:lnTo>
                    <a:lnTo>
                      <a:pt x="87" y="164"/>
                    </a:lnTo>
                    <a:lnTo>
                      <a:pt x="60" y="158"/>
                    </a:lnTo>
                    <a:lnTo>
                      <a:pt x="27" y="151"/>
                    </a:lnTo>
                    <a:lnTo>
                      <a:pt x="6" y="128"/>
                    </a:lnTo>
                    <a:lnTo>
                      <a:pt x="0" y="95"/>
                    </a:lnTo>
                    <a:lnTo>
                      <a:pt x="3" y="58"/>
                    </a:lnTo>
                    <a:lnTo>
                      <a:pt x="14" y="23"/>
                    </a:lnTo>
                    <a:lnTo>
                      <a:pt x="33" y="0"/>
                    </a:lnTo>
                    <a:lnTo>
                      <a:pt x="60" y="0"/>
                    </a:lnTo>
                    <a:lnTo>
                      <a:pt x="80" y="17"/>
                    </a:lnTo>
                    <a:lnTo>
                      <a:pt x="82" y="4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" name="Freeform 185"/>
              <p:cNvSpPr>
                <a:spLocks/>
              </p:cNvSpPr>
              <p:nvPr/>
            </p:nvSpPr>
            <p:spPr bwMode="auto">
              <a:xfrm>
                <a:off x="589" y="2706"/>
                <a:ext cx="57" cy="26"/>
              </a:xfrm>
              <a:custGeom>
                <a:avLst/>
                <a:gdLst>
                  <a:gd name="T0" fmla="*/ 70 w 403"/>
                  <a:gd name="T1" fmla="*/ 20 h 178"/>
                  <a:gd name="T2" fmla="*/ 81 w 403"/>
                  <a:gd name="T3" fmla="*/ 37 h 178"/>
                  <a:gd name="T4" fmla="*/ 94 w 403"/>
                  <a:gd name="T5" fmla="*/ 45 h 178"/>
                  <a:gd name="T6" fmla="*/ 127 w 403"/>
                  <a:gd name="T7" fmla="*/ 50 h 178"/>
                  <a:gd name="T8" fmla="*/ 207 w 403"/>
                  <a:gd name="T9" fmla="*/ 57 h 178"/>
                  <a:gd name="T10" fmla="*/ 282 w 403"/>
                  <a:gd name="T11" fmla="*/ 73 h 178"/>
                  <a:gd name="T12" fmla="*/ 355 w 403"/>
                  <a:gd name="T13" fmla="*/ 63 h 178"/>
                  <a:gd name="T14" fmla="*/ 385 w 403"/>
                  <a:gd name="T15" fmla="*/ 65 h 178"/>
                  <a:gd name="T16" fmla="*/ 403 w 403"/>
                  <a:gd name="T17" fmla="*/ 86 h 178"/>
                  <a:gd name="T18" fmla="*/ 402 w 403"/>
                  <a:gd name="T19" fmla="*/ 113 h 178"/>
                  <a:gd name="T20" fmla="*/ 379 w 403"/>
                  <a:gd name="T21" fmla="*/ 133 h 178"/>
                  <a:gd name="T22" fmla="*/ 325 w 403"/>
                  <a:gd name="T23" fmla="*/ 153 h 178"/>
                  <a:gd name="T24" fmla="*/ 274 w 403"/>
                  <a:gd name="T25" fmla="*/ 170 h 178"/>
                  <a:gd name="T26" fmla="*/ 222 w 403"/>
                  <a:gd name="T27" fmla="*/ 178 h 178"/>
                  <a:gd name="T28" fmla="*/ 166 w 403"/>
                  <a:gd name="T29" fmla="*/ 170 h 178"/>
                  <a:gd name="T30" fmla="*/ 116 w 403"/>
                  <a:gd name="T31" fmla="*/ 147 h 178"/>
                  <a:gd name="T32" fmla="*/ 70 w 403"/>
                  <a:gd name="T33" fmla="*/ 125 h 178"/>
                  <a:gd name="T34" fmla="*/ 31 w 403"/>
                  <a:gd name="T35" fmla="*/ 94 h 178"/>
                  <a:gd name="T36" fmla="*/ 2 w 403"/>
                  <a:gd name="T37" fmla="*/ 49 h 178"/>
                  <a:gd name="T38" fmla="*/ 0 w 403"/>
                  <a:gd name="T39" fmla="*/ 32 h 178"/>
                  <a:gd name="T40" fmla="*/ 3 w 403"/>
                  <a:gd name="T41" fmla="*/ 19 h 178"/>
                  <a:gd name="T42" fmla="*/ 22 w 403"/>
                  <a:gd name="T43" fmla="*/ 1 h 178"/>
                  <a:gd name="T44" fmla="*/ 49 w 403"/>
                  <a:gd name="T45" fmla="*/ 0 h 178"/>
                  <a:gd name="T46" fmla="*/ 70 w 403"/>
                  <a:gd name="T47" fmla="*/ 20 h 178"/>
                  <a:gd name="T48" fmla="*/ 70 w 403"/>
                  <a:gd name="T49" fmla="*/ 20 h 1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3"/>
                  <a:gd name="T76" fmla="*/ 0 h 178"/>
                  <a:gd name="T77" fmla="*/ 403 w 403"/>
                  <a:gd name="T78" fmla="*/ 178 h 1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3" h="178">
                    <a:moveTo>
                      <a:pt x="70" y="20"/>
                    </a:moveTo>
                    <a:lnTo>
                      <a:pt x="81" y="37"/>
                    </a:lnTo>
                    <a:lnTo>
                      <a:pt x="94" y="45"/>
                    </a:lnTo>
                    <a:lnTo>
                      <a:pt x="127" y="50"/>
                    </a:lnTo>
                    <a:lnTo>
                      <a:pt x="207" y="57"/>
                    </a:lnTo>
                    <a:lnTo>
                      <a:pt x="282" y="73"/>
                    </a:lnTo>
                    <a:lnTo>
                      <a:pt x="355" y="63"/>
                    </a:lnTo>
                    <a:lnTo>
                      <a:pt x="385" y="65"/>
                    </a:lnTo>
                    <a:lnTo>
                      <a:pt x="403" y="86"/>
                    </a:lnTo>
                    <a:lnTo>
                      <a:pt x="402" y="113"/>
                    </a:lnTo>
                    <a:lnTo>
                      <a:pt x="379" y="133"/>
                    </a:lnTo>
                    <a:lnTo>
                      <a:pt x="325" y="153"/>
                    </a:lnTo>
                    <a:lnTo>
                      <a:pt x="274" y="170"/>
                    </a:lnTo>
                    <a:lnTo>
                      <a:pt x="222" y="178"/>
                    </a:lnTo>
                    <a:lnTo>
                      <a:pt x="166" y="170"/>
                    </a:lnTo>
                    <a:lnTo>
                      <a:pt x="116" y="147"/>
                    </a:lnTo>
                    <a:lnTo>
                      <a:pt x="70" y="125"/>
                    </a:lnTo>
                    <a:lnTo>
                      <a:pt x="31" y="94"/>
                    </a:lnTo>
                    <a:lnTo>
                      <a:pt x="2" y="49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22" y="1"/>
                    </a:lnTo>
                    <a:lnTo>
                      <a:pt x="49" y="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" name="Freeform 186"/>
              <p:cNvSpPr>
                <a:spLocks/>
              </p:cNvSpPr>
              <p:nvPr/>
            </p:nvSpPr>
            <p:spPr bwMode="auto">
              <a:xfrm>
                <a:off x="651" y="2607"/>
                <a:ext cx="24" cy="92"/>
              </a:xfrm>
              <a:custGeom>
                <a:avLst/>
                <a:gdLst>
                  <a:gd name="T0" fmla="*/ 166 w 166"/>
                  <a:gd name="T1" fmla="*/ 46 h 645"/>
                  <a:gd name="T2" fmla="*/ 148 w 166"/>
                  <a:gd name="T3" fmla="*/ 228 h 645"/>
                  <a:gd name="T4" fmla="*/ 147 w 166"/>
                  <a:gd name="T5" fmla="*/ 409 h 645"/>
                  <a:gd name="T6" fmla="*/ 141 w 166"/>
                  <a:gd name="T7" fmla="*/ 599 h 645"/>
                  <a:gd name="T8" fmla="*/ 137 w 166"/>
                  <a:gd name="T9" fmla="*/ 630 h 645"/>
                  <a:gd name="T10" fmla="*/ 117 w 166"/>
                  <a:gd name="T11" fmla="*/ 645 h 645"/>
                  <a:gd name="T12" fmla="*/ 92 w 166"/>
                  <a:gd name="T13" fmla="*/ 643 h 645"/>
                  <a:gd name="T14" fmla="*/ 72 w 166"/>
                  <a:gd name="T15" fmla="*/ 620 h 645"/>
                  <a:gd name="T16" fmla="*/ 55 w 166"/>
                  <a:gd name="T17" fmla="*/ 591 h 645"/>
                  <a:gd name="T18" fmla="*/ 33 w 166"/>
                  <a:gd name="T19" fmla="*/ 564 h 645"/>
                  <a:gd name="T20" fmla="*/ 3 w 166"/>
                  <a:gd name="T21" fmla="*/ 505 h 645"/>
                  <a:gd name="T22" fmla="*/ 0 w 166"/>
                  <a:gd name="T23" fmla="*/ 446 h 645"/>
                  <a:gd name="T24" fmla="*/ 3 w 166"/>
                  <a:gd name="T25" fmla="*/ 384 h 645"/>
                  <a:gd name="T26" fmla="*/ 12 w 166"/>
                  <a:gd name="T27" fmla="*/ 323 h 645"/>
                  <a:gd name="T28" fmla="*/ 24 w 166"/>
                  <a:gd name="T29" fmla="*/ 261 h 645"/>
                  <a:gd name="T30" fmla="*/ 40 w 166"/>
                  <a:gd name="T31" fmla="*/ 201 h 645"/>
                  <a:gd name="T32" fmla="*/ 57 w 166"/>
                  <a:gd name="T33" fmla="*/ 140 h 645"/>
                  <a:gd name="T34" fmla="*/ 76 w 166"/>
                  <a:gd name="T35" fmla="*/ 82 h 645"/>
                  <a:gd name="T36" fmla="*/ 96 w 166"/>
                  <a:gd name="T37" fmla="*/ 26 h 645"/>
                  <a:gd name="T38" fmla="*/ 115 w 166"/>
                  <a:gd name="T39" fmla="*/ 3 h 645"/>
                  <a:gd name="T40" fmla="*/ 141 w 166"/>
                  <a:gd name="T41" fmla="*/ 0 h 645"/>
                  <a:gd name="T42" fmla="*/ 161 w 166"/>
                  <a:gd name="T43" fmla="*/ 16 h 645"/>
                  <a:gd name="T44" fmla="*/ 166 w 166"/>
                  <a:gd name="T45" fmla="*/ 46 h 645"/>
                  <a:gd name="T46" fmla="*/ 166 w 166"/>
                  <a:gd name="T47" fmla="*/ 46 h 6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6"/>
                  <a:gd name="T73" fmla="*/ 0 h 645"/>
                  <a:gd name="T74" fmla="*/ 166 w 166"/>
                  <a:gd name="T75" fmla="*/ 645 h 6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6" h="645">
                    <a:moveTo>
                      <a:pt x="166" y="46"/>
                    </a:moveTo>
                    <a:lnTo>
                      <a:pt x="148" y="228"/>
                    </a:lnTo>
                    <a:lnTo>
                      <a:pt x="147" y="409"/>
                    </a:lnTo>
                    <a:lnTo>
                      <a:pt x="141" y="599"/>
                    </a:lnTo>
                    <a:lnTo>
                      <a:pt x="137" y="630"/>
                    </a:lnTo>
                    <a:lnTo>
                      <a:pt x="117" y="645"/>
                    </a:lnTo>
                    <a:lnTo>
                      <a:pt x="92" y="643"/>
                    </a:lnTo>
                    <a:lnTo>
                      <a:pt x="72" y="620"/>
                    </a:lnTo>
                    <a:lnTo>
                      <a:pt x="55" y="591"/>
                    </a:lnTo>
                    <a:lnTo>
                      <a:pt x="33" y="564"/>
                    </a:lnTo>
                    <a:lnTo>
                      <a:pt x="3" y="505"/>
                    </a:lnTo>
                    <a:lnTo>
                      <a:pt x="0" y="446"/>
                    </a:lnTo>
                    <a:lnTo>
                      <a:pt x="3" y="384"/>
                    </a:lnTo>
                    <a:lnTo>
                      <a:pt x="12" y="323"/>
                    </a:lnTo>
                    <a:lnTo>
                      <a:pt x="24" y="261"/>
                    </a:lnTo>
                    <a:lnTo>
                      <a:pt x="40" y="201"/>
                    </a:lnTo>
                    <a:lnTo>
                      <a:pt x="57" y="140"/>
                    </a:lnTo>
                    <a:lnTo>
                      <a:pt x="76" y="82"/>
                    </a:lnTo>
                    <a:lnTo>
                      <a:pt x="96" y="26"/>
                    </a:lnTo>
                    <a:lnTo>
                      <a:pt x="115" y="3"/>
                    </a:lnTo>
                    <a:lnTo>
                      <a:pt x="141" y="0"/>
                    </a:lnTo>
                    <a:lnTo>
                      <a:pt x="161" y="16"/>
                    </a:lnTo>
                    <a:lnTo>
                      <a:pt x="166" y="4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4" name="Freeform 187"/>
              <p:cNvSpPr>
                <a:spLocks/>
              </p:cNvSpPr>
              <p:nvPr/>
            </p:nvSpPr>
            <p:spPr bwMode="auto">
              <a:xfrm>
                <a:off x="290" y="2600"/>
                <a:ext cx="27" cy="61"/>
              </a:xfrm>
              <a:custGeom>
                <a:avLst/>
                <a:gdLst>
                  <a:gd name="T0" fmla="*/ 109 w 191"/>
                  <a:gd name="T1" fmla="*/ 53 h 428"/>
                  <a:gd name="T2" fmla="*/ 122 w 191"/>
                  <a:gd name="T3" fmla="*/ 133 h 428"/>
                  <a:gd name="T4" fmla="*/ 144 w 191"/>
                  <a:gd name="T5" fmla="*/ 203 h 428"/>
                  <a:gd name="T6" fmla="*/ 169 w 191"/>
                  <a:gd name="T7" fmla="*/ 272 h 428"/>
                  <a:gd name="T8" fmla="*/ 191 w 191"/>
                  <a:gd name="T9" fmla="*/ 353 h 428"/>
                  <a:gd name="T10" fmla="*/ 190 w 191"/>
                  <a:gd name="T11" fmla="*/ 381 h 428"/>
                  <a:gd name="T12" fmla="*/ 175 w 191"/>
                  <a:gd name="T13" fmla="*/ 403 h 428"/>
                  <a:gd name="T14" fmla="*/ 152 w 191"/>
                  <a:gd name="T15" fmla="*/ 419 h 428"/>
                  <a:gd name="T16" fmla="*/ 123 w 191"/>
                  <a:gd name="T17" fmla="*/ 428 h 428"/>
                  <a:gd name="T18" fmla="*/ 65 w 191"/>
                  <a:gd name="T19" fmla="*/ 422 h 428"/>
                  <a:gd name="T20" fmla="*/ 31 w 191"/>
                  <a:gd name="T21" fmla="*/ 381 h 428"/>
                  <a:gd name="T22" fmla="*/ 8 w 191"/>
                  <a:gd name="T23" fmla="*/ 203 h 428"/>
                  <a:gd name="T24" fmla="*/ 0 w 191"/>
                  <a:gd name="T25" fmla="*/ 24 h 428"/>
                  <a:gd name="T26" fmla="*/ 3 w 191"/>
                  <a:gd name="T27" fmla="*/ 9 h 428"/>
                  <a:gd name="T28" fmla="*/ 15 w 191"/>
                  <a:gd name="T29" fmla="*/ 0 h 428"/>
                  <a:gd name="T30" fmla="*/ 52 w 191"/>
                  <a:gd name="T31" fmla="*/ 1 h 428"/>
                  <a:gd name="T32" fmla="*/ 90 w 191"/>
                  <a:gd name="T33" fmla="*/ 20 h 428"/>
                  <a:gd name="T34" fmla="*/ 109 w 191"/>
                  <a:gd name="T35" fmla="*/ 53 h 428"/>
                  <a:gd name="T36" fmla="*/ 109 w 191"/>
                  <a:gd name="T37" fmla="*/ 53 h 4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1"/>
                  <a:gd name="T58" fmla="*/ 0 h 428"/>
                  <a:gd name="T59" fmla="*/ 191 w 191"/>
                  <a:gd name="T60" fmla="*/ 428 h 4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1" h="428">
                    <a:moveTo>
                      <a:pt x="109" y="53"/>
                    </a:moveTo>
                    <a:lnTo>
                      <a:pt x="122" y="133"/>
                    </a:lnTo>
                    <a:lnTo>
                      <a:pt x="144" y="203"/>
                    </a:lnTo>
                    <a:lnTo>
                      <a:pt x="169" y="272"/>
                    </a:lnTo>
                    <a:lnTo>
                      <a:pt x="191" y="353"/>
                    </a:lnTo>
                    <a:lnTo>
                      <a:pt x="190" y="381"/>
                    </a:lnTo>
                    <a:lnTo>
                      <a:pt x="175" y="403"/>
                    </a:lnTo>
                    <a:lnTo>
                      <a:pt x="152" y="419"/>
                    </a:lnTo>
                    <a:lnTo>
                      <a:pt x="123" y="428"/>
                    </a:lnTo>
                    <a:lnTo>
                      <a:pt x="65" y="422"/>
                    </a:lnTo>
                    <a:lnTo>
                      <a:pt x="31" y="381"/>
                    </a:lnTo>
                    <a:lnTo>
                      <a:pt x="8" y="203"/>
                    </a:lnTo>
                    <a:lnTo>
                      <a:pt x="0" y="24"/>
                    </a:lnTo>
                    <a:lnTo>
                      <a:pt x="3" y="9"/>
                    </a:lnTo>
                    <a:lnTo>
                      <a:pt x="15" y="0"/>
                    </a:lnTo>
                    <a:lnTo>
                      <a:pt x="52" y="1"/>
                    </a:lnTo>
                    <a:lnTo>
                      <a:pt x="90" y="20"/>
                    </a:lnTo>
                    <a:lnTo>
                      <a:pt x="109" y="5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5" name="Freeform 188"/>
              <p:cNvSpPr>
                <a:spLocks/>
              </p:cNvSpPr>
              <p:nvPr/>
            </p:nvSpPr>
            <p:spPr bwMode="auto">
              <a:xfrm>
                <a:off x="281" y="2696"/>
                <a:ext cx="259" cy="29"/>
              </a:xfrm>
              <a:custGeom>
                <a:avLst/>
                <a:gdLst>
                  <a:gd name="T0" fmla="*/ 29 w 1812"/>
                  <a:gd name="T1" fmla="*/ 66 h 203"/>
                  <a:gd name="T2" fmla="*/ 63 w 1812"/>
                  <a:gd name="T3" fmla="*/ 34 h 203"/>
                  <a:gd name="T4" fmla="*/ 83 w 1812"/>
                  <a:gd name="T5" fmla="*/ 22 h 203"/>
                  <a:gd name="T6" fmla="*/ 106 w 1812"/>
                  <a:gd name="T7" fmla="*/ 14 h 203"/>
                  <a:gd name="T8" fmla="*/ 172 w 1812"/>
                  <a:gd name="T9" fmla="*/ 4 h 203"/>
                  <a:gd name="T10" fmla="*/ 273 w 1812"/>
                  <a:gd name="T11" fmla="*/ 0 h 203"/>
                  <a:gd name="T12" fmla="*/ 363 w 1812"/>
                  <a:gd name="T13" fmla="*/ 13 h 203"/>
                  <a:gd name="T14" fmla="*/ 480 w 1812"/>
                  <a:gd name="T15" fmla="*/ 30 h 203"/>
                  <a:gd name="T16" fmla="*/ 597 w 1812"/>
                  <a:gd name="T17" fmla="*/ 47 h 203"/>
                  <a:gd name="T18" fmla="*/ 686 w 1812"/>
                  <a:gd name="T19" fmla="*/ 57 h 203"/>
                  <a:gd name="T20" fmla="*/ 892 w 1812"/>
                  <a:gd name="T21" fmla="*/ 71 h 203"/>
                  <a:gd name="T22" fmla="*/ 1073 w 1812"/>
                  <a:gd name="T23" fmla="*/ 76 h 203"/>
                  <a:gd name="T24" fmla="*/ 1459 w 1812"/>
                  <a:gd name="T25" fmla="*/ 65 h 203"/>
                  <a:gd name="T26" fmla="*/ 1607 w 1812"/>
                  <a:gd name="T27" fmla="*/ 66 h 203"/>
                  <a:gd name="T28" fmla="*/ 1755 w 1812"/>
                  <a:gd name="T29" fmla="*/ 72 h 203"/>
                  <a:gd name="T30" fmla="*/ 1798 w 1812"/>
                  <a:gd name="T31" fmla="*/ 86 h 203"/>
                  <a:gd name="T32" fmla="*/ 1812 w 1812"/>
                  <a:gd name="T33" fmla="*/ 118 h 203"/>
                  <a:gd name="T34" fmla="*/ 1808 w 1812"/>
                  <a:gd name="T35" fmla="*/ 135 h 203"/>
                  <a:gd name="T36" fmla="*/ 1796 w 1812"/>
                  <a:gd name="T37" fmla="*/ 149 h 203"/>
                  <a:gd name="T38" fmla="*/ 1777 w 1812"/>
                  <a:gd name="T39" fmla="*/ 160 h 203"/>
                  <a:gd name="T40" fmla="*/ 1750 w 1812"/>
                  <a:gd name="T41" fmla="*/ 164 h 203"/>
                  <a:gd name="T42" fmla="*/ 1609 w 1812"/>
                  <a:gd name="T43" fmla="*/ 175 h 203"/>
                  <a:gd name="T44" fmla="*/ 1466 w 1812"/>
                  <a:gd name="T45" fmla="*/ 190 h 203"/>
                  <a:gd name="T46" fmla="*/ 1257 w 1812"/>
                  <a:gd name="T47" fmla="*/ 200 h 203"/>
                  <a:gd name="T48" fmla="*/ 1072 w 1812"/>
                  <a:gd name="T49" fmla="*/ 203 h 203"/>
                  <a:gd name="T50" fmla="*/ 679 w 1812"/>
                  <a:gd name="T51" fmla="*/ 186 h 203"/>
                  <a:gd name="T52" fmla="*/ 445 w 1812"/>
                  <a:gd name="T53" fmla="*/ 168 h 203"/>
                  <a:gd name="T54" fmla="*/ 237 w 1812"/>
                  <a:gd name="T55" fmla="*/ 155 h 203"/>
                  <a:gd name="T56" fmla="*/ 141 w 1812"/>
                  <a:gd name="T57" fmla="*/ 145 h 203"/>
                  <a:gd name="T58" fmla="*/ 29 w 1812"/>
                  <a:gd name="T59" fmla="*/ 140 h 203"/>
                  <a:gd name="T60" fmla="*/ 5 w 1812"/>
                  <a:gd name="T61" fmla="*/ 135 h 203"/>
                  <a:gd name="T62" fmla="*/ 0 w 1812"/>
                  <a:gd name="T63" fmla="*/ 118 h 203"/>
                  <a:gd name="T64" fmla="*/ 10 w 1812"/>
                  <a:gd name="T65" fmla="*/ 94 h 203"/>
                  <a:gd name="T66" fmla="*/ 29 w 1812"/>
                  <a:gd name="T67" fmla="*/ 66 h 203"/>
                  <a:gd name="T68" fmla="*/ 29 w 1812"/>
                  <a:gd name="T69" fmla="*/ 66 h 2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12"/>
                  <a:gd name="T106" fmla="*/ 0 h 203"/>
                  <a:gd name="T107" fmla="*/ 1812 w 1812"/>
                  <a:gd name="T108" fmla="*/ 203 h 2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12" h="203">
                    <a:moveTo>
                      <a:pt x="29" y="66"/>
                    </a:moveTo>
                    <a:lnTo>
                      <a:pt x="63" y="34"/>
                    </a:lnTo>
                    <a:lnTo>
                      <a:pt x="83" y="22"/>
                    </a:lnTo>
                    <a:lnTo>
                      <a:pt x="106" y="14"/>
                    </a:lnTo>
                    <a:lnTo>
                      <a:pt x="172" y="4"/>
                    </a:lnTo>
                    <a:lnTo>
                      <a:pt x="273" y="0"/>
                    </a:lnTo>
                    <a:lnTo>
                      <a:pt x="363" y="13"/>
                    </a:lnTo>
                    <a:lnTo>
                      <a:pt x="480" y="30"/>
                    </a:lnTo>
                    <a:lnTo>
                      <a:pt x="597" y="47"/>
                    </a:lnTo>
                    <a:lnTo>
                      <a:pt x="686" y="57"/>
                    </a:lnTo>
                    <a:lnTo>
                      <a:pt x="892" y="71"/>
                    </a:lnTo>
                    <a:lnTo>
                      <a:pt x="1073" y="76"/>
                    </a:lnTo>
                    <a:lnTo>
                      <a:pt x="1459" y="65"/>
                    </a:lnTo>
                    <a:lnTo>
                      <a:pt x="1607" y="66"/>
                    </a:lnTo>
                    <a:lnTo>
                      <a:pt x="1755" y="72"/>
                    </a:lnTo>
                    <a:lnTo>
                      <a:pt x="1798" y="86"/>
                    </a:lnTo>
                    <a:lnTo>
                      <a:pt x="1812" y="118"/>
                    </a:lnTo>
                    <a:lnTo>
                      <a:pt x="1808" y="135"/>
                    </a:lnTo>
                    <a:lnTo>
                      <a:pt x="1796" y="149"/>
                    </a:lnTo>
                    <a:lnTo>
                      <a:pt x="1777" y="160"/>
                    </a:lnTo>
                    <a:lnTo>
                      <a:pt x="1750" y="164"/>
                    </a:lnTo>
                    <a:lnTo>
                      <a:pt x="1609" y="175"/>
                    </a:lnTo>
                    <a:lnTo>
                      <a:pt x="1466" y="190"/>
                    </a:lnTo>
                    <a:lnTo>
                      <a:pt x="1257" y="200"/>
                    </a:lnTo>
                    <a:lnTo>
                      <a:pt x="1072" y="203"/>
                    </a:lnTo>
                    <a:lnTo>
                      <a:pt x="679" y="186"/>
                    </a:lnTo>
                    <a:lnTo>
                      <a:pt x="445" y="168"/>
                    </a:lnTo>
                    <a:lnTo>
                      <a:pt x="237" y="155"/>
                    </a:lnTo>
                    <a:lnTo>
                      <a:pt x="141" y="145"/>
                    </a:lnTo>
                    <a:lnTo>
                      <a:pt x="29" y="140"/>
                    </a:lnTo>
                    <a:lnTo>
                      <a:pt x="5" y="135"/>
                    </a:lnTo>
                    <a:lnTo>
                      <a:pt x="0" y="118"/>
                    </a:lnTo>
                    <a:lnTo>
                      <a:pt x="10" y="94"/>
                    </a:lnTo>
                    <a:lnTo>
                      <a:pt x="29" y="6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6" name="Freeform 189"/>
              <p:cNvSpPr>
                <a:spLocks/>
              </p:cNvSpPr>
              <p:nvPr/>
            </p:nvSpPr>
            <p:spPr bwMode="auto">
              <a:xfrm>
                <a:off x="256" y="2677"/>
                <a:ext cx="31" cy="24"/>
              </a:xfrm>
              <a:custGeom>
                <a:avLst/>
                <a:gdLst>
                  <a:gd name="T0" fmla="*/ 153 w 217"/>
                  <a:gd name="T1" fmla="*/ 20 h 171"/>
                  <a:gd name="T2" fmla="*/ 134 w 217"/>
                  <a:gd name="T3" fmla="*/ 32 h 171"/>
                  <a:gd name="T4" fmla="*/ 108 w 217"/>
                  <a:gd name="T5" fmla="*/ 28 h 171"/>
                  <a:gd name="T6" fmla="*/ 78 w 217"/>
                  <a:gd name="T7" fmla="*/ 18 h 171"/>
                  <a:gd name="T8" fmla="*/ 47 w 217"/>
                  <a:gd name="T9" fmla="*/ 17 h 171"/>
                  <a:gd name="T10" fmla="*/ 12 w 217"/>
                  <a:gd name="T11" fmla="*/ 40 h 171"/>
                  <a:gd name="T12" fmla="*/ 0 w 217"/>
                  <a:gd name="T13" fmla="*/ 80 h 171"/>
                  <a:gd name="T14" fmla="*/ 6 w 217"/>
                  <a:gd name="T15" fmla="*/ 116 h 171"/>
                  <a:gd name="T16" fmla="*/ 22 w 217"/>
                  <a:gd name="T17" fmla="*/ 148 h 171"/>
                  <a:gd name="T18" fmla="*/ 48 w 217"/>
                  <a:gd name="T19" fmla="*/ 168 h 171"/>
                  <a:gd name="T20" fmla="*/ 82 w 217"/>
                  <a:gd name="T21" fmla="*/ 171 h 171"/>
                  <a:gd name="T22" fmla="*/ 128 w 217"/>
                  <a:gd name="T23" fmla="*/ 153 h 171"/>
                  <a:gd name="T24" fmla="*/ 161 w 217"/>
                  <a:gd name="T25" fmla="*/ 124 h 171"/>
                  <a:gd name="T26" fmla="*/ 187 w 217"/>
                  <a:gd name="T27" fmla="*/ 86 h 171"/>
                  <a:gd name="T28" fmla="*/ 213 w 217"/>
                  <a:gd name="T29" fmla="*/ 42 h 171"/>
                  <a:gd name="T30" fmla="*/ 217 w 217"/>
                  <a:gd name="T31" fmla="*/ 15 h 171"/>
                  <a:gd name="T32" fmla="*/ 202 w 217"/>
                  <a:gd name="T33" fmla="*/ 0 h 171"/>
                  <a:gd name="T34" fmla="*/ 176 w 217"/>
                  <a:gd name="T35" fmla="*/ 0 h 171"/>
                  <a:gd name="T36" fmla="*/ 153 w 217"/>
                  <a:gd name="T37" fmla="*/ 20 h 171"/>
                  <a:gd name="T38" fmla="*/ 153 w 217"/>
                  <a:gd name="T39" fmla="*/ 20 h 1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7"/>
                  <a:gd name="T61" fmla="*/ 0 h 171"/>
                  <a:gd name="T62" fmla="*/ 217 w 217"/>
                  <a:gd name="T63" fmla="*/ 171 h 1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7" h="171">
                    <a:moveTo>
                      <a:pt x="153" y="20"/>
                    </a:moveTo>
                    <a:lnTo>
                      <a:pt x="134" y="32"/>
                    </a:lnTo>
                    <a:lnTo>
                      <a:pt x="108" y="28"/>
                    </a:lnTo>
                    <a:lnTo>
                      <a:pt x="78" y="18"/>
                    </a:lnTo>
                    <a:lnTo>
                      <a:pt x="47" y="17"/>
                    </a:lnTo>
                    <a:lnTo>
                      <a:pt x="12" y="40"/>
                    </a:lnTo>
                    <a:lnTo>
                      <a:pt x="0" y="80"/>
                    </a:lnTo>
                    <a:lnTo>
                      <a:pt x="6" y="116"/>
                    </a:lnTo>
                    <a:lnTo>
                      <a:pt x="22" y="148"/>
                    </a:lnTo>
                    <a:lnTo>
                      <a:pt x="48" y="168"/>
                    </a:lnTo>
                    <a:lnTo>
                      <a:pt x="82" y="171"/>
                    </a:lnTo>
                    <a:lnTo>
                      <a:pt x="128" y="153"/>
                    </a:lnTo>
                    <a:lnTo>
                      <a:pt x="161" y="124"/>
                    </a:lnTo>
                    <a:lnTo>
                      <a:pt x="187" y="86"/>
                    </a:lnTo>
                    <a:lnTo>
                      <a:pt x="213" y="42"/>
                    </a:lnTo>
                    <a:lnTo>
                      <a:pt x="217" y="15"/>
                    </a:lnTo>
                    <a:lnTo>
                      <a:pt x="202" y="0"/>
                    </a:lnTo>
                    <a:lnTo>
                      <a:pt x="176" y="0"/>
                    </a:lnTo>
                    <a:lnTo>
                      <a:pt x="153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7" name="Freeform 190"/>
              <p:cNvSpPr>
                <a:spLocks/>
              </p:cNvSpPr>
              <p:nvPr/>
            </p:nvSpPr>
            <p:spPr bwMode="auto">
              <a:xfrm>
                <a:off x="678" y="2678"/>
                <a:ext cx="24" cy="20"/>
              </a:xfrm>
              <a:custGeom>
                <a:avLst/>
                <a:gdLst>
                  <a:gd name="T0" fmla="*/ 72 w 169"/>
                  <a:gd name="T1" fmla="*/ 40 h 140"/>
                  <a:gd name="T2" fmla="*/ 78 w 169"/>
                  <a:gd name="T3" fmla="*/ 52 h 140"/>
                  <a:gd name="T4" fmla="*/ 98 w 169"/>
                  <a:gd name="T5" fmla="*/ 51 h 140"/>
                  <a:gd name="T6" fmla="*/ 147 w 169"/>
                  <a:gd name="T7" fmla="*/ 32 h 140"/>
                  <a:gd name="T8" fmla="*/ 169 w 169"/>
                  <a:gd name="T9" fmla="*/ 37 h 140"/>
                  <a:gd name="T10" fmla="*/ 153 w 169"/>
                  <a:gd name="T11" fmla="*/ 68 h 140"/>
                  <a:gd name="T12" fmla="*/ 135 w 169"/>
                  <a:gd name="T13" fmla="*/ 88 h 140"/>
                  <a:gd name="T14" fmla="*/ 113 w 169"/>
                  <a:gd name="T15" fmla="*/ 107 h 140"/>
                  <a:gd name="T16" fmla="*/ 89 w 169"/>
                  <a:gd name="T17" fmla="*/ 124 h 140"/>
                  <a:gd name="T18" fmla="*/ 65 w 169"/>
                  <a:gd name="T19" fmla="*/ 135 h 140"/>
                  <a:gd name="T20" fmla="*/ 23 w 169"/>
                  <a:gd name="T21" fmla="*/ 140 h 140"/>
                  <a:gd name="T22" fmla="*/ 2 w 169"/>
                  <a:gd name="T23" fmla="*/ 123 h 140"/>
                  <a:gd name="T24" fmla="*/ 0 w 169"/>
                  <a:gd name="T25" fmla="*/ 33 h 140"/>
                  <a:gd name="T26" fmla="*/ 13 w 169"/>
                  <a:gd name="T27" fmla="*/ 6 h 140"/>
                  <a:gd name="T28" fmla="*/ 39 w 169"/>
                  <a:gd name="T29" fmla="*/ 0 h 140"/>
                  <a:gd name="T30" fmla="*/ 63 w 169"/>
                  <a:gd name="T31" fmla="*/ 11 h 140"/>
                  <a:gd name="T32" fmla="*/ 72 w 169"/>
                  <a:gd name="T33" fmla="*/ 40 h 140"/>
                  <a:gd name="T34" fmla="*/ 72 w 169"/>
                  <a:gd name="T35" fmla="*/ 40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9"/>
                  <a:gd name="T55" fmla="*/ 0 h 140"/>
                  <a:gd name="T56" fmla="*/ 169 w 169"/>
                  <a:gd name="T57" fmla="*/ 140 h 1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9" h="140">
                    <a:moveTo>
                      <a:pt x="72" y="40"/>
                    </a:moveTo>
                    <a:lnTo>
                      <a:pt x="78" y="52"/>
                    </a:lnTo>
                    <a:lnTo>
                      <a:pt x="98" y="51"/>
                    </a:lnTo>
                    <a:lnTo>
                      <a:pt x="147" y="32"/>
                    </a:lnTo>
                    <a:lnTo>
                      <a:pt x="169" y="37"/>
                    </a:lnTo>
                    <a:lnTo>
                      <a:pt x="153" y="68"/>
                    </a:lnTo>
                    <a:lnTo>
                      <a:pt x="135" y="88"/>
                    </a:lnTo>
                    <a:lnTo>
                      <a:pt x="113" y="107"/>
                    </a:lnTo>
                    <a:lnTo>
                      <a:pt x="89" y="124"/>
                    </a:lnTo>
                    <a:lnTo>
                      <a:pt x="65" y="135"/>
                    </a:lnTo>
                    <a:lnTo>
                      <a:pt x="23" y="140"/>
                    </a:lnTo>
                    <a:lnTo>
                      <a:pt x="2" y="123"/>
                    </a:lnTo>
                    <a:lnTo>
                      <a:pt x="0" y="33"/>
                    </a:lnTo>
                    <a:lnTo>
                      <a:pt x="13" y="6"/>
                    </a:lnTo>
                    <a:lnTo>
                      <a:pt x="39" y="0"/>
                    </a:lnTo>
                    <a:lnTo>
                      <a:pt x="63" y="11"/>
                    </a:lnTo>
                    <a:lnTo>
                      <a:pt x="72" y="4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8" name="Freeform 191"/>
              <p:cNvSpPr>
                <a:spLocks/>
              </p:cNvSpPr>
              <p:nvPr/>
            </p:nvSpPr>
            <p:spPr bwMode="auto">
              <a:xfrm>
                <a:off x="606" y="2573"/>
                <a:ext cx="35" cy="57"/>
              </a:xfrm>
              <a:custGeom>
                <a:avLst/>
                <a:gdLst>
                  <a:gd name="T0" fmla="*/ 37 w 247"/>
                  <a:gd name="T1" fmla="*/ 23 h 399"/>
                  <a:gd name="T2" fmla="*/ 112 w 247"/>
                  <a:gd name="T3" fmla="*/ 11 h 399"/>
                  <a:gd name="T4" fmla="*/ 187 w 247"/>
                  <a:gd name="T5" fmla="*/ 0 h 399"/>
                  <a:gd name="T6" fmla="*/ 234 w 247"/>
                  <a:gd name="T7" fmla="*/ 16 h 399"/>
                  <a:gd name="T8" fmla="*/ 247 w 247"/>
                  <a:gd name="T9" fmla="*/ 64 h 399"/>
                  <a:gd name="T10" fmla="*/ 236 w 247"/>
                  <a:gd name="T11" fmla="*/ 352 h 399"/>
                  <a:gd name="T12" fmla="*/ 223 w 247"/>
                  <a:gd name="T13" fmla="*/ 377 h 399"/>
                  <a:gd name="T14" fmla="*/ 202 w 247"/>
                  <a:gd name="T15" fmla="*/ 393 h 399"/>
                  <a:gd name="T16" fmla="*/ 152 w 247"/>
                  <a:gd name="T17" fmla="*/ 399 h 399"/>
                  <a:gd name="T18" fmla="*/ 113 w 247"/>
                  <a:gd name="T19" fmla="*/ 373 h 399"/>
                  <a:gd name="T20" fmla="*/ 108 w 247"/>
                  <a:gd name="T21" fmla="*/ 322 h 399"/>
                  <a:gd name="T22" fmla="*/ 122 w 247"/>
                  <a:gd name="T23" fmla="*/ 214 h 399"/>
                  <a:gd name="T24" fmla="*/ 123 w 247"/>
                  <a:gd name="T25" fmla="*/ 111 h 399"/>
                  <a:gd name="T26" fmla="*/ 83 w 247"/>
                  <a:gd name="T27" fmla="*/ 102 h 399"/>
                  <a:gd name="T28" fmla="*/ 37 w 247"/>
                  <a:gd name="T29" fmla="*/ 96 h 399"/>
                  <a:gd name="T30" fmla="*/ 9 w 247"/>
                  <a:gd name="T31" fmla="*/ 85 h 399"/>
                  <a:gd name="T32" fmla="*/ 0 w 247"/>
                  <a:gd name="T33" fmla="*/ 60 h 399"/>
                  <a:gd name="T34" fmla="*/ 9 w 247"/>
                  <a:gd name="T35" fmla="*/ 35 h 399"/>
                  <a:gd name="T36" fmla="*/ 21 w 247"/>
                  <a:gd name="T37" fmla="*/ 26 h 399"/>
                  <a:gd name="T38" fmla="*/ 37 w 247"/>
                  <a:gd name="T39" fmla="*/ 23 h 399"/>
                  <a:gd name="T40" fmla="*/ 37 w 247"/>
                  <a:gd name="T41" fmla="*/ 23 h 3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99"/>
                  <a:gd name="T65" fmla="*/ 247 w 247"/>
                  <a:gd name="T66" fmla="*/ 399 h 3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99">
                    <a:moveTo>
                      <a:pt x="37" y="23"/>
                    </a:moveTo>
                    <a:lnTo>
                      <a:pt x="112" y="11"/>
                    </a:lnTo>
                    <a:lnTo>
                      <a:pt x="187" y="0"/>
                    </a:lnTo>
                    <a:lnTo>
                      <a:pt x="234" y="16"/>
                    </a:lnTo>
                    <a:lnTo>
                      <a:pt x="247" y="64"/>
                    </a:lnTo>
                    <a:lnTo>
                      <a:pt x="236" y="352"/>
                    </a:lnTo>
                    <a:lnTo>
                      <a:pt x="223" y="377"/>
                    </a:lnTo>
                    <a:lnTo>
                      <a:pt x="202" y="393"/>
                    </a:lnTo>
                    <a:lnTo>
                      <a:pt x="152" y="399"/>
                    </a:lnTo>
                    <a:lnTo>
                      <a:pt x="113" y="373"/>
                    </a:lnTo>
                    <a:lnTo>
                      <a:pt x="108" y="322"/>
                    </a:lnTo>
                    <a:lnTo>
                      <a:pt x="122" y="214"/>
                    </a:lnTo>
                    <a:lnTo>
                      <a:pt x="123" y="111"/>
                    </a:lnTo>
                    <a:lnTo>
                      <a:pt x="83" y="102"/>
                    </a:lnTo>
                    <a:lnTo>
                      <a:pt x="37" y="96"/>
                    </a:lnTo>
                    <a:lnTo>
                      <a:pt x="9" y="85"/>
                    </a:lnTo>
                    <a:lnTo>
                      <a:pt x="0" y="60"/>
                    </a:lnTo>
                    <a:lnTo>
                      <a:pt x="9" y="35"/>
                    </a:lnTo>
                    <a:lnTo>
                      <a:pt x="21" y="26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9" name="Freeform 192"/>
              <p:cNvSpPr>
                <a:spLocks/>
              </p:cNvSpPr>
              <p:nvPr/>
            </p:nvSpPr>
            <p:spPr bwMode="auto">
              <a:xfrm>
                <a:off x="581" y="2534"/>
                <a:ext cx="70" cy="19"/>
              </a:xfrm>
              <a:custGeom>
                <a:avLst/>
                <a:gdLst>
                  <a:gd name="T0" fmla="*/ 31 w 487"/>
                  <a:gd name="T1" fmla="*/ 26 h 133"/>
                  <a:gd name="T2" fmla="*/ 138 w 487"/>
                  <a:gd name="T3" fmla="*/ 11 h 133"/>
                  <a:gd name="T4" fmla="*/ 233 w 487"/>
                  <a:gd name="T5" fmla="*/ 0 h 133"/>
                  <a:gd name="T6" fmla="*/ 436 w 487"/>
                  <a:gd name="T7" fmla="*/ 10 h 133"/>
                  <a:gd name="T8" fmla="*/ 461 w 487"/>
                  <a:gd name="T9" fmla="*/ 20 h 133"/>
                  <a:gd name="T10" fmla="*/ 478 w 487"/>
                  <a:gd name="T11" fmla="*/ 37 h 133"/>
                  <a:gd name="T12" fmla="*/ 487 w 487"/>
                  <a:gd name="T13" fmla="*/ 81 h 133"/>
                  <a:gd name="T14" fmla="*/ 479 w 487"/>
                  <a:gd name="T15" fmla="*/ 104 h 133"/>
                  <a:gd name="T16" fmla="*/ 464 w 487"/>
                  <a:gd name="T17" fmla="*/ 121 h 133"/>
                  <a:gd name="T18" fmla="*/ 443 w 487"/>
                  <a:gd name="T19" fmla="*/ 132 h 133"/>
                  <a:gd name="T20" fmla="*/ 416 w 487"/>
                  <a:gd name="T21" fmla="*/ 133 h 133"/>
                  <a:gd name="T22" fmla="*/ 316 w 487"/>
                  <a:gd name="T23" fmla="*/ 115 h 133"/>
                  <a:gd name="T24" fmla="*/ 229 w 487"/>
                  <a:gd name="T25" fmla="*/ 99 h 133"/>
                  <a:gd name="T26" fmla="*/ 140 w 487"/>
                  <a:gd name="T27" fmla="*/ 93 h 133"/>
                  <a:gd name="T28" fmla="*/ 41 w 487"/>
                  <a:gd name="T29" fmla="*/ 99 h 133"/>
                  <a:gd name="T30" fmla="*/ 12 w 487"/>
                  <a:gd name="T31" fmla="*/ 93 h 133"/>
                  <a:gd name="T32" fmla="*/ 0 w 487"/>
                  <a:gd name="T33" fmla="*/ 68 h 133"/>
                  <a:gd name="T34" fmla="*/ 5 w 487"/>
                  <a:gd name="T35" fmla="*/ 42 h 133"/>
                  <a:gd name="T36" fmla="*/ 15 w 487"/>
                  <a:gd name="T37" fmla="*/ 32 h 133"/>
                  <a:gd name="T38" fmla="*/ 31 w 487"/>
                  <a:gd name="T39" fmla="*/ 26 h 133"/>
                  <a:gd name="T40" fmla="*/ 31 w 487"/>
                  <a:gd name="T41" fmla="*/ 26 h 1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133"/>
                  <a:gd name="T65" fmla="*/ 487 w 487"/>
                  <a:gd name="T66" fmla="*/ 133 h 1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133">
                    <a:moveTo>
                      <a:pt x="31" y="26"/>
                    </a:moveTo>
                    <a:lnTo>
                      <a:pt x="138" y="11"/>
                    </a:lnTo>
                    <a:lnTo>
                      <a:pt x="233" y="0"/>
                    </a:lnTo>
                    <a:lnTo>
                      <a:pt x="436" y="10"/>
                    </a:lnTo>
                    <a:lnTo>
                      <a:pt x="461" y="20"/>
                    </a:lnTo>
                    <a:lnTo>
                      <a:pt x="478" y="37"/>
                    </a:lnTo>
                    <a:lnTo>
                      <a:pt x="487" y="81"/>
                    </a:lnTo>
                    <a:lnTo>
                      <a:pt x="479" y="104"/>
                    </a:lnTo>
                    <a:lnTo>
                      <a:pt x="464" y="121"/>
                    </a:lnTo>
                    <a:lnTo>
                      <a:pt x="443" y="132"/>
                    </a:lnTo>
                    <a:lnTo>
                      <a:pt x="416" y="133"/>
                    </a:lnTo>
                    <a:lnTo>
                      <a:pt x="316" y="115"/>
                    </a:lnTo>
                    <a:lnTo>
                      <a:pt x="229" y="99"/>
                    </a:lnTo>
                    <a:lnTo>
                      <a:pt x="140" y="93"/>
                    </a:lnTo>
                    <a:lnTo>
                      <a:pt x="41" y="99"/>
                    </a:lnTo>
                    <a:lnTo>
                      <a:pt x="12" y="93"/>
                    </a:lnTo>
                    <a:lnTo>
                      <a:pt x="0" y="68"/>
                    </a:lnTo>
                    <a:lnTo>
                      <a:pt x="5" y="42"/>
                    </a:lnTo>
                    <a:lnTo>
                      <a:pt x="15" y="32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" name="Freeform 193"/>
              <p:cNvSpPr>
                <a:spLocks/>
              </p:cNvSpPr>
              <p:nvPr/>
            </p:nvSpPr>
            <p:spPr bwMode="auto">
              <a:xfrm>
                <a:off x="594" y="2457"/>
                <a:ext cx="54" cy="39"/>
              </a:xfrm>
              <a:custGeom>
                <a:avLst/>
                <a:gdLst>
                  <a:gd name="T0" fmla="*/ 46 w 378"/>
                  <a:gd name="T1" fmla="*/ 0 h 273"/>
                  <a:gd name="T2" fmla="*/ 119 w 378"/>
                  <a:gd name="T3" fmla="*/ 18 h 273"/>
                  <a:gd name="T4" fmla="*/ 184 w 378"/>
                  <a:gd name="T5" fmla="*/ 23 h 273"/>
                  <a:gd name="T6" fmla="*/ 327 w 378"/>
                  <a:gd name="T7" fmla="*/ 21 h 273"/>
                  <a:gd name="T8" fmla="*/ 364 w 378"/>
                  <a:gd name="T9" fmla="*/ 34 h 273"/>
                  <a:gd name="T10" fmla="*/ 378 w 378"/>
                  <a:gd name="T11" fmla="*/ 72 h 273"/>
                  <a:gd name="T12" fmla="*/ 376 w 378"/>
                  <a:gd name="T13" fmla="*/ 242 h 273"/>
                  <a:gd name="T14" fmla="*/ 372 w 378"/>
                  <a:gd name="T15" fmla="*/ 264 h 273"/>
                  <a:gd name="T16" fmla="*/ 360 w 378"/>
                  <a:gd name="T17" fmla="*/ 273 h 273"/>
                  <a:gd name="T18" fmla="*/ 322 w 378"/>
                  <a:gd name="T19" fmla="*/ 259 h 273"/>
                  <a:gd name="T20" fmla="*/ 286 w 378"/>
                  <a:gd name="T21" fmla="*/ 218 h 273"/>
                  <a:gd name="T22" fmla="*/ 269 w 378"/>
                  <a:gd name="T23" fmla="*/ 162 h 273"/>
                  <a:gd name="T24" fmla="*/ 271 w 378"/>
                  <a:gd name="T25" fmla="*/ 123 h 273"/>
                  <a:gd name="T26" fmla="*/ 150 w 378"/>
                  <a:gd name="T27" fmla="*/ 106 h 273"/>
                  <a:gd name="T28" fmla="*/ 90 w 378"/>
                  <a:gd name="T29" fmla="*/ 90 h 273"/>
                  <a:gd name="T30" fmla="*/ 24 w 378"/>
                  <a:gd name="T31" fmla="*/ 69 h 273"/>
                  <a:gd name="T32" fmla="*/ 2 w 378"/>
                  <a:gd name="T33" fmla="*/ 50 h 273"/>
                  <a:gd name="T34" fmla="*/ 0 w 378"/>
                  <a:gd name="T35" fmla="*/ 23 h 273"/>
                  <a:gd name="T36" fmla="*/ 17 w 378"/>
                  <a:gd name="T37" fmla="*/ 2 h 273"/>
                  <a:gd name="T38" fmla="*/ 46 w 378"/>
                  <a:gd name="T39" fmla="*/ 0 h 273"/>
                  <a:gd name="T40" fmla="*/ 46 w 378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8"/>
                  <a:gd name="T64" fmla="*/ 0 h 273"/>
                  <a:gd name="T65" fmla="*/ 378 w 378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8" h="273">
                    <a:moveTo>
                      <a:pt x="46" y="0"/>
                    </a:moveTo>
                    <a:lnTo>
                      <a:pt x="119" y="18"/>
                    </a:lnTo>
                    <a:lnTo>
                      <a:pt x="184" y="23"/>
                    </a:lnTo>
                    <a:lnTo>
                      <a:pt x="327" y="21"/>
                    </a:lnTo>
                    <a:lnTo>
                      <a:pt x="364" y="34"/>
                    </a:lnTo>
                    <a:lnTo>
                      <a:pt x="378" y="72"/>
                    </a:lnTo>
                    <a:lnTo>
                      <a:pt x="376" y="242"/>
                    </a:lnTo>
                    <a:lnTo>
                      <a:pt x="372" y="264"/>
                    </a:lnTo>
                    <a:lnTo>
                      <a:pt x="360" y="273"/>
                    </a:lnTo>
                    <a:lnTo>
                      <a:pt x="322" y="259"/>
                    </a:lnTo>
                    <a:lnTo>
                      <a:pt x="286" y="218"/>
                    </a:lnTo>
                    <a:lnTo>
                      <a:pt x="269" y="162"/>
                    </a:lnTo>
                    <a:lnTo>
                      <a:pt x="271" y="123"/>
                    </a:lnTo>
                    <a:lnTo>
                      <a:pt x="150" y="106"/>
                    </a:lnTo>
                    <a:lnTo>
                      <a:pt x="90" y="90"/>
                    </a:lnTo>
                    <a:lnTo>
                      <a:pt x="24" y="69"/>
                    </a:lnTo>
                    <a:lnTo>
                      <a:pt x="2" y="50"/>
                    </a:lnTo>
                    <a:lnTo>
                      <a:pt x="0" y="23"/>
                    </a:lnTo>
                    <a:lnTo>
                      <a:pt x="17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1" name="Freeform 194"/>
              <p:cNvSpPr>
                <a:spLocks/>
              </p:cNvSpPr>
              <p:nvPr/>
            </p:nvSpPr>
            <p:spPr bwMode="auto">
              <a:xfrm>
                <a:off x="592" y="2506"/>
                <a:ext cx="59" cy="16"/>
              </a:xfrm>
              <a:custGeom>
                <a:avLst/>
                <a:gdLst>
                  <a:gd name="T0" fmla="*/ 39 w 413"/>
                  <a:gd name="T1" fmla="*/ 1 h 112"/>
                  <a:gd name="T2" fmla="*/ 198 w 413"/>
                  <a:gd name="T3" fmla="*/ 4 h 112"/>
                  <a:gd name="T4" fmla="*/ 357 w 413"/>
                  <a:gd name="T5" fmla="*/ 0 h 112"/>
                  <a:gd name="T6" fmla="*/ 399 w 413"/>
                  <a:gd name="T7" fmla="*/ 18 h 112"/>
                  <a:gd name="T8" fmla="*/ 413 w 413"/>
                  <a:gd name="T9" fmla="*/ 56 h 112"/>
                  <a:gd name="T10" fmla="*/ 409 w 413"/>
                  <a:gd name="T11" fmla="*/ 76 h 112"/>
                  <a:gd name="T12" fmla="*/ 399 w 413"/>
                  <a:gd name="T13" fmla="*/ 94 h 112"/>
                  <a:gd name="T14" fmla="*/ 382 w 413"/>
                  <a:gd name="T15" fmla="*/ 108 h 112"/>
                  <a:gd name="T16" fmla="*/ 357 w 413"/>
                  <a:gd name="T17" fmla="*/ 112 h 112"/>
                  <a:gd name="T18" fmla="*/ 196 w 413"/>
                  <a:gd name="T19" fmla="*/ 97 h 112"/>
                  <a:gd name="T20" fmla="*/ 120 w 413"/>
                  <a:gd name="T21" fmla="*/ 84 h 112"/>
                  <a:gd name="T22" fmla="*/ 33 w 413"/>
                  <a:gd name="T23" fmla="*/ 74 h 112"/>
                  <a:gd name="T24" fmla="*/ 8 w 413"/>
                  <a:gd name="T25" fmla="*/ 61 h 112"/>
                  <a:gd name="T26" fmla="*/ 0 w 413"/>
                  <a:gd name="T27" fmla="*/ 35 h 112"/>
                  <a:gd name="T28" fmla="*/ 11 w 413"/>
                  <a:gd name="T29" fmla="*/ 10 h 112"/>
                  <a:gd name="T30" fmla="*/ 39 w 413"/>
                  <a:gd name="T31" fmla="*/ 1 h 112"/>
                  <a:gd name="T32" fmla="*/ 39 w 413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3"/>
                  <a:gd name="T52" fmla="*/ 0 h 112"/>
                  <a:gd name="T53" fmla="*/ 413 w 413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3" h="112">
                    <a:moveTo>
                      <a:pt x="39" y="1"/>
                    </a:moveTo>
                    <a:lnTo>
                      <a:pt x="198" y="4"/>
                    </a:lnTo>
                    <a:lnTo>
                      <a:pt x="357" y="0"/>
                    </a:lnTo>
                    <a:lnTo>
                      <a:pt x="399" y="18"/>
                    </a:lnTo>
                    <a:lnTo>
                      <a:pt x="413" y="56"/>
                    </a:lnTo>
                    <a:lnTo>
                      <a:pt x="409" y="76"/>
                    </a:lnTo>
                    <a:lnTo>
                      <a:pt x="399" y="94"/>
                    </a:lnTo>
                    <a:lnTo>
                      <a:pt x="382" y="108"/>
                    </a:lnTo>
                    <a:lnTo>
                      <a:pt x="357" y="112"/>
                    </a:lnTo>
                    <a:lnTo>
                      <a:pt x="196" y="97"/>
                    </a:lnTo>
                    <a:lnTo>
                      <a:pt x="120" y="84"/>
                    </a:lnTo>
                    <a:lnTo>
                      <a:pt x="33" y="74"/>
                    </a:lnTo>
                    <a:lnTo>
                      <a:pt x="8" y="61"/>
                    </a:lnTo>
                    <a:lnTo>
                      <a:pt x="0" y="35"/>
                    </a:lnTo>
                    <a:lnTo>
                      <a:pt x="11" y="1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" name="Freeform 195"/>
              <p:cNvSpPr>
                <a:spLocks/>
              </p:cNvSpPr>
              <p:nvPr/>
            </p:nvSpPr>
            <p:spPr bwMode="auto">
              <a:xfrm>
                <a:off x="482" y="2591"/>
                <a:ext cx="15" cy="20"/>
              </a:xfrm>
              <a:custGeom>
                <a:avLst/>
                <a:gdLst>
                  <a:gd name="T0" fmla="*/ 12 w 110"/>
                  <a:gd name="T1" fmla="*/ 63 h 138"/>
                  <a:gd name="T2" fmla="*/ 0 w 110"/>
                  <a:gd name="T3" fmla="*/ 24 h 138"/>
                  <a:gd name="T4" fmla="*/ 6 w 110"/>
                  <a:gd name="T5" fmla="*/ 10 h 138"/>
                  <a:gd name="T6" fmla="*/ 18 w 110"/>
                  <a:gd name="T7" fmla="*/ 1 h 138"/>
                  <a:gd name="T8" fmla="*/ 53 w 110"/>
                  <a:gd name="T9" fmla="*/ 0 h 138"/>
                  <a:gd name="T10" fmla="*/ 91 w 110"/>
                  <a:gd name="T11" fmla="*/ 28 h 138"/>
                  <a:gd name="T12" fmla="*/ 106 w 110"/>
                  <a:gd name="T13" fmla="*/ 75 h 138"/>
                  <a:gd name="T14" fmla="*/ 110 w 110"/>
                  <a:gd name="T15" fmla="*/ 109 h 138"/>
                  <a:gd name="T16" fmla="*/ 102 w 110"/>
                  <a:gd name="T17" fmla="*/ 123 h 138"/>
                  <a:gd name="T18" fmla="*/ 90 w 110"/>
                  <a:gd name="T19" fmla="*/ 133 h 138"/>
                  <a:gd name="T20" fmla="*/ 59 w 110"/>
                  <a:gd name="T21" fmla="*/ 138 h 138"/>
                  <a:gd name="T22" fmla="*/ 32 w 110"/>
                  <a:gd name="T23" fmla="*/ 116 h 138"/>
                  <a:gd name="T24" fmla="*/ 12 w 110"/>
                  <a:gd name="T25" fmla="*/ 63 h 138"/>
                  <a:gd name="T26" fmla="*/ 12 w 110"/>
                  <a:gd name="T27" fmla="*/ 63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"/>
                  <a:gd name="T43" fmla="*/ 0 h 138"/>
                  <a:gd name="T44" fmla="*/ 110 w 110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" h="138">
                    <a:moveTo>
                      <a:pt x="12" y="63"/>
                    </a:moveTo>
                    <a:lnTo>
                      <a:pt x="0" y="24"/>
                    </a:lnTo>
                    <a:lnTo>
                      <a:pt x="6" y="10"/>
                    </a:lnTo>
                    <a:lnTo>
                      <a:pt x="18" y="1"/>
                    </a:lnTo>
                    <a:lnTo>
                      <a:pt x="53" y="0"/>
                    </a:lnTo>
                    <a:lnTo>
                      <a:pt x="91" y="28"/>
                    </a:lnTo>
                    <a:lnTo>
                      <a:pt x="106" y="75"/>
                    </a:lnTo>
                    <a:lnTo>
                      <a:pt x="110" y="109"/>
                    </a:lnTo>
                    <a:lnTo>
                      <a:pt x="102" y="123"/>
                    </a:lnTo>
                    <a:lnTo>
                      <a:pt x="90" y="133"/>
                    </a:lnTo>
                    <a:lnTo>
                      <a:pt x="59" y="138"/>
                    </a:lnTo>
                    <a:lnTo>
                      <a:pt x="32" y="116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3" name="Freeform 196"/>
              <p:cNvSpPr>
                <a:spLocks/>
              </p:cNvSpPr>
              <p:nvPr/>
            </p:nvSpPr>
            <p:spPr bwMode="auto">
              <a:xfrm>
                <a:off x="458" y="2598"/>
                <a:ext cx="17" cy="19"/>
              </a:xfrm>
              <a:custGeom>
                <a:avLst/>
                <a:gdLst>
                  <a:gd name="T0" fmla="*/ 8 w 121"/>
                  <a:gd name="T1" fmla="*/ 69 h 132"/>
                  <a:gd name="T2" fmla="*/ 0 w 121"/>
                  <a:gd name="T3" fmla="*/ 38 h 132"/>
                  <a:gd name="T4" fmla="*/ 7 w 121"/>
                  <a:gd name="T5" fmla="*/ 23 h 132"/>
                  <a:gd name="T6" fmla="*/ 18 w 121"/>
                  <a:gd name="T7" fmla="*/ 11 h 132"/>
                  <a:gd name="T8" fmla="*/ 48 w 121"/>
                  <a:gd name="T9" fmla="*/ 0 h 132"/>
                  <a:gd name="T10" fmla="*/ 79 w 121"/>
                  <a:gd name="T11" fmla="*/ 15 h 132"/>
                  <a:gd name="T12" fmla="*/ 110 w 121"/>
                  <a:gd name="T13" fmla="*/ 50 h 132"/>
                  <a:gd name="T14" fmla="*/ 121 w 121"/>
                  <a:gd name="T15" fmla="*/ 86 h 132"/>
                  <a:gd name="T16" fmla="*/ 111 w 121"/>
                  <a:gd name="T17" fmla="*/ 117 h 132"/>
                  <a:gd name="T18" fmla="*/ 100 w 121"/>
                  <a:gd name="T19" fmla="*/ 127 h 132"/>
                  <a:gd name="T20" fmla="*/ 86 w 121"/>
                  <a:gd name="T21" fmla="*/ 132 h 132"/>
                  <a:gd name="T22" fmla="*/ 60 w 121"/>
                  <a:gd name="T23" fmla="*/ 116 h 132"/>
                  <a:gd name="T24" fmla="*/ 34 w 121"/>
                  <a:gd name="T25" fmla="*/ 93 h 132"/>
                  <a:gd name="T26" fmla="*/ 8 w 121"/>
                  <a:gd name="T27" fmla="*/ 69 h 132"/>
                  <a:gd name="T28" fmla="*/ 8 w 121"/>
                  <a:gd name="T29" fmla="*/ 69 h 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132"/>
                  <a:gd name="T47" fmla="*/ 121 w 121"/>
                  <a:gd name="T48" fmla="*/ 132 h 1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132">
                    <a:moveTo>
                      <a:pt x="8" y="69"/>
                    </a:moveTo>
                    <a:lnTo>
                      <a:pt x="0" y="38"/>
                    </a:lnTo>
                    <a:lnTo>
                      <a:pt x="7" y="23"/>
                    </a:lnTo>
                    <a:lnTo>
                      <a:pt x="18" y="11"/>
                    </a:lnTo>
                    <a:lnTo>
                      <a:pt x="48" y="0"/>
                    </a:lnTo>
                    <a:lnTo>
                      <a:pt x="79" y="15"/>
                    </a:lnTo>
                    <a:lnTo>
                      <a:pt x="110" y="50"/>
                    </a:lnTo>
                    <a:lnTo>
                      <a:pt x="121" y="86"/>
                    </a:lnTo>
                    <a:lnTo>
                      <a:pt x="111" y="117"/>
                    </a:lnTo>
                    <a:lnTo>
                      <a:pt x="100" y="127"/>
                    </a:lnTo>
                    <a:lnTo>
                      <a:pt x="86" y="132"/>
                    </a:lnTo>
                    <a:lnTo>
                      <a:pt x="60" y="116"/>
                    </a:lnTo>
                    <a:lnTo>
                      <a:pt x="34" y="93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4" name="Freeform 197"/>
              <p:cNvSpPr>
                <a:spLocks/>
              </p:cNvSpPr>
              <p:nvPr/>
            </p:nvSpPr>
            <p:spPr bwMode="auto">
              <a:xfrm>
                <a:off x="432" y="2599"/>
                <a:ext cx="20" cy="21"/>
              </a:xfrm>
              <a:custGeom>
                <a:avLst/>
                <a:gdLst>
                  <a:gd name="T0" fmla="*/ 16 w 139"/>
                  <a:gd name="T1" fmla="*/ 67 h 144"/>
                  <a:gd name="T2" fmla="*/ 0 w 139"/>
                  <a:gd name="T3" fmla="*/ 43 h 144"/>
                  <a:gd name="T4" fmla="*/ 7 w 139"/>
                  <a:gd name="T5" fmla="*/ 17 h 144"/>
                  <a:gd name="T6" fmla="*/ 15 w 139"/>
                  <a:gd name="T7" fmla="*/ 7 h 144"/>
                  <a:gd name="T8" fmla="*/ 28 w 139"/>
                  <a:gd name="T9" fmla="*/ 0 h 144"/>
                  <a:gd name="T10" fmla="*/ 56 w 139"/>
                  <a:gd name="T11" fmla="*/ 6 h 144"/>
                  <a:gd name="T12" fmla="*/ 123 w 139"/>
                  <a:gd name="T13" fmla="*/ 50 h 144"/>
                  <a:gd name="T14" fmla="*/ 139 w 139"/>
                  <a:gd name="T15" fmla="*/ 88 h 144"/>
                  <a:gd name="T16" fmla="*/ 130 w 139"/>
                  <a:gd name="T17" fmla="*/ 125 h 144"/>
                  <a:gd name="T18" fmla="*/ 105 w 139"/>
                  <a:gd name="T19" fmla="*/ 144 h 144"/>
                  <a:gd name="T20" fmla="*/ 74 w 139"/>
                  <a:gd name="T21" fmla="*/ 131 h 144"/>
                  <a:gd name="T22" fmla="*/ 45 w 139"/>
                  <a:gd name="T23" fmla="*/ 98 h 144"/>
                  <a:gd name="T24" fmla="*/ 16 w 139"/>
                  <a:gd name="T25" fmla="*/ 67 h 144"/>
                  <a:gd name="T26" fmla="*/ 16 w 139"/>
                  <a:gd name="T27" fmla="*/ 67 h 1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"/>
                  <a:gd name="T43" fmla="*/ 0 h 144"/>
                  <a:gd name="T44" fmla="*/ 139 w 139"/>
                  <a:gd name="T45" fmla="*/ 144 h 1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" h="144">
                    <a:moveTo>
                      <a:pt x="16" y="67"/>
                    </a:moveTo>
                    <a:lnTo>
                      <a:pt x="0" y="43"/>
                    </a:lnTo>
                    <a:lnTo>
                      <a:pt x="7" y="17"/>
                    </a:lnTo>
                    <a:lnTo>
                      <a:pt x="15" y="7"/>
                    </a:lnTo>
                    <a:lnTo>
                      <a:pt x="28" y="0"/>
                    </a:lnTo>
                    <a:lnTo>
                      <a:pt x="56" y="6"/>
                    </a:lnTo>
                    <a:lnTo>
                      <a:pt x="123" y="50"/>
                    </a:lnTo>
                    <a:lnTo>
                      <a:pt x="139" y="88"/>
                    </a:lnTo>
                    <a:lnTo>
                      <a:pt x="130" y="125"/>
                    </a:lnTo>
                    <a:lnTo>
                      <a:pt x="105" y="144"/>
                    </a:lnTo>
                    <a:lnTo>
                      <a:pt x="74" y="131"/>
                    </a:lnTo>
                    <a:lnTo>
                      <a:pt x="45" y="98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5" name="Freeform 198"/>
              <p:cNvSpPr>
                <a:spLocks/>
              </p:cNvSpPr>
              <p:nvPr/>
            </p:nvSpPr>
            <p:spPr bwMode="auto">
              <a:xfrm>
                <a:off x="403" y="2597"/>
                <a:ext cx="21" cy="20"/>
              </a:xfrm>
              <a:custGeom>
                <a:avLst/>
                <a:gdLst>
                  <a:gd name="T0" fmla="*/ 23 w 149"/>
                  <a:gd name="T1" fmla="*/ 75 h 138"/>
                  <a:gd name="T2" fmla="*/ 0 w 149"/>
                  <a:gd name="T3" fmla="*/ 50 h 138"/>
                  <a:gd name="T4" fmla="*/ 4 w 149"/>
                  <a:gd name="T5" fmla="*/ 21 h 138"/>
                  <a:gd name="T6" fmla="*/ 24 w 149"/>
                  <a:gd name="T7" fmla="*/ 0 h 138"/>
                  <a:gd name="T8" fmla="*/ 57 w 149"/>
                  <a:gd name="T9" fmla="*/ 1 h 138"/>
                  <a:gd name="T10" fmla="*/ 125 w 149"/>
                  <a:gd name="T11" fmla="*/ 34 h 138"/>
                  <a:gd name="T12" fmla="*/ 149 w 149"/>
                  <a:gd name="T13" fmla="*/ 71 h 138"/>
                  <a:gd name="T14" fmla="*/ 145 w 149"/>
                  <a:gd name="T15" fmla="*/ 112 h 138"/>
                  <a:gd name="T16" fmla="*/ 136 w 149"/>
                  <a:gd name="T17" fmla="*/ 128 h 138"/>
                  <a:gd name="T18" fmla="*/ 123 w 149"/>
                  <a:gd name="T19" fmla="*/ 138 h 138"/>
                  <a:gd name="T20" fmla="*/ 88 w 149"/>
                  <a:gd name="T21" fmla="*/ 132 h 138"/>
                  <a:gd name="T22" fmla="*/ 56 w 149"/>
                  <a:gd name="T23" fmla="*/ 102 h 138"/>
                  <a:gd name="T24" fmla="*/ 23 w 149"/>
                  <a:gd name="T25" fmla="*/ 75 h 138"/>
                  <a:gd name="T26" fmla="*/ 23 w 149"/>
                  <a:gd name="T27" fmla="*/ 75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9"/>
                  <a:gd name="T43" fmla="*/ 0 h 138"/>
                  <a:gd name="T44" fmla="*/ 149 w 149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9" h="138">
                    <a:moveTo>
                      <a:pt x="23" y="75"/>
                    </a:moveTo>
                    <a:lnTo>
                      <a:pt x="0" y="50"/>
                    </a:lnTo>
                    <a:lnTo>
                      <a:pt x="4" y="21"/>
                    </a:lnTo>
                    <a:lnTo>
                      <a:pt x="24" y="0"/>
                    </a:lnTo>
                    <a:lnTo>
                      <a:pt x="57" y="1"/>
                    </a:lnTo>
                    <a:lnTo>
                      <a:pt x="125" y="34"/>
                    </a:lnTo>
                    <a:lnTo>
                      <a:pt x="149" y="71"/>
                    </a:lnTo>
                    <a:lnTo>
                      <a:pt x="145" y="112"/>
                    </a:lnTo>
                    <a:lnTo>
                      <a:pt x="136" y="128"/>
                    </a:lnTo>
                    <a:lnTo>
                      <a:pt x="123" y="138"/>
                    </a:lnTo>
                    <a:lnTo>
                      <a:pt x="88" y="132"/>
                    </a:lnTo>
                    <a:lnTo>
                      <a:pt x="56" y="102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6" name="Freeform 199"/>
              <p:cNvSpPr>
                <a:spLocks/>
              </p:cNvSpPr>
              <p:nvPr/>
            </p:nvSpPr>
            <p:spPr bwMode="auto">
              <a:xfrm>
                <a:off x="306" y="2438"/>
                <a:ext cx="34" cy="199"/>
              </a:xfrm>
              <a:custGeom>
                <a:avLst/>
                <a:gdLst>
                  <a:gd name="T0" fmla="*/ 75 w 236"/>
                  <a:gd name="T1" fmla="*/ 32 h 1396"/>
                  <a:gd name="T2" fmla="*/ 95 w 236"/>
                  <a:gd name="T3" fmla="*/ 123 h 1396"/>
                  <a:gd name="T4" fmla="*/ 116 w 236"/>
                  <a:gd name="T5" fmla="*/ 201 h 1396"/>
                  <a:gd name="T6" fmla="*/ 143 w 236"/>
                  <a:gd name="T7" fmla="*/ 371 h 1396"/>
                  <a:gd name="T8" fmla="*/ 146 w 236"/>
                  <a:gd name="T9" fmla="*/ 439 h 1396"/>
                  <a:gd name="T10" fmla="*/ 142 w 236"/>
                  <a:gd name="T11" fmla="*/ 500 h 1396"/>
                  <a:gd name="T12" fmla="*/ 141 w 236"/>
                  <a:gd name="T13" fmla="*/ 562 h 1396"/>
                  <a:gd name="T14" fmla="*/ 143 w 236"/>
                  <a:gd name="T15" fmla="*/ 630 h 1396"/>
                  <a:gd name="T16" fmla="*/ 165 w 236"/>
                  <a:gd name="T17" fmla="*/ 815 h 1396"/>
                  <a:gd name="T18" fmla="*/ 190 w 236"/>
                  <a:gd name="T19" fmla="*/ 976 h 1396"/>
                  <a:gd name="T20" fmla="*/ 214 w 236"/>
                  <a:gd name="T21" fmla="*/ 1136 h 1396"/>
                  <a:gd name="T22" fmla="*/ 236 w 236"/>
                  <a:gd name="T23" fmla="*/ 1321 h 1396"/>
                  <a:gd name="T24" fmla="*/ 233 w 236"/>
                  <a:gd name="T25" fmla="*/ 1351 h 1396"/>
                  <a:gd name="T26" fmla="*/ 221 w 236"/>
                  <a:gd name="T27" fmla="*/ 1375 h 1396"/>
                  <a:gd name="T28" fmla="*/ 200 w 236"/>
                  <a:gd name="T29" fmla="*/ 1389 h 1396"/>
                  <a:gd name="T30" fmla="*/ 175 w 236"/>
                  <a:gd name="T31" fmla="*/ 1396 h 1396"/>
                  <a:gd name="T32" fmla="*/ 127 w 236"/>
                  <a:gd name="T33" fmla="*/ 1384 h 1396"/>
                  <a:gd name="T34" fmla="*/ 101 w 236"/>
                  <a:gd name="T35" fmla="*/ 1334 h 1396"/>
                  <a:gd name="T36" fmla="*/ 80 w 236"/>
                  <a:gd name="T37" fmla="*/ 1150 h 1396"/>
                  <a:gd name="T38" fmla="*/ 58 w 236"/>
                  <a:gd name="T39" fmla="*/ 988 h 1396"/>
                  <a:gd name="T40" fmla="*/ 37 w 236"/>
                  <a:gd name="T41" fmla="*/ 826 h 1396"/>
                  <a:gd name="T42" fmla="*/ 16 w 236"/>
                  <a:gd name="T43" fmla="*/ 642 h 1396"/>
                  <a:gd name="T44" fmla="*/ 17 w 236"/>
                  <a:gd name="T45" fmla="*/ 572 h 1396"/>
                  <a:gd name="T46" fmla="*/ 26 w 236"/>
                  <a:gd name="T47" fmla="*/ 509 h 1396"/>
                  <a:gd name="T48" fmla="*/ 38 w 236"/>
                  <a:gd name="T49" fmla="*/ 377 h 1396"/>
                  <a:gd name="T50" fmla="*/ 25 w 236"/>
                  <a:gd name="T51" fmla="*/ 211 h 1396"/>
                  <a:gd name="T52" fmla="*/ 15 w 236"/>
                  <a:gd name="T53" fmla="*/ 134 h 1396"/>
                  <a:gd name="T54" fmla="*/ 0 w 236"/>
                  <a:gd name="T55" fmla="*/ 44 h 1396"/>
                  <a:gd name="T56" fmla="*/ 6 w 236"/>
                  <a:gd name="T57" fmla="*/ 14 h 1396"/>
                  <a:gd name="T58" fmla="*/ 17 w 236"/>
                  <a:gd name="T59" fmla="*/ 5 h 1396"/>
                  <a:gd name="T60" fmla="*/ 30 w 236"/>
                  <a:gd name="T61" fmla="*/ 0 h 1396"/>
                  <a:gd name="T62" fmla="*/ 58 w 236"/>
                  <a:gd name="T63" fmla="*/ 5 h 1396"/>
                  <a:gd name="T64" fmla="*/ 75 w 236"/>
                  <a:gd name="T65" fmla="*/ 32 h 1396"/>
                  <a:gd name="T66" fmla="*/ 75 w 236"/>
                  <a:gd name="T67" fmla="*/ 32 h 13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1396"/>
                  <a:gd name="T104" fmla="*/ 236 w 236"/>
                  <a:gd name="T105" fmla="*/ 1396 h 13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1396">
                    <a:moveTo>
                      <a:pt x="75" y="32"/>
                    </a:moveTo>
                    <a:lnTo>
                      <a:pt x="95" y="123"/>
                    </a:lnTo>
                    <a:lnTo>
                      <a:pt x="116" y="201"/>
                    </a:lnTo>
                    <a:lnTo>
                      <a:pt x="143" y="371"/>
                    </a:lnTo>
                    <a:lnTo>
                      <a:pt x="146" y="439"/>
                    </a:lnTo>
                    <a:lnTo>
                      <a:pt x="142" y="500"/>
                    </a:lnTo>
                    <a:lnTo>
                      <a:pt x="141" y="562"/>
                    </a:lnTo>
                    <a:lnTo>
                      <a:pt x="143" y="630"/>
                    </a:lnTo>
                    <a:lnTo>
                      <a:pt x="165" y="815"/>
                    </a:lnTo>
                    <a:lnTo>
                      <a:pt x="190" y="976"/>
                    </a:lnTo>
                    <a:lnTo>
                      <a:pt x="214" y="1136"/>
                    </a:lnTo>
                    <a:lnTo>
                      <a:pt x="236" y="1321"/>
                    </a:lnTo>
                    <a:lnTo>
                      <a:pt x="233" y="1351"/>
                    </a:lnTo>
                    <a:lnTo>
                      <a:pt x="221" y="1375"/>
                    </a:lnTo>
                    <a:lnTo>
                      <a:pt x="200" y="1389"/>
                    </a:lnTo>
                    <a:lnTo>
                      <a:pt x="175" y="1396"/>
                    </a:lnTo>
                    <a:lnTo>
                      <a:pt x="127" y="1384"/>
                    </a:lnTo>
                    <a:lnTo>
                      <a:pt x="101" y="1334"/>
                    </a:lnTo>
                    <a:lnTo>
                      <a:pt x="80" y="1150"/>
                    </a:lnTo>
                    <a:lnTo>
                      <a:pt x="58" y="988"/>
                    </a:lnTo>
                    <a:lnTo>
                      <a:pt x="37" y="826"/>
                    </a:lnTo>
                    <a:lnTo>
                      <a:pt x="16" y="642"/>
                    </a:lnTo>
                    <a:lnTo>
                      <a:pt x="17" y="572"/>
                    </a:lnTo>
                    <a:lnTo>
                      <a:pt x="26" y="509"/>
                    </a:lnTo>
                    <a:lnTo>
                      <a:pt x="38" y="377"/>
                    </a:lnTo>
                    <a:lnTo>
                      <a:pt x="25" y="211"/>
                    </a:lnTo>
                    <a:lnTo>
                      <a:pt x="15" y="134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7" y="5"/>
                    </a:lnTo>
                    <a:lnTo>
                      <a:pt x="30" y="0"/>
                    </a:lnTo>
                    <a:lnTo>
                      <a:pt x="58" y="5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7" name="Freeform 200"/>
              <p:cNvSpPr>
                <a:spLocks/>
              </p:cNvSpPr>
              <p:nvPr/>
            </p:nvSpPr>
            <p:spPr bwMode="auto">
              <a:xfrm>
                <a:off x="330" y="2621"/>
                <a:ext cx="162" cy="23"/>
              </a:xfrm>
              <a:custGeom>
                <a:avLst/>
                <a:gdLst>
                  <a:gd name="T0" fmla="*/ 69 w 1138"/>
                  <a:gd name="T1" fmla="*/ 0 h 159"/>
                  <a:gd name="T2" fmla="*/ 249 w 1138"/>
                  <a:gd name="T3" fmla="*/ 9 h 159"/>
                  <a:gd name="T4" fmla="*/ 393 w 1138"/>
                  <a:gd name="T5" fmla="*/ 25 h 159"/>
                  <a:gd name="T6" fmla="*/ 537 w 1138"/>
                  <a:gd name="T7" fmla="*/ 36 h 159"/>
                  <a:gd name="T8" fmla="*/ 717 w 1138"/>
                  <a:gd name="T9" fmla="*/ 27 h 159"/>
                  <a:gd name="T10" fmla="*/ 878 w 1138"/>
                  <a:gd name="T11" fmla="*/ 25 h 159"/>
                  <a:gd name="T12" fmla="*/ 1040 w 1138"/>
                  <a:gd name="T13" fmla="*/ 21 h 159"/>
                  <a:gd name="T14" fmla="*/ 1089 w 1138"/>
                  <a:gd name="T15" fmla="*/ 17 h 159"/>
                  <a:gd name="T16" fmla="*/ 1122 w 1138"/>
                  <a:gd name="T17" fmla="*/ 23 h 159"/>
                  <a:gd name="T18" fmla="*/ 1138 w 1138"/>
                  <a:gd name="T19" fmla="*/ 50 h 159"/>
                  <a:gd name="T20" fmla="*/ 1134 w 1138"/>
                  <a:gd name="T21" fmla="*/ 82 h 159"/>
                  <a:gd name="T22" fmla="*/ 1123 w 1138"/>
                  <a:gd name="T23" fmla="*/ 94 h 159"/>
                  <a:gd name="T24" fmla="*/ 1105 w 1138"/>
                  <a:gd name="T25" fmla="*/ 102 h 159"/>
                  <a:gd name="T26" fmla="*/ 1055 w 1138"/>
                  <a:gd name="T27" fmla="*/ 118 h 159"/>
                  <a:gd name="T28" fmla="*/ 794 w 1138"/>
                  <a:gd name="T29" fmla="*/ 147 h 159"/>
                  <a:gd name="T30" fmla="*/ 601 w 1138"/>
                  <a:gd name="T31" fmla="*/ 159 h 159"/>
                  <a:gd name="T32" fmla="*/ 432 w 1138"/>
                  <a:gd name="T33" fmla="*/ 155 h 159"/>
                  <a:gd name="T34" fmla="*/ 261 w 1138"/>
                  <a:gd name="T35" fmla="*/ 143 h 159"/>
                  <a:gd name="T36" fmla="*/ 69 w 1138"/>
                  <a:gd name="T37" fmla="*/ 138 h 159"/>
                  <a:gd name="T38" fmla="*/ 39 w 1138"/>
                  <a:gd name="T39" fmla="*/ 132 h 159"/>
                  <a:gd name="T40" fmla="*/ 18 w 1138"/>
                  <a:gd name="T41" fmla="*/ 116 h 159"/>
                  <a:gd name="T42" fmla="*/ 0 w 1138"/>
                  <a:gd name="T43" fmla="*/ 69 h 159"/>
                  <a:gd name="T44" fmla="*/ 5 w 1138"/>
                  <a:gd name="T45" fmla="*/ 44 h 159"/>
                  <a:gd name="T46" fmla="*/ 18 w 1138"/>
                  <a:gd name="T47" fmla="*/ 22 h 159"/>
                  <a:gd name="T48" fmla="*/ 39 w 1138"/>
                  <a:gd name="T49" fmla="*/ 7 h 159"/>
                  <a:gd name="T50" fmla="*/ 69 w 1138"/>
                  <a:gd name="T51" fmla="*/ 0 h 159"/>
                  <a:gd name="T52" fmla="*/ 69 w 1138"/>
                  <a:gd name="T53" fmla="*/ 0 h 1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8"/>
                  <a:gd name="T82" fmla="*/ 0 h 159"/>
                  <a:gd name="T83" fmla="*/ 1138 w 1138"/>
                  <a:gd name="T84" fmla="*/ 159 h 1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8" h="159">
                    <a:moveTo>
                      <a:pt x="69" y="0"/>
                    </a:moveTo>
                    <a:lnTo>
                      <a:pt x="249" y="9"/>
                    </a:lnTo>
                    <a:lnTo>
                      <a:pt x="393" y="25"/>
                    </a:lnTo>
                    <a:lnTo>
                      <a:pt x="537" y="36"/>
                    </a:lnTo>
                    <a:lnTo>
                      <a:pt x="717" y="27"/>
                    </a:lnTo>
                    <a:lnTo>
                      <a:pt x="878" y="25"/>
                    </a:lnTo>
                    <a:lnTo>
                      <a:pt x="1040" y="21"/>
                    </a:lnTo>
                    <a:lnTo>
                      <a:pt x="1089" y="17"/>
                    </a:lnTo>
                    <a:lnTo>
                      <a:pt x="1122" y="23"/>
                    </a:lnTo>
                    <a:lnTo>
                      <a:pt x="1138" y="50"/>
                    </a:lnTo>
                    <a:lnTo>
                      <a:pt x="1134" y="82"/>
                    </a:lnTo>
                    <a:lnTo>
                      <a:pt x="1123" y="94"/>
                    </a:lnTo>
                    <a:lnTo>
                      <a:pt x="1105" y="102"/>
                    </a:lnTo>
                    <a:lnTo>
                      <a:pt x="1055" y="118"/>
                    </a:lnTo>
                    <a:lnTo>
                      <a:pt x="794" y="147"/>
                    </a:lnTo>
                    <a:lnTo>
                      <a:pt x="601" y="159"/>
                    </a:lnTo>
                    <a:lnTo>
                      <a:pt x="432" y="155"/>
                    </a:lnTo>
                    <a:lnTo>
                      <a:pt x="261" y="143"/>
                    </a:lnTo>
                    <a:lnTo>
                      <a:pt x="69" y="138"/>
                    </a:lnTo>
                    <a:lnTo>
                      <a:pt x="39" y="132"/>
                    </a:lnTo>
                    <a:lnTo>
                      <a:pt x="18" y="116"/>
                    </a:lnTo>
                    <a:lnTo>
                      <a:pt x="0" y="69"/>
                    </a:lnTo>
                    <a:lnTo>
                      <a:pt x="5" y="44"/>
                    </a:lnTo>
                    <a:lnTo>
                      <a:pt x="18" y="22"/>
                    </a:lnTo>
                    <a:lnTo>
                      <a:pt x="39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8" name="Freeform 201"/>
              <p:cNvSpPr>
                <a:spLocks/>
              </p:cNvSpPr>
              <p:nvPr/>
            </p:nvSpPr>
            <p:spPr bwMode="auto">
              <a:xfrm>
                <a:off x="278" y="2660"/>
                <a:ext cx="14" cy="54"/>
              </a:xfrm>
              <a:custGeom>
                <a:avLst/>
                <a:gdLst>
                  <a:gd name="T0" fmla="*/ 100 w 100"/>
                  <a:gd name="T1" fmla="*/ 21 h 378"/>
                  <a:gd name="T2" fmla="*/ 71 w 100"/>
                  <a:gd name="T3" fmla="*/ 270 h 378"/>
                  <a:gd name="T4" fmla="*/ 57 w 100"/>
                  <a:gd name="T5" fmla="*/ 353 h 378"/>
                  <a:gd name="T6" fmla="*/ 46 w 100"/>
                  <a:gd name="T7" fmla="*/ 373 h 378"/>
                  <a:gd name="T8" fmla="*/ 26 w 100"/>
                  <a:gd name="T9" fmla="*/ 378 h 378"/>
                  <a:gd name="T10" fmla="*/ 7 w 100"/>
                  <a:gd name="T11" fmla="*/ 368 h 378"/>
                  <a:gd name="T12" fmla="*/ 0 w 100"/>
                  <a:gd name="T13" fmla="*/ 347 h 378"/>
                  <a:gd name="T14" fmla="*/ 6 w 100"/>
                  <a:gd name="T15" fmla="*/ 265 h 378"/>
                  <a:gd name="T16" fmla="*/ 14 w 100"/>
                  <a:gd name="T17" fmla="*/ 198 h 378"/>
                  <a:gd name="T18" fmla="*/ 29 w 100"/>
                  <a:gd name="T19" fmla="*/ 140 h 378"/>
                  <a:gd name="T20" fmla="*/ 63 w 100"/>
                  <a:gd name="T21" fmla="*/ 16 h 378"/>
                  <a:gd name="T22" fmla="*/ 71 w 100"/>
                  <a:gd name="T23" fmla="*/ 2 h 378"/>
                  <a:gd name="T24" fmla="*/ 84 w 100"/>
                  <a:gd name="T25" fmla="*/ 0 h 378"/>
                  <a:gd name="T26" fmla="*/ 100 w 100"/>
                  <a:gd name="T27" fmla="*/ 21 h 378"/>
                  <a:gd name="T28" fmla="*/ 100 w 100"/>
                  <a:gd name="T29" fmla="*/ 21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378"/>
                  <a:gd name="T47" fmla="*/ 100 w 100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378">
                    <a:moveTo>
                      <a:pt x="100" y="21"/>
                    </a:moveTo>
                    <a:lnTo>
                      <a:pt x="71" y="270"/>
                    </a:lnTo>
                    <a:lnTo>
                      <a:pt x="57" y="353"/>
                    </a:lnTo>
                    <a:lnTo>
                      <a:pt x="46" y="373"/>
                    </a:lnTo>
                    <a:lnTo>
                      <a:pt x="26" y="378"/>
                    </a:lnTo>
                    <a:lnTo>
                      <a:pt x="7" y="368"/>
                    </a:lnTo>
                    <a:lnTo>
                      <a:pt x="0" y="347"/>
                    </a:lnTo>
                    <a:lnTo>
                      <a:pt x="6" y="265"/>
                    </a:lnTo>
                    <a:lnTo>
                      <a:pt x="14" y="198"/>
                    </a:lnTo>
                    <a:lnTo>
                      <a:pt x="29" y="140"/>
                    </a:lnTo>
                    <a:lnTo>
                      <a:pt x="63" y="16"/>
                    </a:lnTo>
                    <a:lnTo>
                      <a:pt x="71" y="2"/>
                    </a:lnTo>
                    <a:lnTo>
                      <a:pt x="84" y="0"/>
                    </a:lnTo>
                    <a:lnTo>
                      <a:pt x="10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9" name="Freeform 202"/>
              <p:cNvSpPr>
                <a:spLocks/>
              </p:cNvSpPr>
              <p:nvPr/>
            </p:nvSpPr>
            <p:spPr bwMode="auto">
              <a:xfrm>
                <a:off x="303" y="2653"/>
                <a:ext cx="252" cy="65"/>
              </a:xfrm>
              <a:custGeom>
                <a:avLst/>
                <a:gdLst>
                  <a:gd name="T0" fmla="*/ 17 w 1763"/>
                  <a:gd name="T1" fmla="*/ 22 h 449"/>
                  <a:gd name="T2" fmla="*/ 152 w 1763"/>
                  <a:gd name="T3" fmla="*/ 8 h 449"/>
                  <a:gd name="T4" fmla="*/ 287 w 1763"/>
                  <a:gd name="T5" fmla="*/ 0 h 449"/>
                  <a:gd name="T6" fmla="*/ 700 w 1763"/>
                  <a:gd name="T7" fmla="*/ 14 h 449"/>
                  <a:gd name="T8" fmla="*/ 893 w 1763"/>
                  <a:gd name="T9" fmla="*/ 22 h 449"/>
                  <a:gd name="T10" fmla="*/ 1113 w 1763"/>
                  <a:gd name="T11" fmla="*/ 27 h 449"/>
                  <a:gd name="T12" fmla="*/ 1342 w 1763"/>
                  <a:gd name="T13" fmla="*/ 26 h 449"/>
                  <a:gd name="T14" fmla="*/ 1572 w 1763"/>
                  <a:gd name="T15" fmla="*/ 40 h 449"/>
                  <a:gd name="T16" fmla="*/ 1625 w 1763"/>
                  <a:gd name="T17" fmla="*/ 58 h 449"/>
                  <a:gd name="T18" fmla="*/ 1664 w 1763"/>
                  <a:gd name="T19" fmla="*/ 95 h 449"/>
                  <a:gd name="T20" fmla="*/ 1692 w 1763"/>
                  <a:gd name="T21" fmla="*/ 146 h 449"/>
                  <a:gd name="T22" fmla="*/ 1717 w 1763"/>
                  <a:gd name="T23" fmla="*/ 203 h 449"/>
                  <a:gd name="T24" fmla="*/ 1751 w 1763"/>
                  <a:gd name="T25" fmla="*/ 307 h 449"/>
                  <a:gd name="T26" fmla="*/ 1763 w 1763"/>
                  <a:gd name="T27" fmla="*/ 416 h 449"/>
                  <a:gd name="T28" fmla="*/ 1753 w 1763"/>
                  <a:gd name="T29" fmla="*/ 440 h 449"/>
                  <a:gd name="T30" fmla="*/ 1730 w 1763"/>
                  <a:gd name="T31" fmla="*/ 449 h 449"/>
                  <a:gd name="T32" fmla="*/ 1708 w 1763"/>
                  <a:gd name="T33" fmla="*/ 440 h 449"/>
                  <a:gd name="T34" fmla="*/ 1697 w 1763"/>
                  <a:gd name="T35" fmla="*/ 416 h 449"/>
                  <a:gd name="T36" fmla="*/ 1688 w 1763"/>
                  <a:gd name="T37" fmla="*/ 318 h 449"/>
                  <a:gd name="T38" fmla="*/ 1676 w 1763"/>
                  <a:gd name="T39" fmla="*/ 274 h 449"/>
                  <a:gd name="T40" fmla="*/ 1658 w 1763"/>
                  <a:gd name="T41" fmla="*/ 226 h 449"/>
                  <a:gd name="T42" fmla="*/ 1628 w 1763"/>
                  <a:gd name="T43" fmla="*/ 134 h 449"/>
                  <a:gd name="T44" fmla="*/ 1618 w 1763"/>
                  <a:gd name="T45" fmla="*/ 117 h 449"/>
                  <a:gd name="T46" fmla="*/ 1605 w 1763"/>
                  <a:gd name="T47" fmla="*/ 101 h 449"/>
                  <a:gd name="T48" fmla="*/ 1588 w 1763"/>
                  <a:gd name="T49" fmla="*/ 90 h 449"/>
                  <a:gd name="T50" fmla="*/ 1566 w 1763"/>
                  <a:gd name="T51" fmla="*/ 84 h 449"/>
                  <a:gd name="T52" fmla="*/ 1340 w 1763"/>
                  <a:gd name="T53" fmla="*/ 67 h 449"/>
                  <a:gd name="T54" fmla="*/ 1113 w 1763"/>
                  <a:gd name="T55" fmla="*/ 65 h 449"/>
                  <a:gd name="T56" fmla="*/ 700 w 1763"/>
                  <a:gd name="T57" fmla="*/ 52 h 449"/>
                  <a:gd name="T58" fmla="*/ 507 w 1763"/>
                  <a:gd name="T59" fmla="*/ 43 h 449"/>
                  <a:gd name="T60" fmla="*/ 287 w 1763"/>
                  <a:gd name="T61" fmla="*/ 38 h 449"/>
                  <a:gd name="T62" fmla="*/ 20 w 1763"/>
                  <a:gd name="T63" fmla="*/ 59 h 449"/>
                  <a:gd name="T64" fmla="*/ 0 w 1763"/>
                  <a:gd name="T65" fmla="*/ 43 h 449"/>
                  <a:gd name="T66" fmla="*/ 4 w 1763"/>
                  <a:gd name="T67" fmla="*/ 29 h 449"/>
                  <a:gd name="T68" fmla="*/ 17 w 1763"/>
                  <a:gd name="T69" fmla="*/ 22 h 449"/>
                  <a:gd name="T70" fmla="*/ 17 w 1763"/>
                  <a:gd name="T71" fmla="*/ 22 h 4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63"/>
                  <a:gd name="T109" fmla="*/ 0 h 449"/>
                  <a:gd name="T110" fmla="*/ 1763 w 1763"/>
                  <a:gd name="T111" fmla="*/ 449 h 4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63" h="449">
                    <a:moveTo>
                      <a:pt x="17" y="22"/>
                    </a:moveTo>
                    <a:lnTo>
                      <a:pt x="152" y="8"/>
                    </a:lnTo>
                    <a:lnTo>
                      <a:pt x="287" y="0"/>
                    </a:lnTo>
                    <a:lnTo>
                      <a:pt x="700" y="14"/>
                    </a:lnTo>
                    <a:lnTo>
                      <a:pt x="893" y="22"/>
                    </a:lnTo>
                    <a:lnTo>
                      <a:pt x="1113" y="27"/>
                    </a:lnTo>
                    <a:lnTo>
                      <a:pt x="1342" y="26"/>
                    </a:lnTo>
                    <a:lnTo>
                      <a:pt x="1572" y="40"/>
                    </a:lnTo>
                    <a:lnTo>
                      <a:pt x="1625" y="58"/>
                    </a:lnTo>
                    <a:lnTo>
                      <a:pt x="1664" y="95"/>
                    </a:lnTo>
                    <a:lnTo>
                      <a:pt x="1692" y="146"/>
                    </a:lnTo>
                    <a:lnTo>
                      <a:pt x="1717" y="203"/>
                    </a:lnTo>
                    <a:lnTo>
                      <a:pt x="1751" y="307"/>
                    </a:lnTo>
                    <a:lnTo>
                      <a:pt x="1763" y="416"/>
                    </a:lnTo>
                    <a:lnTo>
                      <a:pt x="1753" y="440"/>
                    </a:lnTo>
                    <a:lnTo>
                      <a:pt x="1730" y="449"/>
                    </a:lnTo>
                    <a:lnTo>
                      <a:pt x="1708" y="440"/>
                    </a:lnTo>
                    <a:lnTo>
                      <a:pt x="1697" y="416"/>
                    </a:lnTo>
                    <a:lnTo>
                      <a:pt x="1688" y="318"/>
                    </a:lnTo>
                    <a:lnTo>
                      <a:pt x="1676" y="274"/>
                    </a:lnTo>
                    <a:lnTo>
                      <a:pt x="1658" y="226"/>
                    </a:lnTo>
                    <a:lnTo>
                      <a:pt x="1628" y="134"/>
                    </a:lnTo>
                    <a:lnTo>
                      <a:pt x="1618" y="117"/>
                    </a:lnTo>
                    <a:lnTo>
                      <a:pt x="1605" y="101"/>
                    </a:lnTo>
                    <a:lnTo>
                      <a:pt x="1588" y="90"/>
                    </a:lnTo>
                    <a:lnTo>
                      <a:pt x="1566" y="84"/>
                    </a:lnTo>
                    <a:lnTo>
                      <a:pt x="1340" y="67"/>
                    </a:lnTo>
                    <a:lnTo>
                      <a:pt x="1113" y="65"/>
                    </a:lnTo>
                    <a:lnTo>
                      <a:pt x="700" y="52"/>
                    </a:lnTo>
                    <a:lnTo>
                      <a:pt x="507" y="43"/>
                    </a:lnTo>
                    <a:lnTo>
                      <a:pt x="287" y="38"/>
                    </a:lnTo>
                    <a:lnTo>
                      <a:pt x="20" y="59"/>
                    </a:lnTo>
                    <a:lnTo>
                      <a:pt x="0" y="43"/>
                    </a:lnTo>
                    <a:lnTo>
                      <a:pt x="4" y="29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0" name="Freeform 203"/>
              <p:cNvSpPr>
                <a:spLocks/>
              </p:cNvSpPr>
              <p:nvPr/>
            </p:nvSpPr>
            <p:spPr bwMode="auto">
              <a:xfrm>
                <a:off x="292" y="2712"/>
                <a:ext cx="254" cy="16"/>
              </a:xfrm>
              <a:custGeom>
                <a:avLst/>
                <a:gdLst>
                  <a:gd name="T0" fmla="*/ 19 w 1773"/>
                  <a:gd name="T1" fmla="*/ 6 h 111"/>
                  <a:gd name="T2" fmla="*/ 146 w 1773"/>
                  <a:gd name="T3" fmla="*/ 0 h 111"/>
                  <a:gd name="T4" fmla="*/ 274 w 1773"/>
                  <a:gd name="T5" fmla="*/ 9 h 111"/>
                  <a:gd name="T6" fmla="*/ 464 w 1773"/>
                  <a:gd name="T7" fmla="*/ 16 h 111"/>
                  <a:gd name="T8" fmla="*/ 652 w 1773"/>
                  <a:gd name="T9" fmla="*/ 31 h 111"/>
                  <a:gd name="T10" fmla="*/ 861 w 1773"/>
                  <a:gd name="T11" fmla="*/ 44 h 111"/>
                  <a:gd name="T12" fmla="*/ 1044 w 1773"/>
                  <a:gd name="T13" fmla="*/ 46 h 111"/>
                  <a:gd name="T14" fmla="*/ 1439 w 1773"/>
                  <a:gd name="T15" fmla="*/ 40 h 111"/>
                  <a:gd name="T16" fmla="*/ 1541 w 1773"/>
                  <a:gd name="T17" fmla="*/ 34 h 111"/>
                  <a:gd name="T18" fmla="*/ 1641 w 1773"/>
                  <a:gd name="T19" fmla="*/ 18 h 111"/>
                  <a:gd name="T20" fmla="*/ 1733 w 1773"/>
                  <a:gd name="T21" fmla="*/ 3 h 111"/>
                  <a:gd name="T22" fmla="*/ 1760 w 1773"/>
                  <a:gd name="T23" fmla="*/ 9 h 111"/>
                  <a:gd name="T24" fmla="*/ 1773 w 1773"/>
                  <a:gd name="T25" fmla="*/ 31 h 111"/>
                  <a:gd name="T26" fmla="*/ 1769 w 1773"/>
                  <a:gd name="T27" fmla="*/ 57 h 111"/>
                  <a:gd name="T28" fmla="*/ 1759 w 1773"/>
                  <a:gd name="T29" fmla="*/ 66 h 111"/>
                  <a:gd name="T30" fmla="*/ 1744 w 1773"/>
                  <a:gd name="T31" fmla="*/ 72 h 111"/>
                  <a:gd name="T32" fmla="*/ 1654 w 1773"/>
                  <a:gd name="T33" fmla="*/ 90 h 111"/>
                  <a:gd name="T34" fmla="*/ 1546 w 1773"/>
                  <a:gd name="T35" fmla="*/ 105 h 111"/>
                  <a:gd name="T36" fmla="*/ 1439 w 1773"/>
                  <a:gd name="T37" fmla="*/ 111 h 111"/>
                  <a:gd name="T38" fmla="*/ 1042 w 1773"/>
                  <a:gd name="T39" fmla="*/ 110 h 111"/>
                  <a:gd name="T40" fmla="*/ 647 w 1773"/>
                  <a:gd name="T41" fmla="*/ 87 h 111"/>
                  <a:gd name="T42" fmla="*/ 446 w 1773"/>
                  <a:gd name="T43" fmla="*/ 73 h 111"/>
                  <a:gd name="T44" fmla="*/ 244 w 1773"/>
                  <a:gd name="T45" fmla="*/ 66 h 111"/>
                  <a:gd name="T46" fmla="*/ 134 w 1773"/>
                  <a:gd name="T47" fmla="*/ 51 h 111"/>
                  <a:gd name="T48" fmla="*/ 25 w 1773"/>
                  <a:gd name="T49" fmla="*/ 49 h 111"/>
                  <a:gd name="T50" fmla="*/ 8 w 1773"/>
                  <a:gd name="T51" fmla="*/ 45 h 111"/>
                  <a:gd name="T52" fmla="*/ 0 w 1773"/>
                  <a:gd name="T53" fmla="*/ 30 h 111"/>
                  <a:gd name="T54" fmla="*/ 4 w 1773"/>
                  <a:gd name="T55" fmla="*/ 15 h 111"/>
                  <a:gd name="T56" fmla="*/ 19 w 1773"/>
                  <a:gd name="T57" fmla="*/ 6 h 111"/>
                  <a:gd name="T58" fmla="*/ 19 w 1773"/>
                  <a:gd name="T59" fmla="*/ 6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73"/>
                  <a:gd name="T91" fmla="*/ 0 h 111"/>
                  <a:gd name="T92" fmla="*/ 1773 w 1773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73" h="111">
                    <a:moveTo>
                      <a:pt x="19" y="6"/>
                    </a:moveTo>
                    <a:lnTo>
                      <a:pt x="146" y="0"/>
                    </a:lnTo>
                    <a:lnTo>
                      <a:pt x="274" y="9"/>
                    </a:lnTo>
                    <a:lnTo>
                      <a:pt x="464" y="16"/>
                    </a:lnTo>
                    <a:lnTo>
                      <a:pt x="652" y="31"/>
                    </a:lnTo>
                    <a:lnTo>
                      <a:pt x="861" y="44"/>
                    </a:lnTo>
                    <a:lnTo>
                      <a:pt x="1044" y="46"/>
                    </a:lnTo>
                    <a:lnTo>
                      <a:pt x="1439" y="40"/>
                    </a:lnTo>
                    <a:lnTo>
                      <a:pt x="1541" y="34"/>
                    </a:lnTo>
                    <a:lnTo>
                      <a:pt x="1641" y="18"/>
                    </a:lnTo>
                    <a:lnTo>
                      <a:pt x="1733" y="3"/>
                    </a:lnTo>
                    <a:lnTo>
                      <a:pt x="1760" y="9"/>
                    </a:lnTo>
                    <a:lnTo>
                      <a:pt x="1773" y="31"/>
                    </a:lnTo>
                    <a:lnTo>
                      <a:pt x="1769" y="57"/>
                    </a:lnTo>
                    <a:lnTo>
                      <a:pt x="1759" y="66"/>
                    </a:lnTo>
                    <a:lnTo>
                      <a:pt x="1744" y="72"/>
                    </a:lnTo>
                    <a:lnTo>
                      <a:pt x="1654" y="90"/>
                    </a:lnTo>
                    <a:lnTo>
                      <a:pt x="1546" y="105"/>
                    </a:lnTo>
                    <a:lnTo>
                      <a:pt x="1439" y="111"/>
                    </a:lnTo>
                    <a:lnTo>
                      <a:pt x="1042" y="110"/>
                    </a:lnTo>
                    <a:lnTo>
                      <a:pt x="647" y="87"/>
                    </a:lnTo>
                    <a:lnTo>
                      <a:pt x="446" y="73"/>
                    </a:lnTo>
                    <a:lnTo>
                      <a:pt x="244" y="66"/>
                    </a:lnTo>
                    <a:lnTo>
                      <a:pt x="134" y="51"/>
                    </a:lnTo>
                    <a:lnTo>
                      <a:pt x="25" y="49"/>
                    </a:lnTo>
                    <a:lnTo>
                      <a:pt x="8" y="45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1" name="Freeform 204"/>
              <p:cNvSpPr>
                <a:spLocks/>
              </p:cNvSpPr>
              <p:nvPr/>
            </p:nvSpPr>
            <p:spPr bwMode="auto">
              <a:xfrm>
                <a:off x="293" y="2692"/>
                <a:ext cx="216" cy="21"/>
              </a:xfrm>
              <a:custGeom>
                <a:avLst/>
                <a:gdLst>
                  <a:gd name="T0" fmla="*/ 14 w 1513"/>
                  <a:gd name="T1" fmla="*/ 32 h 152"/>
                  <a:gd name="T2" fmla="*/ 81 w 1513"/>
                  <a:gd name="T3" fmla="*/ 17 h 152"/>
                  <a:gd name="T4" fmla="*/ 143 w 1513"/>
                  <a:gd name="T5" fmla="*/ 6 h 152"/>
                  <a:gd name="T6" fmla="*/ 261 w 1513"/>
                  <a:gd name="T7" fmla="*/ 0 h 152"/>
                  <a:gd name="T8" fmla="*/ 512 w 1513"/>
                  <a:gd name="T9" fmla="*/ 28 h 152"/>
                  <a:gd name="T10" fmla="*/ 689 w 1513"/>
                  <a:gd name="T11" fmla="*/ 46 h 152"/>
                  <a:gd name="T12" fmla="*/ 864 w 1513"/>
                  <a:gd name="T13" fmla="*/ 60 h 152"/>
                  <a:gd name="T14" fmla="*/ 1031 w 1513"/>
                  <a:gd name="T15" fmla="*/ 82 h 152"/>
                  <a:gd name="T16" fmla="*/ 1178 w 1513"/>
                  <a:gd name="T17" fmla="*/ 92 h 152"/>
                  <a:gd name="T18" fmla="*/ 1494 w 1513"/>
                  <a:gd name="T19" fmla="*/ 96 h 152"/>
                  <a:gd name="T20" fmla="*/ 1513 w 1513"/>
                  <a:gd name="T21" fmla="*/ 115 h 152"/>
                  <a:gd name="T22" fmla="*/ 1508 w 1513"/>
                  <a:gd name="T23" fmla="*/ 127 h 152"/>
                  <a:gd name="T24" fmla="*/ 1494 w 1513"/>
                  <a:gd name="T25" fmla="*/ 134 h 152"/>
                  <a:gd name="T26" fmla="*/ 1175 w 1513"/>
                  <a:gd name="T27" fmla="*/ 149 h 152"/>
                  <a:gd name="T28" fmla="*/ 1026 w 1513"/>
                  <a:gd name="T29" fmla="*/ 152 h 152"/>
                  <a:gd name="T30" fmla="*/ 857 w 1513"/>
                  <a:gd name="T31" fmla="*/ 136 h 152"/>
                  <a:gd name="T32" fmla="*/ 502 w 1513"/>
                  <a:gd name="T33" fmla="*/ 104 h 152"/>
                  <a:gd name="T34" fmla="*/ 373 w 1513"/>
                  <a:gd name="T35" fmla="*/ 78 h 152"/>
                  <a:gd name="T36" fmla="*/ 316 w 1513"/>
                  <a:gd name="T37" fmla="*/ 66 h 152"/>
                  <a:gd name="T38" fmla="*/ 259 w 1513"/>
                  <a:gd name="T39" fmla="*/ 57 h 152"/>
                  <a:gd name="T40" fmla="*/ 148 w 1513"/>
                  <a:gd name="T41" fmla="*/ 50 h 152"/>
                  <a:gd name="T42" fmla="*/ 23 w 1513"/>
                  <a:gd name="T43" fmla="*/ 68 h 152"/>
                  <a:gd name="T44" fmla="*/ 7 w 1513"/>
                  <a:gd name="T45" fmla="*/ 66 h 152"/>
                  <a:gd name="T46" fmla="*/ 0 w 1513"/>
                  <a:gd name="T47" fmla="*/ 55 h 152"/>
                  <a:gd name="T48" fmla="*/ 2 w 1513"/>
                  <a:gd name="T49" fmla="*/ 41 h 152"/>
                  <a:gd name="T50" fmla="*/ 14 w 1513"/>
                  <a:gd name="T51" fmla="*/ 32 h 152"/>
                  <a:gd name="T52" fmla="*/ 14 w 1513"/>
                  <a:gd name="T53" fmla="*/ 32 h 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13"/>
                  <a:gd name="T82" fmla="*/ 0 h 152"/>
                  <a:gd name="T83" fmla="*/ 1513 w 1513"/>
                  <a:gd name="T84" fmla="*/ 152 h 1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13" h="152">
                    <a:moveTo>
                      <a:pt x="14" y="32"/>
                    </a:moveTo>
                    <a:lnTo>
                      <a:pt x="81" y="17"/>
                    </a:lnTo>
                    <a:lnTo>
                      <a:pt x="143" y="6"/>
                    </a:lnTo>
                    <a:lnTo>
                      <a:pt x="261" y="0"/>
                    </a:lnTo>
                    <a:lnTo>
                      <a:pt x="512" y="28"/>
                    </a:lnTo>
                    <a:lnTo>
                      <a:pt x="689" y="46"/>
                    </a:lnTo>
                    <a:lnTo>
                      <a:pt x="864" y="60"/>
                    </a:lnTo>
                    <a:lnTo>
                      <a:pt x="1031" y="82"/>
                    </a:lnTo>
                    <a:lnTo>
                      <a:pt x="1178" y="92"/>
                    </a:lnTo>
                    <a:lnTo>
                      <a:pt x="1494" y="96"/>
                    </a:lnTo>
                    <a:lnTo>
                      <a:pt x="1513" y="115"/>
                    </a:lnTo>
                    <a:lnTo>
                      <a:pt x="1508" y="127"/>
                    </a:lnTo>
                    <a:lnTo>
                      <a:pt x="1494" y="134"/>
                    </a:lnTo>
                    <a:lnTo>
                      <a:pt x="1175" y="149"/>
                    </a:lnTo>
                    <a:lnTo>
                      <a:pt x="1026" y="152"/>
                    </a:lnTo>
                    <a:lnTo>
                      <a:pt x="857" y="136"/>
                    </a:lnTo>
                    <a:lnTo>
                      <a:pt x="502" y="104"/>
                    </a:lnTo>
                    <a:lnTo>
                      <a:pt x="373" y="78"/>
                    </a:lnTo>
                    <a:lnTo>
                      <a:pt x="316" y="66"/>
                    </a:lnTo>
                    <a:lnTo>
                      <a:pt x="259" y="57"/>
                    </a:lnTo>
                    <a:lnTo>
                      <a:pt x="148" y="50"/>
                    </a:lnTo>
                    <a:lnTo>
                      <a:pt x="23" y="68"/>
                    </a:lnTo>
                    <a:lnTo>
                      <a:pt x="7" y="66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2" name="Freeform 205"/>
              <p:cNvSpPr>
                <a:spLocks/>
              </p:cNvSpPr>
              <p:nvPr/>
            </p:nvSpPr>
            <p:spPr bwMode="auto">
              <a:xfrm>
                <a:off x="315" y="2681"/>
                <a:ext cx="166" cy="13"/>
              </a:xfrm>
              <a:custGeom>
                <a:avLst/>
                <a:gdLst>
                  <a:gd name="T0" fmla="*/ 19 w 1165"/>
                  <a:gd name="T1" fmla="*/ 0 h 95"/>
                  <a:gd name="T2" fmla="*/ 256 w 1165"/>
                  <a:gd name="T3" fmla="*/ 1 h 95"/>
                  <a:gd name="T4" fmla="*/ 529 w 1165"/>
                  <a:gd name="T5" fmla="*/ 18 h 95"/>
                  <a:gd name="T6" fmla="*/ 657 w 1165"/>
                  <a:gd name="T7" fmla="*/ 29 h 95"/>
                  <a:gd name="T8" fmla="*/ 803 w 1165"/>
                  <a:gd name="T9" fmla="*/ 33 h 95"/>
                  <a:gd name="T10" fmla="*/ 1147 w 1165"/>
                  <a:gd name="T11" fmla="*/ 37 h 95"/>
                  <a:gd name="T12" fmla="*/ 1165 w 1165"/>
                  <a:gd name="T13" fmla="*/ 57 h 95"/>
                  <a:gd name="T14" fmla="*/ 1159 w 1165"/>
                  <a:gd name="T15" fmla="*/ 69 h 95"/>
                  <a:gd name="T16" fmla="*/ 1145 w 1165"/>
                  <a:gd name="T17" fmla="*/ 75 h 95"/>
                  <a:gd name="T18" fmla="*/ 968 w 1165"/>
                  <a:gd name="T19" fmla="*/ 81 h 95"/>
                  <a:gd name="T20" fmla="*/ 884 w 1165"/>
                  <a:gd name="T21" fmla="*/ 90 h 95"/>
                  <a:gd name="T22" fmla="*/ 792 w 1165"/>
                  <a:gd name="T23" fmla="*/ 95 h 95"/>
                  <a:gd name="T24" fmla="*/ 647 w 1165"/>
                  <a:gd name="T25" fmla="*/ 87 h 95"/>
                  <a:gd name="T26" fmla="*/ 523 w 1165"/>
                  <a:gd name="T27" fmla="*/ 70 h 95"/>
                  <a:gd name="T28" fmla="*/ 399 w 1165"/>
                  <a:gd name="T29" fmla="*/ 53 h 95"/>
                  <a:gd name="T30" fmla="*/ 255 w 1165"/>
                  <a:gd name="T31" fmla="*/ 44 h 95"/>
                  <a:gd name="T32" fmla="*/ 19 w 1165"/>
                  <a:gd name="T33" fmla="*/ 37 h 95"/>
                  <a:gd name="T34" fmla="*/ 0 w 1165"/>
                  <a:gd name="T35" fmla="*/ 19 h 95"/>
                  <a:gd name="T36" fmla="*/ 6 w 1165"/>
                  <a:gd name="T37" fmla="*/ 5 h 95"/>
                  <a:gd name="T38" fmla="*/ 19 w 1165"/>
                  <a:gd name="T39" fmla="*/ 0 h 95"/>
                  <a:gd name="T40" fmla="*/ 19 w 1165"/>
                  <a:gd name="T41" fmla="*/ 0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5"/>
                  <a:gd name="T64" fmla="*/ 0 h 95"/>
                  <a:gd name="T65" fmla="*/ 1165 w 1165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5" h="95">
                    <a:moveTo>
                      <a:pt x="19" y="0"/>
                    </a:moveTo>
                    <a:lnTo>
                      <a:pt x="256" y="1"/>
                    </a:lnTo>
                    <a:lnTo>
                      <a:pt x="529" y="18"/>
                    </a:lnTo>
                    <a:lnTo>
                      <a:pt x="657" y="29"/>
                    </a:lnTo>
                    <a:lnTo>
                      <a:pt x="803" y="33"/>
                    </a:lnTo>
                    <a:lnTo>
                      <a:pt x="1147" y="37"/>
                    </a:lnTo>
                    <a:lnTo>
                      <a:pt x="1165" y="57"/>
                    </a:lnTo>
                    <a:lnTo>
                      <a:pt x="1159" y="69"/>
                    </a:lnTo>
                    <a:lnTo>
                      <a:pt x="1145" y="75"/>
                    </a:lnTo>
                    <a:lnTo>
                      <a:pt x="968" y="81"/>
                    </a:lnTo>
                    <a:lnTo>
                      <a:pt x="884" y="90"/>
                    </a:lnTo>
                    <a:lnTo>
                      <a:pt x="792" y="95"/>
                    </a:lnTo>
                    <a:lnTo>
                      <a:pt x="647" y="87"/>
                    </a:lnTo>
                    <a:lnTo>
                      <a:pt x="523" y="70"/>
                    </a:lnTo>
                    <a:lnTo>
                      <a:pt x="399" y="53"/>
                    </a:lnTo>
                    <a:lnTo>
                      <a:pt x="255" y="44"/>
                    </a:lnTo>
                    <a:lnTo>
                      <a:pt x="19" y="37"/>
                    </a:lnTo>
                    <a:lnTo>
                      <a:pt x="0" y="19"/>
                    </a:lnTo>
                    <a:lnTo>
                      <a:pt x="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3" name="Freeform 206"/>
              <p:cNvSpPr>
                <a:spLocks/>
              </p:cNvSpPr>
              <p:nvPr/>
            </p:nvSpPr>
            <p:spPr bwMode="auto">
              <a:xfrm>
                <a:off x="317" y="2663"/>
                <a:ext cx="151" cy="16"/>
              </a:xfrm>
              <a:custGeom>
                <a:avLst/>
                <a:gdLst>
                  <a:gd name="T0" fmla="*/ 16 w 1058"/>
                  <a:gd name="T1" fmla="*/ 16 h 114"/>
                  <a:gd name="T2" fmla="*/ 122 w 1058"/>
                  <a:gd name="T3" fmla="*/ 2 h 114"/>
                  <a:gd name="T4" fmla="*/ 215 w 1058"/>
                  <a:gd name="T5" fmla="*/ 0 h 114"/>
                  <a:gd name="T6" fmla="*/ 414 w 1058"/>
                  <a:gd name="T7" fmla="*/ 20 h 114"/>
                  <a:gd name="T8" fmla="*/ 558 w 1058"/>
                  <a:gd name="T9" fmla="*/ 43 h 114"/>
                  <a:gd name="T10" fmla="*/ 625 w 1058"/>
                  <a:gd name="T11" fmla="*/ 55 h 114"/>
                  <a:gd name="T12" fmla="*/ 702 w 1058"/>
                  <a:gd name="T13" fmla="*/ 64 h 114"/>
                  <a:gd name="T14" fmla="*/ 1038 w 1058"/>
                  <a:gd name="T15" fmla="*/ 54 h 114"/>
                  <a:gd name="T16" fmla="*/ 1058 w 1058"/>
                  <a:gd name="T17" fmla="*/ 72 h 114"/>
                  <a:gd name="T18" fmla="*/ 1053 w 1058"/>
                  <a:gd name="T19" fmla="*/ 85 h 114"/>
                  <a:gd name="T20" fmla="*/ 1040 w 1058"/>
                  <a:gd name="T21" fmla="*/ 92 h 114"/>
                  <a:gd name="T22" fmla="*/ 870 w 1058"/>
                  <a:gd name="T23" fmla="*/ 104 h 114"/>
                  <a:gd name="T24" fmla="*/ 699 w 1058"/>
                  <a:gd name="T25" fmla="*/ 114 h 114"/>
                  <a:gd name="T26" fmla="*/ 553 w 1058"/>
                  <a:gd name="T27" fmla="*/ 93 h 114"/>
                  <a:gd name="T28" fmla="*/ 486 w 1058"/>
                  <a:gd name="T29" fmla="*/ 81 h 114"/>
                  <a:gd name="T30" fmla="*/ 409 w 1058"/>
                  <a:gd name="T31" fmla="*/ 70 h 114"/>
                  <a:gd name="T32" fmla="*/ 306 w 1058"/>
                  <a:gd name="T33" fmla="*/ 55 h 114"/>
                  <a:gd name="T34" fmla="*/ 215 w 1058"/>
                  <a:gd name="T35" fmla="*/ 44 h 114"/>
                  <a:gd name="T36" fmla="*/ 23 w 1058"/>
                  <a:gd name="T37" fmla="*/ 53 h 114"/>
                  <a:gd name="T38" fmla="*/ 7 w 1058"/>
                  <a:gd name="T39" fmla="*/ 51 h 114"/>
                  <a:gd name="T40" fmla="*/ 0 w 1058"/>
                  <a:gd name="T41" fmla="*/ 38 h 114"/>
                  <a:gd name="T42" fmla="*/ 4 w 1058"/>
                  <a:gd name="T43" fmla="*/ 25 h 114"/>
                  <a:gd name="T44" fmla="*/ 16 w 1058"/>
                  <a:gd name="T45" fmla="*/ 16 h 114"/>
                  <a:gd name="T46" fmla="*/ 16 w 1058"/>
                  <a:gd name="T47" fmla="*/ 16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8"/>
                  <a:gd name="T73" fmla="*/ 0 h 114"/>
                  <a:gd name="T74" fmla="*/ 1058 w 1058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8" h="114">
                    <a:moveTo>
                      <a:pt x="16" y="16"/>
                    </a:moveTo>
                    <a:lnTo>
                      <a:pt x="122" y="2"/>
                    </a:lnTo>
                    <a:lnTo>
                      <a:pt x="215" y="0"/>
                    </a:lnTo>
                    <a:lnTo>
                      <a:pt x="414" y="20"/>
                    </a:lnTo>
                    <a:lnTo>
                      <a:pt x="558" y="43"/>
                    </a:lnTo>
                    <a:lnTo>
                      <a:pt x="625" y="55"/>
                    </a:lnTo>
                    <a:lnTo>
                      <a:pt x="702" y="64"/>
                    </a:lnTo>
                    <a:lnTo>
                      <a:pt x="1038" y="54"/>
                    </a:lnTo>
                    <a:lnTo>
                      <a:pt x="1058" y="72"/>
                    </a:lnTo>
                    <a:lnTo>
                      <a:pt x="1053" y="85"/>
                    </a:lnTo>
                    <a:lnTo>
                      <a:pt x="1040" y="92"/>
                    </a:lnTo>
                    <a:lnTo>
                      <a:pt x="870" y="104"/>
                    </a:lnTo>
                    <a:lnTo>
                      <a:pt x="699" y="114"/>
                    </a:lnTo>
                    <a:lnTo>
                      <a:pt x="553" y="93"/>
                    </a:lnTo>
                    <a:lnTo>
                      <a:pt x="486" y="81"/>
                    </a:lnTo>
                    <a:lnTo>
                      <a:pt x="409" y="70"/>
                    </a:lnTo>
                    <a:lnTo>
                      <a:pt x="306" y="55"/>
                    </a:lnTo>
                    <a:lnTo>
                      <a:pt x="215" y="44"/>
                    </a:lnTo>
                    <a:lnTo>
                      <a:pt x="23" y="53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4" y="25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4" name="Freeform 207"/>
              <p:cNvSpPr>
                <a:spLocks/>
              </p:cNvSpPr>
              <p:nvPr/>
            </p:nvSpPr>
            <p:spPr bwMode="auto">
              <a:xfrm>
                <a:off x="484" y="2671"/>
                <a:ext cx="22" cy="25"/>
              </a:xfrm>
              <a:custGeom>
                <a:avLst/>
                <a:gdLst>
                  <a:gd name="T0" fmla="*/ 46 w 150"/>
                  <a:gd name="T1" fmla="*/ 7 h 173"/>
                  <a:gd name="T2" fmla="*/ 114 w 150"/>
                  <a:gd name="T3" fmla="*/ 89 h 173"/>
                  <a:gd name="T4" fmla="*/ 147 w 150"/>
                  <a:gd name="T5" fmla="*/ 139 h 173"/>
                  <a:gd name="T6" fmla="*/ 150 w 150"/>
                  <a:gd name="T7" fmla="*/ 165 h 173"/>
                  <a:gd name="T8" fmla="*/ 138 w 150"/>
                  <a:gd name="T9" fmla="*/ 173 h 173"/>
                  <a:gd name="T10" fmla="*/ 124 w 150"/>
                  <a:gd name="T11" fmla="*/ 168 h 173"/>
                  <a:gd name="T12" fmla="*/ 59 w 150"/>
                  <a:gd name="T13" fmla="*/ 131 h 173"/>
                  <a:gd name="T14" fmla="*/ 38 w 150"/>
                  <a:gd name="T15" fmla="*/ 89 h 173"/>
                  <a:gd name="T16" fmla="*/ 26 w 150"/>
                  <a:gd name="T17" fmla="*/ 69 h 173"/>
                  <a:gd name="T18" fmla="*/ 10 w 150"/>
                  <a:gd name="T19" fmla="*/ 51 h 173"/>
                  <a:gd name="T20" fmla="*/ 0 w 150"/>
                  <a:gd name="T21" fmla="*/ 31 h 173"/>
                  <a:gd name="T22" fmla="*/ 6 w 150"/>
                  <a:gd name="T23" fmla="*/ 12 h 173"/>
                  <a:gd name="T24" fmla="*/ 24 w 150"/>
                  <a:gd name="T25" fmla="*/ 0 h 173"/>
                  <a:gd name="T26" fmla="*/ 46 w 150"/>
                  <a:gd name="T27" fmla="*/ 7 h 173"/>
                  <a:gd name="T28" fmla="*/ 46 w 150"/>
                  <a:gd name="T29" fmla="*/ 7 h 1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73"/>
                  <a:gd name="T47" fmla="*/ 150 w 150"/>
                  <a:gd name="T48" fmla="*/ 173 h 1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73">
                    <a:moveTo>
                      <a:pt x="46" y="7"/>
                    </a:moveTo>
                    <a:lnTo>
                      <a:pt x="114" y="89"/>
                    </a:lnTo>
                    <a:lnTo>
                      <a:pt x="147" y="139"/>
                    </a:lnTo>
                    <a:lnTo>
                      <a:pt x="150" y="165"/>
                    </a:lnTo>
                    <a:lnTo>
                      <a:pt x="138" y="173"/>
                    </a:lnTo>
                    <a:lnTo>
                      <a:pt x="124" y="168"/>
                    </a:lnTo>
                    <a:lnTo>
                      <a:pt x="59" y="131"/>
                    </a:lnTo>
                    <a:lnTo>
                      <a:pt x="38" y="89"/>
                    </a:lnTo>
                    <a:lnTo>
                      <a:pt x="26" y="69"/>
                    </a:lnTo>
                    <a:lnTo>
                      <a:pt x="10" y="51"/>
                    </a:lnTo>
                    <a:lnTo>
                      <a:pt x="0" y="31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5" name="Freeform 208"/>
              <p:cNvSpPr>
                <a:spLocks/>
              </p:cNvSpPr>
              <p:nvPr/>
            </p:nvSpPr>
            <p:spPr bwMode="auto">
              <a:xfrm>
                <a:off x="507" y="2672"/>
                <a:ext cx="24" cy="29"/>
              </a:xfrm>
              <a:custGeom>
                <a:avLst/>
                <a:gdLst>
                  <a:gd name="T0" fmla="*/ 52 w 169"/>
                  <a:gd name="T1" fmla="*/ 15 h 200"/>
                  <a:gd name="T2" fmla="*/ 67 w 169"/>
                  <a:gd name="T3" fmla="*/ 40 h 200"/>
                  <a:gd name="T4" fmla="*/ 85 w 169"/>
                  <a:gd name="T5" fmla="*/ 59 h 200"/>
                  <a:gd name="T6" fmla="*/ 123 w 169"/>
                  <a:gd name="T7" fmla="*/ 102 h 200"/>
                  <a:gd name="T8" fmla="*/ 162 w 169"/>
                  <a:gd name="T9" fmla="*/ 168 h 200"/>
                  <a:gd name="T10" fmla="*/ 169 w 169"/>
                  <a:gd name="T11" fmla="*/ 181 h 200"/>
                  <a:gd name="T12" fmla="*/ 162 w 169"/>
                  <a:gd name="T13" fmla="*/ 194 h 200"/>
                  <a:gd name="T14" fmla="*/ 150 w 169"/>
                  <a:gd name="T15" fmla="*/ 200 h 200"/>
                  <a:gd name="T16" fmla="*/ 137 w 169"/>
                  <a:gd name="T17" fmla="*/ 194 h 200"/>
                  <a:gd name="T18" fmla="*/ 69 w 169"/>
                  <a:gd name="T19" fmla="*/ 150 h 200"/>
                  <a:gd name="T20" fmla="*/ 2 w 169"/>
                  <a:gd name="T21" fmla="*/ 43 h 200"/>
                  <a:gd name="T22" fmla="*/ 0 w 169"/>
                  <a:gd name="T23" fmla="*/ 20 h 200"/>
                  <a:gd name="T24" fmla="*/ 13 w 169"/>
                  <a:gd name="T25" fmla="*/ 3 h 200"/>
                  <a:gd name="T26" fmla="*/ 33 w 169"/>
                  <a:gd name="T27" fmla="*/ 0 h 200"/>
                  <a:gd name="T28" fmla="*/ 52 w 169"/>
                  <a:gd name="T29" fmla="*/ 15 h 200"/>
                  <a:gd name="T30" fmla="*/ 52 w 169"/>
                  <a:gd name="T31" fmla="*/ 15 h 2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200"/>
                  <a:gd name="T50" fmla="*/ 169 w 169"/>
                  <a:gd name="T51" fmla="*/ 200 h 2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200">
                    <a:moveTo>
                      <a:pt x="52" y="15"/>
                    </a:moveTo>
                    <a:lnTo>
                      <a:pt x="67" y="40"/>
                    </a:lnTo>
                    <a:lnTo>
                      <a:pt x="85" y="59"/>
                    </a:lnTo>
                    <a:lnTo>
                      <a:pt x="123" y="102"/>
                    </a:lnTo>
                    <a:lnTo>
                      <a:pt x="162" y="168"/>
                    </a:lnTo>
                    <a:lnTo>
                      <a:pt x="169" y="181"/>
                    </a:lnTo>
                    <a:lnTo>
                      <a:pt x="162" y="194"/>
                    </a:lnTo>
                    <a:lnTo>
                      <a:pt x="150" y="200"/>
                    </a:lnTo>
                    <a:lnTo>
                      <a:pt x="137" y="194"/>
                    </a:lnTo>
                    <a:lnTo>
                      <a:pt x="69" y="150"/>
                    </a:lnTo>
                    <a:lnTo>
                      <a:pt x="2" y="43"/>
                    </a:lnTo>
                    <a:lnTo>
                      <a:pt x="0" y="20"/>
                    </a:lnTo>
                    <a:lnTo>
                      <a:pt x="13" y="3"/>
                    </a:lnTo>
                    <a:lnTo>
                      <a:pt x="33" y="0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" name="Freeform 209"/>
              <p:cNvSpPr>
                <a:spLocks/>
              </p:cNvSpPr>
              <p:nvPr/>
            </p:nvSpPr>
            <p:spPr bwMode="auto">
              <a:xfrm>
                <a:off x="538" y="2668"/>
                <a:ext cx="25" cy="9"/>
              </a:xfrm>
              <a:custGeom>
                <a:avLst/>
                <a:gdLst>
                  <a:gd name="T0" fmla="*/ 23 w 180"/>
                  <a:gd name="T1" fmla="*/ 0 h 67"/>
                  <a:gd name="T2" fmla="*/ 79 w 180"/>
                  <a:gd name="T3" fmla="*/ 0 h 67"/>
                  <a:gd name="T4" fmla="*/ 168 w 180"/>
                  <a:gd name="T5" fmla="*/ 31 h 67"/>
                  <a:gd name="T6" fmla="*/ 180 w 180"/>
                  <a:gd name="T7" fmla="*/ 55 h 67"/>
                  <a:gd name="T8" fmla="*/ 171 w 180"/>
                  <a:gd name="T9" fmla="*/ 66 h 67"/>
                  <a:gd name="T10" fmla="*/ 157 w 180"/>
                  <a:gd name="T11" fmla="*/ 67 h 67"/>
                  <a:gd name="T12" fmla="*/ 73 w 180"/>
                  <a:gd name="T13" fmla="*/ 46 h 67"/>
                  <a:gd name="T14" fmla="*/ 23 w 180"/>
                  <a:gd name="T15" fmla="*/ 47 h 67"/>
                  <a:gd name="T16" fmla="*/ 5 w 180"/>
                  <a:gd name="T17" fmla="*/ 39 h 67"/>
                  <a:gd name="T18" fmla="*/ 0 w 180"/>
                  <a:gd name="T19" fmla="*/ 23 h 67"/>
                  <a:gd name="T20" fmla="*/ 5 w 180"/>
                  <a:gd name="T21" fmla="*/ 6 h 67"/>
                  <a:gd name="T22" fmla="*/ 23 w 180"/>
                  <a:gd name="T23" fmla="*/ 0 h 67"/>
                  <a:gd name="T24" fmla="*/ 23 w 180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0"/>
                  <a:gd name="T40" fmla="*/ 0 h 67"/>
                  <a:gd name="T41" fmla="*/ 180 w 18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0" h="67">
                    <a:moveTo>
                      <a:pt x="23" y="0"/>
                    </a:moveTo>
                    <a:lnTo>
                      <a:pt x="79" y="0"/>
                    </a:lnTo>
                    <a:lnTo>
                      <a:pt x="168" y="31"/>
                    </a:lnTo>
                    <a:lnTo>
                      <a:pt x="180" y="55"/>
                    </a:lnTo>
                    <a:lnTo>
                      <a:pt x="171" y="66"/>
                    </a:lnTo>
                    <a:lnTo>
                      <a:pt x="157" y="67"/>
                    </a:lnTo>
                    <a:lnTo>
                      <a:pt x="73" y="46"/>
                    </a:lnTo>
                    <a:lnTo>
                      <a:pt x="23" y="47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5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7" name="Freeform 210"/>
              <p:cNvSpPr>
                <a:spLocks/>
              </p:cNvSpPr>
              <p:nvPr/>
            </p:nvSpPr>
            <p:spPr bwMode="auto">
              <a:xfrm>
                <a:off x="564" y="2441"/>
                <a:ext cx="12" cy="232"/>
              </a:xfrm>
              <a:custGeom>
                <a:avLst/>
                <a:gdLst>
                  <a:gd name="T0" fmla="*/ 17 w 89"/>
                  <a:gd name="T1" fmla="*/ 1600 h 1624"/>
                  <a:gd name="T2" fmla="*/ 6 w 89"/>
                  <a:gd name="T3" fmla="*/ 1334 h 1624"/>
                  <a:gd name="T4" fmla="*/ 0 w 89"/>
                  <a:gd name="T5" fmla="*/ 1069 h 1624"/>
                  <a:gd name="T6" fmla="*/ 26 w 89"/>
                  <a:gd name="T7" fmla="*/ 707 h 1624"/>
                  <a:gd name="T8" fmla="*/ 27 w 89"/>
                  <a:gd name="T9" fmla="*/ 538 h 1624"/>
                  <a:gd name="T10" fmla="*/ 17 w 89"/>
                  <a:gd name="T11" fmla="*/ 348 h 1624"/>
                  <a:gd name="T12" fmla="*/ 13 w 89"/>
                  <a:gd name="T13" fmla="*/ 226 h 1624"/>
                  <a:gd name="T14" fmla="*/ 19 w 89"/>
                  <a:gd name="T15" fmla="*/ 105 h 1624"/>
                  <a:gd name="T16" fmla="*/ 30 w 89"/>
                  <a:gd name="T17" fmla="*/ 55 h 1624"/>
                  <a:gd name="T18" fmla="*/ 55 w 89"/>
                  <a:gd name="T19" fmla="*/ 11 h 1624"/>
                  <a:gd name="T20" fmla="*/ 66 w 89"/>
                  <a:gd name="T21" fmla="*/ 0 h 1624"/>
                  <a:gd name="T22" fmla="*/ 80 w 89"/>
                  <a:gd name="T23" fmla="*/ 2 h 1624"/>
                  <a:gd name="T24" fmla="*/ 89 w 89"/>
                  <a:gd name="T25" fmla="*/ 27 h 1624"/>
                  <a:gd name="T26" fmla="*/ 80 w 89"/>
                  <a:gd name="T27" fmla="*/ 65 h 1624"/>
                  <a:gd name="T28" fmla="*/ 81 w 89"/>
                  <a:gd name="T29" fmla="*/ 107 h 1624"/>
                  <a:gd name="T30" fmla="*/ 73 w 89"/>
                  <a:gd name="T31" fmla="*/ 343 h 1624"/>
                  <a:gd name="T32" fmla="*/ 80 w 89"/>
                  <a:gd name="T33" fmla="*/ 536 h 1624"/>
                  <a:gd name="T34" fmla="*/ 73 w 89"/>
                  <a:gd name="T35" fmla="*/ 705 h 1624"/>
                  <a:gd name="T36" fmla="*/ 56 w 89"/>
                  <a:gd name="T37" fmla="*/ 875 h 1624"/>
                  <a:gd name="T38" fmla="*/ 37 w 89"/>
                  <a:gd name="T39" fmla="*/ 1069 h 1624"/>
                  <a:gd name="T40" fmla="*/ 73 w 89"/>
                  <a:gd name="T41" fmla="*/ 1593 h 1624"/>
                  <a:gd name="T42" fmla="*/ 66 w 89"/>
                  <a:gd name="T43" fmla="*/ 1616 h 1624"/>
                  <a:gd name="T44" fmla="*/ 49 w 89"/>
                  <a:gd name="T45" fmla="*/ 1624 h 1624"/>
                  <a:gd name="T46" fmla="*/ 17 w 89"/>
                  <a:gd name="T47" fmla="*/ 1600 h 1624"/>
                  <a:gd name="T48" fmla="*/ 17 w 89"/>
                  <a:gd name="T49" fmla="*/ 1600 h 16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1624"/>
                  <a:gd name="T77" fmla="*/ 89 w 89"/>
                  <a:gd name="T78" fmla="*/ 1624 h 16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1624">
                    <a:moveTo>
                      <a:pt x="17" y="1600"/>
                    </a:moveTo>
                    <a:lnTo>
                      <a:pt x="6" y="1334"/>
                    </a:lnTo>
                    <a:lnTo>
                      <a:pt x="0" y="1069"/>
                    </a:lnTo>
                    <a:lnTo>
                      <a:pt x="26" y="707"/>
                    </a:lnTo>
                    <a:lnTo>
                      <a:pt x="27" y="538"/>
                    </a:lnTo>
                    <a:lnTo>
                      <a:pt x="17" y="348"/>
                    </a:lnTo>
                    <a:lnTo>
                      <a:pt x="13" y="226"/>
                    </a:lnTo>
                    <a:lnTo>
                      <a:pt x="19" y="105"/>
                    </a:lnTo>
                    <a:lnTo>
                      <a:pt x="30" y="55"/>
                    </a:lnTo>
                    <a:lnTo>
                      <a:pt x="55" y="11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89" y="27"/>
                    </a:lnTo>
                    <a:lnTo>
                      <a:pt x="80" y="65"/>
                    </a:lnTo>
                    <a:lnTo>
                      <a:pt x="81" y="107"/>
                    </a:lnTo>
                    <a:lnTo>
                      <a:pt x="73" y="343"/>
                    </a:lnTo>
                    <a:lnTo>
                      <a:pt x="80" y="536"/>
                    </a:lnTo>
                    <a:lnTo>
                      <a:pt x="73" y="705"/>
                    </a:lnTo>
                    <a:lnTo>
                      <a:pt x="56" y="875"/>
                    </a:lnTo>
                    <a:lnTo>
                      <a:pt x="37" y="1069"/>
                    </a:lnTo>
                    <a:lnTo>
                      <a:pt x="73" y="1593"/>
                    </a:lnTo>
                    <a:lnTo>
                      <a:pt x="66" y="1616"/>
                    </a:lnTo>
                    <a:lnTo>
                      <a:pt x="49" y="1624"/>
                    </a:lnTo>
                    <a:lnTo>
                      <a:pt x="17" y="1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8" name="Freeform 211"/>
              <p:cNvSpPr>
                <a:spLocks/>
              </p:cNvSpPr>
              <p:nvPr/>
            </p:nvSpPr>
            <p:spPr bwMode="auto">
              <a:xfrm>
                <a:off x="572" y="2435"/>
                <a:ext cx="79" cy="13"/>
              </a:xfrm>
              <a:custGeom>
                <a:avLst/>
                <a:gdLst>
                  <a:gd name="T0" fmla="*/ 10 w 553"/>
                  <a:gd name="T1" fmla="*/ 36 h 90"/>
                  <a:gd name="T2" fmla="*/ 61 w 553"/>
                  <a:gd name="T3" fmla="*/ 17 h 90"/>
                  <a:gd name="T4" fmla="*/ 108 w 553"/>
                  <a:gd name="T5" fmla="*/ 6 h 90"/>
                  <a:gd name="T6" fmla="*/ 199 w 553"/>
                  <a:gd name="T7" fmla="*/ 0 h 90"/>
                  <a:gd name="T8" fmla="*/ 396 w 553"/>
                  <a:gd name="T9" fmla="*/ 28 h 90"/>
                  <a:gd name="T10" fmla="*/ 481 w 553"/>
                  <a:gd name="T11" fmla="*/ 30 h 90"/>
                  <a:gd name="T12" fmla="*/ 531 w 553"/>
                  <a:gd name="T13" fmla="*/ 38 h 90"/>
                  <a:gd name="T14" fmla="*/ 549 w 553"/>
                  <a:gd name="T15" fmla="*/ 49 h 90"/>
                  <a:gd name="T16" fmla="*/ 553 w 553"/>
                  <a:gd name="T17" fmla="*/ 69 h 90"/>
                  <a:gd name="T18" fmla="*/ 544 w 553"/>
                  <a:gd name="T19" fmla="*/ 86 h 90"/>
                  <a:gd name="T20" fmla="*/ 523 w 553"/>
                  <a:gd name="T21" fmla="*/ 90 h 90"/>
                  <a:gd name="T22" fmla="*/ 476 w 553"/>
                  <a:gd name="T23" fmla="*/ 79 h 90"/>
                  <a:gd name="T24" fmla="*/ 391 w 553"/>
                  <a:gd name="T25" fmla="*/ 81 h 90"/>
                  <a:gd name="T26" fmla="*/ 293 w 553"/>
                  <a:gd name="T27" fmla="*/ 61 h 90"/>
                  <a:gd name="T28" fmla="*/ 204 w 553"/>
                  <a:gd name="T29" fmla="*/ 45 h 90"/>
                  <a:gd name="T30" fmla="*/ 117 w 553"/>
                  <a:gd name="T31" fmla="*/ 45 h 90"/>
                  <a:gd name="T32" fmla="*/ 25 w 553"/>
                  <a:gd name="T33" fmla="*/ 71 h 90"/>
                  <a:gd name="T34" fmla="*/ 10 w 553"/>
                  <a:gd name="T35" fmla="*/ 71 h 90"/>
                  <a:gd name="T36" fmla="*/ 1 w 553"/>
                  <a:gd name="T37" fmla="*/ 61 h 90"/>
                  <a:gd name="T38" fmla="*/ 0 w 553"/>
                  <a:gd name="T39" fmla="*/ 48 h 90"/>
                  <a:gd name="T40" fmla="*/ 10 w 553"/>
                  <a:gd name="T41" fmla="*/ 36 h 90"/>
                  <a:gd name="T42" fmla="*/ 10 w 553"/>
                  <a:gd name="T43" fmla="*/ 36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3"/>
                  <a:gd name="T67" fmla="*/ 0 h 90"/>
                  <a:gd name="T68" fmla="*/ 553 w 55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3" h="90">
                    <a:moveTo>
                      <a:pt x="10" y="36"/>
                    </a:moveTo>
                    <a:lnTo>
                      <a:pt x="61" y="17"/>
                    </a:lnTo>
                    <a:lnTo>
                      <a:pt x="108" y="6"/>
                    </a:lnTo>
                    <a:lnTo>
                      <a:pt x="199" y="0"/>
                    </a:lnTo>
                    <a:lnTo>
                      <a:pt x="396" y="28"/>
                    </a:lnTo>
                    <a:lnTo>
                      <a:pt x="481" y="30"/>
                    </a:lnTo>
                    <a:lnTo>
                      <a:pt x="531" y="38"/>
                    </a:lnTo>
                    <a:lnTo>
                      <a:pt x="549" y="49"/>
                    </a:lnTo>
                    <a:lnTo>
                      <a:pt x="553" y="69"/>
                    </a:lnTo>
                    <a:lnTo>
                      <a:pt x="544" y="86"/>
                    </a:lnTo>
                    <a:lnTo>
                      <a:pt x="523" y="90"/>
                    </a:lnTo>
                    <a:lnTo>
                      <a:pt x="476" y="79"/>
                    </a:lnTo>
                    <a:lnTo>
                      <a:pt x="391" y="81"/>
                    </a:lnTo>
                    <a:lnTo>
                      <a:pt x="293" y="61"/>
                    </a:lnTo>
                    <a:lnTo>
                      <a:pt x="204" y="45"/>
                    </a:lnTo>
                    <a:lnTo>
                      <a:pt x="117" y="45"/>
                    </a:lnTo>
                    <a:lnTo>
                      <a:pt x="25" y="71"/>
                    </a:lnTo>
                    <a:lnTo>
                      <a:pt x="10" y="71"/>
                    </a:lnTo>
                    <a:lnTo>
                      <a:pt x="1" y="61"/>
                    </a:lnTo>
                    <a:lnTo>
                      <a:pt x="0" y="48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9" name="Freeform 212"/>
              <p:cNvSpPr>
                <a:spLocks/>
              </p:cNvSpPr>
              <p:nvPr/>
            </p:nvSpPr>
            <p:spPr bwMode="auto">
              <a:xfrm>
                <a:off x="647" y="2450"/>
                <a:ext cx="18" cy="229"/>
              </a:xfrm>
              <a:custGeom>
                <a:avLst/>
                <a:gdLst>
                  <a:gd name="T0" fmla="*/ 102 w 128"/>
                  <a:gd name="T1" fmla="*/ 21 h 1605"/>
                  <a:gd name="T2" fmla="*/ 97 w 128"/>
                  <a:gd name="T3" fmla="*/ 184 h 1605"/>
                  <a:gd name="T4" fmla="*/ 107 w 128"/>
                  <a:gd name="T5" fmla="*/ 349 h 1605"/>
                  <a:gd name="T6" fmla="*/ 128 w 128"/>
                  <a:gd name="T7" fmla="*/ 772 h 1605"/>
                  <a:gd name="T8" fmla="*/ 125 w 128"/>
                  <a:gd name="T9" fmla="*/ 970 h 1605"/>
                  <a:gd name="T10" fmla="*/ 113 w 128"/>
                  <a:gd name="T11" fmla="*/ 1197 h 1605"/>
                  <a:gd name="T12" fmla="*/ 104 w 128"/>
                  <a:gd name="T13" fmla="*/ 1296 h 1605"/>
                  <a:gd name="T14" fmla="*/ 93 w 128"/>
                  <a:gd name="T15" fmla="*/ 1384 h 1605"/>
                  <a:gd name="T16" fmla="*/ 72 w 128"/>
                  <a:gd name="T17" fmla="*/ 1572 h 1605"/>
                  <a:gd name="T18" fmla="*/ 59 w 128"/>
                  <a:gd name="T19" fmla="*/ 1599 h 1605"/>
                  <a:gd name="T20" fmla="*/ 33 w 128"/>
                  <a:gd name="T21" fmla="*/ 1605 h 1605"/>
                  <a:gd name="T22" fmla="*/ 9 w 128"/>
                  <a:gd name="T23" fmla="*/ 1594 h 1605"/>
                  <a:gd name="T24" fmla="*/ 0 w 128"/>
                  <a:gd name="T25" fmla="*/ 1566 h 1605"/>
                  <a:gd name="T26" fmla="*/ 10 w 128"/>
                  <a:gd name="T27" fmla="*/ 1467 h 1605"/>
                  <a:gd name="T28" fmla="*/ 22 w 128"/>
                  <a:gd name="T29" fmla="*/ 1379 h 1605"/>
                  <a:gd name="T30" fmla="*/ 44 w 128"/>
                  <a:gd name="T31" fmla="*/ 1191 h 1605"/>
                  <a:gd name="T32" fmla="*/ 61 w 128"/>
                  <a:gd name="T33" fmla="*/ 968 h 1605"/>
                  <a:gd name="T34" fmla="*/ 75 w 128"/>
                  <a:gd name="T35" fmla="*/ 772 h 1605"/>
                  <a:gd name="T36" fmla="*/ 80 w 128"/>
                  <a:gd name="T37" fmla="*/ 575 h 1605"/>
                  <a:gd name="T38" fmla="*/ 70 w 128"/>
                  <a:gd name="T39" fmla="*/ 352 h 1605"/>
                  <a:gd name="T40" fmla="*/ 65 w 128"/>
                  <a:gd name="T41" fmla="*/ 17 h 1605"/>
                  <a:gd name="T42" fmla="*/ 72 w 128"/>
                  <a:gd name="T43" fmla="*/ 4 h 1605"/>
                  <a:gd name="T44" fmla="*/ 85 w 128"/>
                  <a:gd name="T45" fmla="*/ 0 h 1605"/>
                  <a:gd name="T46" fmla="*/ 102 w 128"/>
                  <a:gd name="T47" fmla="*/ 21 h 1605"/>
                  <a:gd name="T48" fmla="*/ 102 w 128"/>
                  <a:gd name="T49" fmla="*/ 21 h 16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605"/>
                  <a:gd name="T77" fmla="*/ 128 w 128"/>
                  <a:gd name="T78" fmla="*/ 1605 h 16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605">
                    <a:moveTo>
                      <a:pt x="102" y="21"/>
                    </a:moveTo>
                    <a:lnTo>
                      <a:pt x="97" y="184"/>
                    </a:lnTo>
                    <a:lnTo>
                      <a:pt x="107" y="349"/>
                    </a:lnTo>
                    <a:lnTo>
                      <a:pt x="128" y="772"/>
                    </a:lnTo>
                    <a:lnTo>
                      <a:pt x="125" y="970"/>
                    </a:lnTo>
                    <a:lnTo>
                      <a:pt x="113" y="1197"/>
                    </a:lnTo>
                    <a:lnTo>
                      <a:pt x="104" y="1296"/>
                    </a:lnTo>
                    <a:lnTo>
                      <a:pt x="93" y="1384"/>
                    </a:lnTo>
                    <a:lnTo>
                      <a:pt x="72" y="1572"/>
                    </a:lnTo>
                    <a:lnTo>
                      <a:pt x="59" y="1599"/>
                    </a:lnTo>
                    <a:lnTo>
                      <a:pt x="33" y="1605"/>
                    </a:lnTo>
                    <a:lnTo>
                      <a:pt x="9" y="1594"/>
                    </a:lnTo>
                    <a:lnTo>
                      <a:pt x="0" y="1566"/>
                    </a:lnTo>
                    <a:lnTo>
                      <a:pt x="10" y="1467"/>
                    </a:lnTo>
                    <a:lnTo>
                      <a:pt x="22" y="1379"/>
                    </a:lnTo>
                    <a:lnTo>
                      <a:pt x="44" y="1191"/>
                    </a:lnTo>
                    <a:lnTo>
                      <a:pt x="61" y="968"/>
                    </a:lnTo>
                    <a:lnTo>
                      <a:pt x="75" y="772"/>
                    </a:lnTo>
                    <a:lnTo>
                      <a:pt x="80" y="575"/>
                    </a:lnTo>
                    <a:lnTo>
                      <a:pt x="70" y="352"/>
                    </a:lnTo>
                    <a:lnTo>
                      <a:pt x="65" y="17"/>
                    </a:lnTo>
                    <a:lnTo>
                      <a:pt x="72" y="4"/>
                    </a:lnTo>
                    <a:lnTo>
                      <a:pt x="85" y="0"/>
                    </a:lnTo>
                    <a:lnTo>
                      <a:pt x="10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0" name="Freeform 213"/>
              <p:cNvSpPr>
                <a:spLocks/>
              </p:cNvSpPr>
              <p:nvPr/>
            </p:nvSpPr>
            <p:spPr bwMode="auto">
              <a:xfrm>
                <a:off x="530" y="2444"/>
                <a:ext cx="43" cy="25"/>
              </a:xfrm>
              <a:custGeom>
                <a:avLst/>
                <a:gdLst>
                  <a:gd name="T0" fmla="*/ 14 w 301"/>
                  <a:gd name="T1" fmla="*/ 115 h 179"/>
                  <a:gd name="T2" fmla="*/ 47 w 301"/>
                  <a:gd name="T3" fmla="*/ 94 h 179"/>
                  <a:gd name="T4" fmla="*/ 79 w 301"/>
                  <a:gd name="T5" fmla="*/ 78 h 179"/>
                  <a:gd name="T6" fmla="*/ 141 w 301"/>
                  <a:gd name="T7" fmla="*/ 56 h 179"/>
                  <a:gd name="T8" fmla="*/ 272 w 301"/>
                  <a:gd name="T9" fmla="*/ 2 h 179"/>
                  <a:gd name="T10" fmla="*/ 287 w 301"/>
                  <a:gd name="T11" fmla="*/ 0 h 179"/>
                  <a:gd name="T12" fmla="*/ 297 w 301"/>
                  <a:gd name="T13" fmla="*/ 9 h 179"/>
                  <a:gd name="T14" fmla="*/ 301 w 301"/>
                  <a:gd name="T15" fmla="*/ 22 h 179"/>
                  <a:gd name="T16" fmla="*/ 292 w 301"/>
                  <a:gd name="T17" fmla="*/ 35 h 179"/>
                  <a:gd name="T18" fmla="*/ 259 w 301"/>
                  <a:gd name="T19" fmla="*/ 55 h 179"/>
                  <a:gd name="T20" fmla="*/ 229 w 301"/>
                  <a:gd name="T21" fmla="*/ 70 h 179"/>
                  <a:gd name="T22" fmla="*/ 200 w 301"/>
                  <a:gd name="T23" fmla="*/ 86 h 179"/>
                  <a:gd name="T24" fmla="*/ 172 w 301"/>
                  <a:gd name="T25" fmla="*/ 101 h 179"/>
                  <a:gd name="T26" fmla="*/ 145 w 301"/>
                  <a:gd name="T27" fmla="*/ 115 h 179"/>
                  <a:gd name="T28" fmla="*/ 116 w 301"/>
                  <a:gd name="T29" fmla="*/ 131 h 179"/>
                  <a:gd name="T30" fmla="*/ 87 w 301"/>
                  <a:gd name="T31" fmla="*/ 150 h 179"/>
                  <a:gd name="T32" fmla="*/ 56 w 301"/>
                  <a:gd name="T33" fmla="*/ 172 h 179"/>
                  <a:gd name="T34" fmla="*/ 28 w 301"/>
                  <a:gd name="T35" fmla="*/ 179 h 179"/>
                  <a:gd name="T36" fmla="*/ 7 w 301"/>
                  <a:gd name="T37" fmla="*/ 165 h 179"/>
                  <a:gd name="T38" fmla="*/ 0 w 301"/>
                  <a:gd name="T39" fmla="*/ 140 h 179"/>
                  <a:gd name="T40" fmla="*/ 14 w 301"/>
                  <a:gd name="T41" fmla="*/ 115 h 179"/>
                  <a:gd name="T42" fmla="*/ 14 w 301"/>
                  <a:gd name="T43" fmla="*/ 115 h 1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1"/>
                  <a:gd name="T67" fmla="*/ 0 h 179"/>
                  <a:gd name="T68" fmla="*/ 301 w 301"/>
                  <a:gd name="T69" fmla="*/ 179 h 1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1" h="179">
                    <a:moveTo>
                      <a:pt x="14" y="115"/>
                    </a:moveTo>
                    <a:lnTo>
                      <a:pt x="47" y="94"/>
                    </a:lnTo>
                    <a:lnTo>
                      <a:pt x="79" y="78"/>
                    </a:lnTo>
                    <a:lnTo>
                      <a:pt x="141" y="56"/>
                    </a:lnTo>
                    <a:lnTo>
                      <a:pt x="272" y="2"/>
                    </a:lnTo>
                    <a:lnTo>
                      <a:pt x="287" y="0"/>
                    </a:lnTo>
                    <a:lnTo>
                      <a:pt x="297" y="9"/>
                    </a:lnTo>
                    <a:lnTo>
                      <a:pt x="301" y="22"/>
                    </a:lnTo>
                    <a:lnTo>
                      <a:pt x="292" y="35"/>
                    </a:lnTo>
                    <a:lnTo>
                      <a:pt x="259" y="55"/>
                    </a:lnTo>
                    <a:lnTo>
                      <a:pt x="229" y="70"/>
                    </a:lnTo>
                    <a:lnTo>
                      <a:pt x="200" y="86"/>
                    </a:lnTo>
                    <a:lnTo>
                      <a:pt x="172" y="101"/>
                    </a:lnTo>
                    <a:lnTo>
                      <a:pt x="145" y="115"/>
                    </a:lnTo>
                    <a:lnTo>
                      <a:pt x="116" y="131"/>
                    </a:lnTo>
                    <a:lnTo>
                      <a:pt x="87" y="150"/>
                    </a:lnTo>
                    <a:lnTo>
                      <a:pt x="56" y="172"/>
                    </a:lnTo>
                    <a:lnTo>
                      <a:pt x="28" y="179"/>
                    </a:lnTo>
                    <a:lnTo>
                      <a:pt x="7" y="165"/>
                    </a:lnTo>
                    <a:lnTo>
                      <a:pt x="0" y="140"/>
                    </a:lnTo>
                    <a:lnTo>
                      <a:pt x="14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1" name="Freeform 214"/>
              <p:cNvSpPr>
                <a:spLocks/>
              </p:cNvSpPr>
              <p:nvPr/>
            </p:nvSpPr>
            <p:spPr bwMode="auto">
              <a:xfrm>
                <a:off x="495" y="2636"/>
                <a:ext cx="7" cy="27"/>
              </a:xfrm>
              <a:custGeom>
                <a:avLst/>
                <a:gdLst>
                  <a:gd name="T0" fmla="*/ 54 w 54"/>
                  <a:gd name="T1" fmla="*/ 21 h 184"/>
                  <a:gd name="T2" fmla="*/ 53 w 54"/>
                  <a:gd name="T3" fmla="*/ 66 h 184"/>
                  <a:gd name="T4" fmla="*/ 54 w 54"/>
                  <a:gd name="T5" fmla="*/ 112 h 184"/>
                  <a:gd name="T6" fmla="*/ 53 w 54"/>
                  <a:gd name="T7" fmla="*/ 171 h 184"/>
                  <a:gd name="T8" fmla="*/ 49 w 54"/>
                  <a:gd name="T9" fmla="*/ 183 h 184"/>
                  <a:gd name="T10" fmla="*/ 36 w 54"/>
                  <a:gd name="T11" fmla="*/ 184 h 184"/>
                  <a:gd name="T12" fmla="*/ 16 w 54"/>
                  <a:gd name="T13" fmla="*/ 159 h 184"/>
                  <a:gd name="T14" fmla="*/ 4 w 54"/>
                  <a:gd name="T15" fmla="*/ 117 h 184"/>
                  <a:gd name="T16" fmla="*/ 0 w 54"/>
                  <a:gd name="T17" fmla="*/ 28 h 184"/>
                  <a:gd name="T18" fmla="*/ 10 w 54"/>
                  <a:gd name="T19" fmla="*/ 9 h 184"/>
                  <a:gd name="T20" fmla="*/ 29 w 54"/>
                  <a:gd name="T21" fmla="*/ 0 h 184"/>
                  <a:gd name="T22" fmla="*/ 47 w 54"/>
                  <a:gd name="T23" fmla="*/ 4 h 184"/>
                  <a:gd name="T24" fmla="*/ 54 w 54"/>
                  <a:gd name="T25" fmla="*/ 21 h 184"/>
                  <a:gd name="T26" fmla="*/ 54 w 54"/>
                  <a:gd name="T27" fmla="*/ 21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184"/>
                  <a:gd name="T44" fmla="*/ 54 w 54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184">
                    <a:moveTo>
                      <a:pt x="54" y="21"/>
                    </a:moveTo>
                    <a:lnTo>
                      <a:pt x="53" y="66"/>
                    </a:lnTo>
                    <a:lnTo>
                      <a:pt x="54" y="112"/>
                    </a:lnTo>
                    <a:lnTo>
                      <a:pt x="53" y="171"/>
                    </a:lnTo>
                    <a:lnTo>
                      <a:pt x="49" y="183"/>
                    </a:lnTo>
                    <a:lnTo>
                      <a:pt x="36" y="184"/>
                    </a:lnTo>
                    <a:lnTo>
                      <a:pt x="16" y="159"/>
                    </a:lnTo>
                    <a:lnTo>
                      <a:pt x="4" y="11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29" y="0"/>
                    </a:lnTo>
                    <a:lnTo>
                      <a:pt x="47" y="4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2" name="Freeform 215"/>
              <p:cNvSpPr>
                <a:spLocks/>
              </p:cNvSpPr>
              <p:nvPr/>
            </p:nvSpPr>
            <p:spPr bwMode="auto">
              <a:xfrm>
                <a:off x="598" y="2453"/>
                <a:ext cx="51" cy="35"/>
              </a:xfrm>
              <a:custGeom>
                <a:avLst/>
                <a:gdLst>
                  <a:gd name="T0" fmla="*/ 323 w 359"/>
                  <a:gd name="T1" fmla="*/ 230 h 241"/>
                  <a:gd name="T2" fmla="*/ 310 w 359"/>
                  <a:gd name="T3" fmla="*/ 153 h 241"/>
                  <a:gd name="T4" fmla="*/ 313 w 359"/>
                  <a:gd name="T5" fmla="*/ 76 h 241"/>
                  <a:gd name="T6" fmla="*/ 137 w 359"/>
                  <a:gd name="T7" fmla="*/ 71 h 241"/>
                  <a:gd name="T8" fmla="*/ 78 w 359"/>
                  <a:gd name="T9" fmla="*/ 51 h 241"/>
                  <a:gd name="T10" fmla="*/ 19 w 359"/>
                  <a:gd name="T11" fmla="*/ 40 h 241"/>
                  <a:gd name="T12" fmla="*/ 0 w 359"/>
                  <a:gd name="T13" fmla="*/ 22 h 241"/>
                  <a:gd name="T14" fmla="*/ 5 w 359"/>
                  <a:gd name="T15" fmla="*/ 9 h 241"/>
                  <a:gd name="T16" fmla="*/ 19 w 359"/>
                  <a:gd name="T17" fmla="*/ 3 h 241"/>
                  <a:gd name="T18" fmla="*/ 84 w 359"/>
                  <a:gd name="T19" fmla="*/ 0 h 241"/>
                  <a:gd name="T20" fmla="*/ 148 w 359"/>
                  <a:gd name="T21" fmla="*/ 6 h 241"/>
                  <a:gd name="T22" fmla="*/ 242 w 359"/>
                  <a:gd name="T23" fmla="*/ 22 h 241"/>
                  <a:gd name="T24" fmla="*/ 336 w 359"/>
                  <a:gd name="T25" fmla="*/ 32 h 241"/>
                  <a:gd name="T26" fmla="*/ 357 w 359"/>
                  <a:gd name="T27" fmla="*/ 55 h 241"/>
                  <a:gd name="T28" fmla="*/ 359 w 359"/>
                  <a:gd name="T29" fmla="*/ 216 h 241"/>
                  <a:gd name="T30" fmla="*/ 357 w 359"/>
                  <a:gd name="T31" fmla="*/ 232 h 241"/>
                  <a:gd name="T32" fmla="*/ 347 w 359"/>
                  <a:gd name="T33" fmla="*/ 241 h 241"/>
                  <a:gd name="T34" fmla="*/ 323 w 359"/>
                  <a:gd name="T35" fmla="*/ 230 h 241"/>
                  <a:gd name="T36" fmla="*/ 323 w 359"/>
                  <a:gd name="T37" fmla="*/ 230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9"/>
                  <a:gd name="T58" fmla="*/ 0 h 241"/>
                  <a:gd name="T59" fmla="*/ 359 w 359"/>
                  <a:gd name="T60" fmla="*/ 241 h 2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9" h="241">
                    <a:moveTo>
                      <a:pt x="323" y="230"/>
                    </a:moveTo>
                    <a:lnTo>
                      <a:pt x="310" y="153"/>
                    </a:lnTo>
                    <a:lnTo>
                      <a:pt x="313" y="76"/>
                    </a:lnTo>
                    <a:lnTo>
                      <a:pt x="137" y="71"/>
                    </a:lnTo>
                    <a:lnTo>
                      <a:pt x="78" y="51"/>
                    </a:lnTo>
                    <a:lnTo>
                      <a:pt x="19" y="40"/>
                    </a:lnTo>
                    <a:lnTo>
                      <a:pt x="0" y="22"/>
                    </a:lnTo>
                    <a:lnTo>
                      <a:pt x="5" y="9"/>
                    </a:lnTo>
                    <a:lnTo>
                      <a:pt x="19" y="3"/>
                    </a:lnTo>
                    <a:lnTo>
                      <a:pt x="84" y="0"/>
                    </a:lnTo>
                    <a:lnTo>
                      <a:pt x="148" y="6"/>
                    </a:lnTo>
                    <a:lnTo>
                      <a:pt x="242" y="22"/>
                    </a:lnTo>
                    <a:lnTo>
                      <a:pt x="336" y="32"/>
                    </a:lnTo>
                    <a:lnTo>
                      <a:pt x="357" y="55"/>
                    </a:lnTo>
                    <a:lnTo>
                      <a:pt x="359" y="216"/>
                    </a:lnTo>
                    <a:lnTo>
                      <a:pt x="357" y="232"/>
                    </a:lnTo>
                    <a:lnTo>
                      <a:pt x="347" y="241"/>
                    </a:lnTo>
                    <a:lnTo>
                      <a:pt x="323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3" name="Freeform 216"/>
              <p:cNvSpPr>
                <a:spLocks/>
              </p:cNvSpPr>
              <p:nvPr/>
            </p:nvSpPr>
            <p:spPr bwMode="auto">
              <a:xfrm>
                <a:off x="604" y="2500"/>
                <a:ext cx="45" cy="10"/>
              </a:xfrm>
              <a:custGeom>
                <a:avLst/>
                <a:gdLst>
                  <a:gd name="T0" fmla="*/ 299 w 317"/>
                  <a:gd name="T1" fmla="*/ 65 h 67"/>
                  <a:gd name="T2" fmla="*/ 182 w 317"/>
                  <a:gd name="T3" fmla="*/ 67 h 67"/>
                  <a:gd name="T4" fmla="*/ 63 w 317"/>
                  <a:gd name="T5" fmla="*/ 55 h 67"/>
                  <a:gd name="T6" fmla="*/ 22 w 317"/>
                  <a:gd name="T7" fmla="*/ 50 h 67"/>
                  <a:gd name="T8" fmla="*/ 5 w 317"/>
                  <a:gd name="T9" fmla="*/ 41 h 67"/>
                  <a:gd name="T10" fmla="*/ 0 w 317"/>
                  <a:gd name="T11" fmla="*/ 23 h 67"/>
                  <a:gd name="T12" fmla="*/ 7 w 317"/>
                  <a:gd name="T13" fmla="*/ 6 h 67"/>
                  <a:gd name="T14" fmla="*/ 27 w 317"/>
                  <a:gd name="T15" fmla="*/ 0 h 67"/>
                  <a:gd name="T16" fmla="*/ 71 w 317"/>
                  <a:gd name="T17" fmla="*/ 6 h 67"/>
                  <a:gd name="T18" fmla="*/ 184 w 317"/>
                  <a:gd name="T19" fmla="*/ 24 h 67"/>
                  <a:gd name="T20" fmla="*/ 297 w 317"/>
                  <a:gd name="T21" fmla="*/ 28 h 67"/>
                  <a:gd name="T22" fmla="*/ 317 w 317"/>
                  <a:gd name="T23" fmla="*/ 46 h 67"/>
                  <a:gd name="T24" fmla="*/ 312 w 317"/>
                  <a:gd name="T25" fmla="*/ 58 h 67"/>
                  <a:gd name="T26" fmla="*/ 299 w 317"/>
                  <a:gd name="T27" fmla="*/ 65 h 67"/>
                  <a:gd name="T28" fmla="*/ 299 w 317"/>
                  <a:gd name="T29" fmla="*/ 6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7"/>
                  <a:gd name="T46" fmla="*/ 0 h 67"/>
                  <a:gd name="T47" fmla="*/ 317 w 317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7" h="67">
                    <a:moveTo>
                      <a:pt x="299" y="65"/>
                    </a:moveTo>
                    <a:lnTo>
                      <a:pt x="182" y="67"/>
                    </a:lnTo>
                    <a:lnTo>
                      <a:pt x="63" y="55"/>
                    </a:lnTo>
                    <a:lnTo>
                      <a:pt x="22" y="50"/>
                    </a:lnTo>
                    <a:lnTo>
                      <a:pt x="5" y="41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27" y="0"/>
                    </a:lnTo>
                    <a:lnTo>
                      <a:pt x="71" y="6"/>
                    </a:lnTo>
                    <a:lnTo>
                      <a:pt x="184" y="24"/>
                    </a:lnTo>
                    <a:lnTo>
                      <a:pt x="297" y="28"/>
                    </a:lnTo>
                    <a:lnTo>
                      <a:pt x="317" y="46"/>
                    </a:lnTo>
                    <a:lnTo>
                      <a:pt x="312" y="58"/>
                    </a:lnTo>
                    <a:lnTo>
                      <a:pt x="299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4" name="Freeform 217"/>
              <p:cNvSpPr>
                <a:spLocks/>
              </p:cNvSpPr>
              <p:nvPr/>
            </p:nvSpPr>
            <p:spPr bwMode="auto">
              <a:xfrm>
                <a:off x="583" y="2532"/>
                <a:ext cx="67" cy="11"/>
              </a:xfrm>
              <a:custGeom>
                <a:avLst/>
                <a:gdLst>
                  <a:gd name="T0" fmla="*/ 448 w 471"/>
                  <a:gd name="T1" fmla="*/ 75 h 79"/>
                  <a:gd name="T2" fmla="*/ 352 w 471"/>
                  <a:gd name="T3" fmla="*/ 79 h 79"/>
                  <a:gd name="T4" fmla="*/ 257 w 471"/>
                  <a:gd name="T5" fmla="*/ 71 h 79"/>
                  <a:gd name="T6" fmla="*/ 152 w 471"/>
                  <a:gd name="T7" fmla="*/ 59 h 79"/>
                  <a:gd name="T8" fmla="*/ 29 w 471"/>
                  <a:gd name="T9" fmla="*/ 57 h 79"/>
                  <a:gd name="T10" fmla="*/ 8 w 471"/>
                  <a:gd name="T11" fmla="*/ 48 h 79"/>
                  <a:gd name="T12" fmla="*/ 0 w 471"/>
                  <a:gd name="T13" fmla="*/ 28 h 79"/>
                  <a:gd name="T14" fmla="*/ 8 w 471"/>
                  <a:gd name="T15" fmla="*/ 9 h 79"/>
                  <a:gd name="T16" fmla="*/ 29 w 471"/>
                  <a:gd name="T17" fmla="*/ 0 h 79"/>
                  <a:gd name="T18" fmla="*/ 153 w 471"/>
                  <a:gd name="T19" fmla="*/ 9 h 79"/>
                  <a:gd name="T20" fmla="*/ 262 w 471"/>
                  <a:gd name="T21" fmla="*/ 18 h 79"/>
                  <a:gd name="T22" fmla="*/ 354 w 471"/>
                  <a:gd name="T23" fmla="*/ 27 h 79"/>
                  <a:gd name="T24" fmla="*/ 446 w 471"/>
                  <a:gd name="T25" fmla="*/ 24 h 79"/>
                  <a:gd name="T26" fmla="*/ 465 w 471"/>
                  <a:gd name="T27" fmla="*/ 31 h 79"/>
                  <a:gd name="T28" fmla="*/ 471 w 471"/>
                  <a:gd name="T29" fmla="*/ 49 h 79"/>
                  <a:gd name="T30" fmla="*/ 467 w 471"/>
                  <a:gd name="T31" fmla="*/ 66 h 79"/>
                  <a:gd name="T32" fmla="*/ 448 w 471"/>
                  <a:gd name="T33" fmla="*/ 75 h 79"/>
                  <a:gd name="T34" fmla="*/ 448 w 471"/>
                  <a:gd name="T35" fmla="*/ 75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79"/>
                  <a:gd name="T56" fmla="*/ 471 w 471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79">
                    <a:moveTo>
                      <a:pt x="448" y="75"/>
                    </a:moveTo>
                    <a:lnTo>
                      <a:pt x="352" y="79"/>
                    </a:lnTo>
                    <a:lnTo>
                      <a:pt x="257" y="71"/>
                    </a:lnTo>
                    <a:lnTo>
                      <a:pt x="152" y="59"/>
                    </a:lnTo>
                    <a:lnTo>
                      <a:pt x="29" y="57"/>
                    </a:lnTo>
                    <a:lnTo>
                      <a:pt x="8" y="48"/>
                    </a:lnTo>
                    <a:lnTo>
                      <a:pt x="0" y="28"/>
                    </a:lnTo>
                    <a:lnTo>
                      <a:pt x="8" y="9"/>
                    </a:lnTo>
                    <a:lnTo>
                      <a:pt x="29" y="0"/>
                    </a:lnTo>
                    <a:lnTo>
                      <a:pt x="153" y="9"/>
                    </a:lnTo>
                    <a:lnTo>
                      <a:pt x="262" y="18"/>
                    </a:lnTo>
                    <a:lnTo>
                      <a:pt x="354" y="27"/>
                    </a:lnTo>
                    <a:lnTo>
                      <a:pt x="446" y="24"/>
                    </a:lnTo>
                    <a:lnTo>
                      <a:pt x="465" y="31"/>
                    </a:lnTo>
                    <a:lnTo>
                      <a:pt x="471" y="49"/>
                    </a:lnTo>
                    <a:lnTo>
                      <a:pt x="467" y="66"/>
                    </a:lnTo>
                    <a:lnTo>
                      <a:pt x="44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5" name="Freeform 218"/>
              <p:cNvSpPr>
                <a:spLocks/>
              </p:cNvSpPr>
              <p:nvPr/>
            </p:nvSpPr>
            <p:spPr bwMode="auto">
              <a:xfrm>
                <a:off x="614" y="2572"/>
                <a:ext cx="34" cy="52"/>
              </a:xfrm>
              <a:custGeom>
                <a:avLst/>
                <a:gdLst>
                  <a:gd name="T0" fmla="*/ 28 w 239"/>
                  <a:gd name="T1" fmla="*/ 7 h 364"/>
                  <a:gd name="T2" fmla="*/ 205 w 239"/>
                  <a:gd name="T3" fmla="*/ 0 h 364"/>
                  <a:gd name="T4" fmla="*/ 239 w 239"/>
                  <a:gd name="T5" fmla="*/ 14 h 364"/>
                  <a:gd name="T6" fmla="*/ 236 w 239"/>
                  <a:gd name="T7" fmla="*/ 51 h 364"/>
                  <a:gd name="T8" fmla="*/ 211 w 239"/>
                  <a:gd name="T9" fmla="*/ 121 h 364"/>
                  <a:gd name="T10" fmla="*/ 204 w 239"/>
                  <a:gd name="T11" fmla="*/ 187 h 364"/>
                  <a:gd name="T12" fmla="*/ 204 w 239"/>
                  <a:gd name="T13" fmla="*/ 255 h 364"/>
                  <a:gd name="T14" fmla="*/ 202 w 239"/>
                  <a:gd name="T15" fmla="*/ 331 h 364"/>
                  <a:gd name="T16" fmla="*/ 189 w 239"/>
                  <a:gd name="T17" fmla="*/ 356 h 364"/>
                  <a:gd name="T18" fmla="*/ 165 w 239"/>
                  <a:gd name="T19" fmla="*/ 364 h 364"/>
                  <a:gd name="T20" fmla="*/ 142 w 239"/>
                  <a:gd name="T21" fmla="*/ 354 h 364"/>
                  <a:gd name="T22" fmla="*/ 133 w 239"/>
                  <a:gd name="T23" fmla="*/ 326 h 364"/>
                  <a:gd name="T24" fmla="*/ 154 w 239"/>
                  <a:gd name="T25" fmla="*/ 69 h 364"/>
                  <a:gd name="T26" fmla="*/ 28 w 239"/>
                  <a:gd name="T27" fmla="*/ 64 h 364"/>
                  <a:gd name="T28" fmla="*/ 7 w 239"/>
                  <a:gd name="T29" fmla="*/ 55 h 364"/>
                  <a:gd name="T30" fmla="*/ 0 w 239"/>
                  <a:gd name="T31" fmla="*/ 36 h 364"/>
                  <a:gd name="T32" fmla="*/ 7 w 239"/>
                  <a:gd name="T33" fmla="*/ 16 h 364"/>
                  <a:gd name="T34" fmla="*/ 28 w 239"/>
                  <a:gd name="T35" fmla="*/ 7 h 364"/>
                  <a:gd name="T36" fmla="*/ 28 w 239"/>
                  <a:gd name="T37" fmla="*/ 7 h 3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4"/>
                  <a:gd name="T59" fmla="*/ 239 w 239"/>
                  <a:gd name="T60" fmla="*/ 364 h 3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4">
                    <a:moveTo>
                      <a:pt x="28" y="7"/>
                    </a:moveTo>
                    <a:lnTo>
                      <a:pt x="205" y="0"/>
                    </a:lnTo>
                    <a:lnTo>
                      <a:pt x="239" y="14"/>
                    </a:lnTo>
                    <a:lnTo>
                      <a:pt x="236" y="51"/>
                    </a:lnTo>
                    <a:lnTo>
                      <a:pt x="211" y="121"/>
                    </a:lnTo>
                    <a:lnTo>
                      <a:pt x="204" y="187"/>
                    </a:lnTo>
                    <a:lnTo>
                      <a:pt x="204" y="255"/>
                    </a:lnTo>
                    <a:lnTo>
                      <a:pt x="202" y="331"/>
                    </a:lnTo>
                    <a:lnTo>
                      <a:pt x="189" y="356"/>
                    </a:lnTo>
                    <a:lnTo>
                      <a:pt x="165" y="364"/>
                    </a:lnTo>
                    <a:lnTo>
                      <a:pt x="142" y="354"/>
                    </a:lnTo>
                    <a:lnTo>
                      <a:pt x="133" y="326"/>
                    </a:lnTo>
                    <a:lnTo>
                      <a:pt x="154" y="69"/>
                    </a:lnTo>
                    <a:lnTo>
                      <a:pt x="28" y="64"/>
                    </a:lnTo>
                    <a:lnTo>
                      <a:pt x="7" y="55"/>
                    </a:lnTo>
                    <a:lnTo>
                      <a:pt x="0" y="36"/>
                    </a:lnTo>
                    <a:lnTo>
                      <a:pt x="7" y="16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6" name="Freeform 219"/>
              <p:cNvSpPr>
                <a:spLocks/>
              </p:cNvSpPr>
              <p:nvPr/>
            </p:nvSpPr>
            <p:spPr bwMode="auto">
              <a:xfrm>
                <a:off x="240" y="2694"/>
                <a:ext cx="45" cy="10"/>
              </a:xfrm>
              <a:custGeom>
                <a:avLst/>
                <a:gdLst>
                  <a:gd name="T0" fmla="*/ 17 w 311"/>
                  <a:gd name="T1" fmla="*/ 38 h 70"/>
                  <a:gd name="T2" fmla="*/ 277 w 311"/>
                  <a:gd name="T3" fmla="*/ 70 h 70"/>
                  <a:gd name="T4" fmla="*/ 300 w 311"/>
                  <a:gd name="T5" fmla="*/ 64 h 70"/>
                  <a:gd name="T6" fmla="*/ 311 w 311"/>
                  <a:gd name="T7" fmla="*/ 44 h 70"/>
                  <a:gd name="T8" fmla="*/ 305 w 311"/>
                  <a:gd name="T9" fmla="*/ 23 h 70"/>
                  <a:gd name="T10" fmla="*/ 285 w 311"/>
                  <a:gd name="T11" fmla="*/ 10 h 70"/>
                  <a:gd name="T12" fmla="*/ 153 w 311"/>
                  <a:gd name="T13" fmla="*/ 6 h 70"/>
                  <a:gd name="T14" fmla="*/ 21 w 311"/>
                  <a:gd name="T15" fmla="*/ 0 h 70"/>
                  <a:gd name="T16" fmla="*/ 0 w 311"/>
                  <a:gd name="T17" fmla="*/ 17 h 70"/>
                  <a:gd name="T18" fmla="*/ 3 w 311"/>
                  <a:gd name="T19" fmla="*/ 30 h 70"/>
                  <a:gd name="T20" fmla="*/ 17 w 311"/>
                  <a:gd name="T21" fmla="*/ 38 h 70"/>
                  <a:gd name="T22" fmla="*/ 17 w 311"/>
                  <a:gd name="T23" fmla="*/ 38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1"/>
                  <a:gd name="T37" fmla="*/ 0 h 70"/>
                  <a:gd name="T38" fmla="*/ 311 w 31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1" h="70">
                    <a:moveTo>
                      <a:pt x="17" y="38"/>
                    </a:moveTo>
                    <a:lnTo>
                      <a:pt x="277" y="70"/>
                    </a:lnTo>
                    <a:lnTo>
                      <a:pt x="300" y="64"/>
                    </a:lnTo>
                    <a:lnTo>
                      <a:pt x="311" y="44"/>
                    </a:lnTo>
                    <a:lnTo>
                      <a:pt x="305" y="23"/>
                    </a:lnTo>
                    <a:lnTo>
                      <a:pt x="285" y="10"/>
                    </a:lnTo>
                    <a:lnTo>
                      <a:pt x="153" y="6"/>
                    </a:lnTo>
                    <a:lnTo>
                      <a:pt x="21" y="0"/>
                    </a:lnTo>
                    <a:lnTo>
                      <a:pt x="0" y="17"/>
                    </a:lnTo>
                    <a:lnTo>
                      <a:pt x="3" y="30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7" name="Freeform 220"/>
              <p:cNvSpPr>
                <a:spLocks/>
              </p:cNvSpPr>
              <p:nvPr/>
            </p:nvSpPr>
            <p:spPr bwMode="auto">
              <a:xfrm>
                <a:off x="287" y="2595"/>
                <a:ext cx="11" cy="66"/>
              </a:xfrm>
              <a:custGeom>
                <a:avLst/>
                <a:gdLst>
                  <a:gd name="T0" fmla="*/ 37 w 75"/>
                  <a:gd name="T1" fmla="*/ 19 h 465"/>
                  <a:gd name="T2" fmla="*/ 46 w 75"/>
                  <a:gd name="T3" fmla="*/ 115 h 465"/>
                  <a:gd name="T4" fmla="*/ 64 w 75"/>
                  <a:gd name="T5" fmla="*/ 199 h 465"/>
                  <a:gd name="T6" fmla="*/ 75 w 75"/>
                  <a:gd name="T7" fmla="*/ 380 h 465"/>
                  <a:gd name="T8" fmla="*/ 73 w 75"/>
                  <a:gd name="T9" fmla="*/ 442 h 465"/>
                  <a:gd name="T10" fmla="*/ 66 w 75"/>
                  <a:gd name="T11" fmla="*/ 459 h 465"/>
                  <a:gd name="T12" fmla="*/ 51 w 75"/>
                  <a:gd name="T13" fmla="*/ 465 h 465"/>
                  <a:gd name="T14" fmla="*/ 30 w 75"/>
                  <a:gd name="T15" fmla="*/ 442 h 465"/>
                  <a:gd name="T16" fmla="*/ 26 w 75"/>
                  <a:gd name="T17" fmla="*/ 375 h 465"/>
                  <a:gd name="T18" fmla="*/ 31 w 75"/>
                  <a:gd name="T19" fmla="*/ 281 h 465"/>
                  <a:gd name="T20" fmla="*/ 21 w 75"/>
                  <a:gd name="T21" fmla="*/ 197 h 465"/>
                  <a:gd name="T22" fmla="*/ 0 w 75"/>
                  <a:gd name="T23" fmla="*/ 19 h 465"/>
                  <a:gd name="T24" fmla="*/ 6 w 75"/>
                  <a:gd name="T25" fmla="*/ 4 h 465"/>
                  <a:gd name="T26" fmla="*/ 19 w 75"/>
                  <a:gd name="T27" fmla="*/ 0 h 465"/>
                  <a:gd name="T28" fmla="*/ 37 w 75"/>
                  <a:gd name="T29" fmla="*/ 19 h 465"/>
                  <a:gd name="T30" fmla="*/ 37 w 75"/>
                  <a:gd name="T31" fmla="*/ 19 h 4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465"/>
                  <a:gd name="T50" fmla="*/ 75 w 75"/>
                  <a:gd name="T51" fmla="*/ 465 h 4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465">
                    <a:moveTo>
                      <a:pt x="37" y="19"/>
                    </a:moveTo>
                    <a:lnTo>
                      <a:pt x="46" y="115"/>
                    </a:lnTo>
                    <a:lnTo>
                      <a:pt x="64" y="199"/>
                    </a:lnTo>
                    <a:lnTo>
                      <a:pt x="75" y="380"/>
                    </a:lnTo>
                    <a:lnTo>
                      <a:pt x="73" y="442"/>
                    </a:lnTo>
                    <a:lnTo>
                      <a:pt x="66" y="459"/>
                    </a:lnTo>
                    <a:lnTo>
                      <a:pt x="51" y="465"/>
                    </a:lnTo>
                    <a:lnTo>
                      <a:pt x="30" y="442"/>
                    </a:lnTo>
                    <a:lnTo>
                      <a:pt x="26" y="375"/>
                    </a:lnTo>
                    <a:lnTo>
                      <a:pt x="31" y="281"/>
                    </a:lnTo>
                    <a:lnTo>
                      <a:pt x="21" y="197"/>
                    </a:lnTo>
                    <a:lnTo>
                      <a:pt x="0" y="19"/>
                    </a:lnTo>
                    <a:lnTo>
                      <a:pt x="6" y="4"/>
                    </a:lnTo>
                    <a:lnTo>
                      <a:pt x="19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8" name="Freeform 221"/>
              <p:cNvSpPr>
                <a:spLocks/>
              </p:cNvSpPr>
              <p:nvPr/>
            </p:nvSpPr>
            <p:spPr bwMode="auto">
              <a:xfrm>
                <a:off x="290" y="2595"/>
                <a:ext cx="30" cy="63"/>
              </a:xfrm>
              <a:custGeom>
                <a:avLst/>
                <a:gdLst>
                  <a:gd name="T0" fmla="*/ 26 w 207"/>
                  <a:gd name="T1" fmla="*/ 4 h 447"/>
                  <a:gd name="T2" fmla="*/ 69 w 207"/>
                  <a:gd name="T3" fmla="*/ 42 h 447"/>
                  <a:gd name="T4" fmla="*/ 106 w 207"/>
                  <a:gd name="T5" fmla="*/ 78 h 447"/>
                  <a:gd name="T6" fmla="*/ 161 w 207"/>
                  <a:gd name="T7" fmla="*/ 168 h 447"/>
                  <a:gd name="T8" fmla="*/ 173 w 207"/>
                  <a:gd name="T9" fmla="*/ 253 h 447"/>
                  <a:gd name="T10" fmla="*/ 196 w 207"/>
                  <a:gd name="T11" fmla="*/ 365 h 447"/>
                  <a:gd name="T12" fmla="*/ 202 w 207"/>
                  <a:gd name="T13" fmla="*/ 402 h 447"/>
                  <a:gd name="T14" fmla="*/ 207 w 207"/>
                  <a:gd name="T15" fmla="*/ 438 h 447"/>
                  <a:gd name="T16" fmla="*/ 196 w 207"/>
                  <a:gd name="T17" fmla="*/ 447 h 447"/>
                  <a:gd name="T18" fmla="*/ 173 w 207"/>
                  <a:gd name="T19" fmla="*/ 441 h 447"/>
                  <a:gd name="T20" fmla="*/ 145 w 207"/>
                  <a:gd name="T21" fmla="*/ 408 h 447"/>
                  <a:gd name="T22" fmla="*/ 142 w 207"/>
                  <a:gd name="T23" fmla="*/ 368 h 447"/>
                  <a:gd name="T24" fmla="*/ 121 w 207"/>
                  <a:gd name="T25" fmla="*/ 262 h 447"/>
                  <a:gd name="T26" fmla="*/ 113 w 207"/>
                  <a:gd name="T27" fmla="*/ 179 h 447"/>
                  <a:gd name="T28" fmla="*/ 94 w 207"/>
                  <a:gd name="T29" fmla="*/ 133 h 447"/>
                  <a:gd name="T30" fmla="*/ 68 w 207"/>
                  <a:gd name="T31" fmla="*/ 98 h 447"/>
                  <a:gd name="T32" fmla="*/ 39 w 207"/>
                  <a:gd name="T33" fmla="*/ 66 h 447"/>
                  <a:gd name="T34" fmla="*/ 1 w 207"/>
                  <a:gd name="T35" fmla="*/ 34 h 447"/>
                  <a:gd name="T36" fmla="*/ 0 w 207"/>
                  <a:gd name="T37" fmla="*/ 7 h 447"/>
                  <a:gd name="T38" fmla="*/ 12 w 207"/>
                  <a:gd name="T39" fmla="*/ 0 h 447"/>
                  <a:gd name="T40" fmla="*/ 26 w 207"/>
                  <a:gd name="T41" fmla="*/ 4 h 447"/>
                  <a:gd name="T42" fmla="*/ 26 w 207"/>
                  <a:gd name="T43" fmla="*/ 4 h 4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7"/>
                  <a:gd name="T67" fmla="*/ 0 h 447"/>
                  <a:gd name="T68" fmla="*/ 207 w 207"/>
                  <a:gd name="T69" fmla="*/ 447 h 4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7" h="447">
                    <a:moveTo>
                      <a:pt x="26" y="4"/>
                    </a:moveTo>
                    <a:lnTo>
                      <a:pt x="69" y="42"/>
                    </a:lnTo>
                    <a:lnTo>
                      <a:pt x="106" y="78"/>
                    </a:lnTo>
                    <a:lnTo>
                      <a:pt x="161" y="168"/>
                    </a:lnTo>
                    <a:lnTo>
                      <a:pt x="173" y="253"/>
                    </a:lnTo>
                    <a:lnTo>
                      <a:pt x="196" y="365"/>
                    </a:lnTo>
                    <a:lnTo>
                      <a:pt x="202" y="402"/>
                    </a:lnTo>
                    <a:lnTo>
                      <a:pt x="207" y="438"/>
                    </a:lnTo>
                    <a:lnTo>
                      <a:pt x="196" y="447"/>
                    </a:lnTo>
                    <a:lnTo>
                      <a:pt x="173" y="441"/>
                    </a:lnTo>
                    <a:lnTo>
                      <a:pt x="145" y="408"/>
                    </a:lnTo>
                    <a:lnTo>
                      <a:pt x="142" y="368"/>
                    </a:lnTo>
                    <a:lnTo>
                      <a:pt x="121" y="262"/>
                    </a:lnTo>
                    <a:lnTo>
                      <a:pt x="113" y="179"/>
                    </a:lnTo>
                    <a:lnTo>
                      <a:pt x="94" y="133"/>
                    </a:lnTo>
                    <a:lnTo>
                      <a:pt x="68" y="98"/>
                    </a:lnTo>
                    <a:lnTo>
                      <a:pt x="39" y="66"/>
                    </a:lnTo>
                    <a:lnTo>
                      <a:pt x="1" y="3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9" name="Freeform 222"/>
              <p:cNvSpPr>
                <a:spLocks/>
              </p:cNvSpPr>
              <p:nvPr/>
            </p:nvSpPr>
            <p:spPr bwMode="auto">
              <a:xfrm>
                <a:off x="253" y="2610"/>
                <a:ext cx="29" cy="12"/>
              </a:xfrm>
              <a:custGeom>
                <a:avLst/>
                <a:gdLst>
                  <a:gd name="T0" fmla="*/ 14 w 201"/>
                  <a:gd name="T1" fmla="*/ 13 h 87"/>
                  <a:gd name="T2" fmla="*/ 64 w 201"/>
                  <a:gd name="T3" fmla="*/ 1 h 87"/>
                  <a:gd name="T4" fmla="*/ 111 w 201"/>
                  <a:gd name="T5" fmla="*/ 0 h 87"/>
                  <a:gd name="T6" fmla="*/ 156 w 201"/>
                  <a:gd name="T7" fmla="*/ 12 h 87"/>
                  <a:gd name="T8" fmla="*/ 194 w 201"/>
                  <a:gd name="T9" fmla="*/ 42 h 87"/>
                  <a:gd name="T10" fmla="*/ 201 w 201"/>
                  <a:gd name="T11" fmla="*/ 62 h 87"/>
                  <a:gd name="T12" fmla="*/ 192 w 201"/>
                  <a:gd name="T13" fmla="*/ 80 h 87"/>
                  <a:gd name="T14" fmla="*/ 173 w 201"/>
                  <a:gd name="T15" fmla="*/ 87 h 87"/>
                  <a:gd name="T16" fmla="*/ 154 w 201"/>
                  <a:gd name="T17" fmla="*/ 76 h 87"/>
                  <a:gd name="T18" fmla="*/ 127 w 201"/>
                  <a:gd name="T19" fmla="*/ 54 h 87"/>
                  <a:gd name="T20" fmla="*/ 95 w 201"/>
                  <a:gd name="T21" fmla="*/ 45 h 87"/>
                  <a:gd name="T22" fmla="*/ 24 w 201"/>
                  <a:gd name="T23" fmla="*/ 52 h 87"/>
                  <a:gd name="T24" fmla="*/ 7 w 201"/>
                  <a:gd name="T25" fmla="*/ 51 h 87"/>
                  <a:gd name="T26" fmla="*/ 0 w 201"/>
                  <a:gd name="T27" fmla="*/ 38 h 87"/>
                  <a:gd name="T28" fmla="*/ 1 w 201"/>
                  <a:gd name="T29" fmla="*/ 23 h 87"/>
                  <a:gd name="T30" fmla="*/ 14 w 201"/>
                  <a:gd name="T31" fmla="*/ 13 h 87"/>
                  <a:gd name="T32" fmla="*/ 14 w 201"/>
                  <a:gd name="T33" fmla="*/ 13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4" y="13"/>
                    </a:moveTo>
                    <a:lnTo>
                      <a:pt x="64" y="1"/>
                    </a:lnTo>
                    <a:lnTo>
                      <a:pt x="111" y="0"/>
                    </a:lnTo>
                    <a:lnTo>
                      <a:pt x="156" y="12"/>
                    </a:lnTo>
                    <a:lnTo>
                      <a:pt x="194" y="42"/>
                    </a:lnTo>
                    <a:lnTo>
                      <a:pt x="201" y="62"/>
                    </a:lnTo>
                    <a:lnTo>
                      <a:pt x="192" y="80"/>
                    </a:lnTo>
                    <a:lnTo>
                      <a:pt x="173" y="87"/>
                    </a:lnTo>
                    <a:lnTo>
                      <a:pt x="154" y="76"/>
                    </a:lnTo>
                    <a:lnTo>
                      <a:pt x="127" y="54"/>
                    </a:lnTo>
                    <a:lnTo>
                      <a:pt x="95" y="45"/>
                    </a:lnTo>
                    <a:lnTo>
                      <a:pt x="24" y="52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" name="Freeform 223"/>
              <p:cNvSpPr>
                <a:spLocks/>
              </p:cNvSpPr>
              <p:nvPr/>
            </p:nvSpPr>
            <p:spPr bwMode="auto">
              <a:xfrm>
                <a:off x="255" y="2626"/>
                <a:ext cx="25" cy="11"/>
              </a:xfrm>
              <a:custGeom>
                <a:avLst/>
                <a:gdLst>
                  <a:gd name="T0" fmla="*/ 13 w 177"/>
                  <a:gd name="T1" fmla="*/ 13 h 76"/>
                  <a:gd name="T2" fmla="*/ 57 w 177"/>
                  <a:gd name="T3" fmla="*/ 3 h 76"/>
                  <a:gd name="T4" fmla="*/ 102 w 177"/>
                  <a:gd name="T5" fmla="*/ 0 h 76"/>
                  <a:gd name="T6" fmla="*/ 173 w 177"/>
                  <a:gd name="T7" fmla="*/ 42 h 76"/>
                  <a:gd name="T8" fmla="*/ 177 w 177"/>
                  <a:gd name="T9" fmla="*/ 69 h 76"/>
                  <a:gd name="T10" fmla="*/ 166 w 177"/>
                  <a:gd name="T11" fmla="*/ 76 h 76"/>
                  <a:gd name="T12" fmla="*/ 151 w 177"/>
                  <a:gd name="T13" fmla="*/ 72 h 76"/>
                  <a:gd name="T14" fmla="*/ 124 w 177"/>
                  <a:gd name="T15" fmla="*/ 55 h 76"/>
                  <a:gd name="T16" fmla="*/ 94 w 177"/>
                  <a:gd name="T17" fmla="*/ 41 h 76"/>
                  <a:gd name="T18" fmla="*/ 22 w 177"/>
                  <a:gd name="T19" fmla="*/ 49 h 76"/>
                  <a:gd name="T20" fmla="*/ 7 w 177"/>
                  <a:gd name="T21" fmla="*/ 47 h 76"/>
                  <a:gd name="T22" fmla="*/ 0 w 177"/>
                  <a:gd name="T23" fmla="*/ 36 h 76"/>
                  <a:gd name="T24" fmla="*/ 1 w 177"/>
                  <a:gd name="T25" fmla="*/ 22 h 76"/>
                  <a:gd name="T26" fmla="*/ 13 w 177"/>
                  <a:gd name="T27" fmla="*/ 13 h 76"/>
                  <a:gd name="T28" fmla="*/ 13 w 177"/>
                  <a:gd name="T29" fmla="*/ 13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76"/>
                  <a:gd name="T47" fmla="*/ 177 w 177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76">
                    <a:moveTo>
                      <a:pt x="13" y="13"/>
                    </a:moveTo>
                    <a:lnTo>
                      <a:pt x="57" y="3"/>
                    </a:lnTo>
                    <a:lnTo>
                      <a:pt x="102" y="0"/>
                    </a:lnTo>
                    <a:lnTo>
                      <a:pt x="173" y="42"/>
                    </a:lnTo>
                    <a:lnTo>
                      <a:pt x="177" y="69"/>
                    </a:lnTo>
                    <a:lnTo>
                      <a:pt x="166" y="76"/>
                    </a:lnTo>
                    <a:lnTo>
                      <a:pt x="151" y="72"/>
                    </a:lnTo>
                    <a:lnTo>
                      <a:pt x="124" y="55"/>
                    </a:lnTo>
                    <a:lnTo>
                      <a:pt x="94" y="41"/>
                    </a:lnTo>
                    <a:lnTo>
                      <a:pt x="22" y="49"/>
                    </a:lnTo>
                    <a:lnTo>
                      <a:pt x="7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1" name="Freeform 224"/>
              <p:cNvSpPr>
                <a:spLocks/>
              </p:cNvSpPr>
              <p:nvPr/>
            </p:nvSpPr>
            <p:spPr bwMode="auto">
              <a:xfrm>
                <a:off x="255" y="2642"/>
                <a:ext cx="28" cy="12"/>
              </a:xfrm>
              <a:custGeom>
                <a:avLst/>
                <a:gdLst>
                  <a:gd name="T0" fmla="*/ 18 w 199"/>
                  <a:gd name="T1" fmla="*/ 7 h 84"/>
                  <a:gd name="T2" fmla="*/ 92 w 199"/>
                  <a:gd name="T3" fmla="*/ 0 h 84"/>
                  <a:gd name="T4" fmla="*/ 145 w 199"/>
                  <a:gd name="T5" fmla="*/ 19 h 84"/>
                  <a:gd name="T6" fmla="*/ 191 w 199"/>
                  <a:gd name="T7" fmla="*/ 49 h 84"/>
                  <a:gd name="T8" fmla="*/ 199 w 199"/>
                  <a:gd name="T9" fmla="*/ 63 h 84"/>
                  <a:gd name="T10" fmla="*/ 196 w 199"/>
                  <a:gd name="T11" fmla="*/ 76 h 84"/>
                  <a:gd name="T12" fmla="*/ 185 w 199"/>
                  <a:gd name="T13" fmla="*/ 84 h 84"/>
                  <a:gd name="T14" fmla="*/ 169 w 199"/>
                  <a:gd name="T15" fmla="*/ 81 h 84"/>
                  <a:gd name="T16" fmla="*/ 149 w 199"/>
                  <a:gd name="T17" fmla="*/ 69 h 84"/>
                  <a:gd name="T18" fmla="*/ 131 w 199"/>
                  <a:gd name="T19" fmla="*/ 62 h 84"/>
                  <a:gd name="T20" fmla="*/ 86 w 199"/>
                  <a:gd name="T21" fmla="*/ 54 h 84"/>
                  <a:gd name="T22" fmla="*/ 22 w 199"/>
                  <a:gd name="T23" fmla="*/ 47 h 84"/>
                  <a:gd name="T24" fmla="*/ 0 w 199"/>
                  <a:gd name="T25" fmla="*/ 29 h 84"/>
                  <a:gd name="T26" fmla="*/ 3 w 199"/>
                  <a:gd name="T27" fmla="*/ 15 h 84"/>
                  <a:gd name="T28" fmla="*/ 18 w 199"/>
                  <a:gd name="T29" fmla="*/ 7 h 84"/>
                  <a:gd name="T30" fmla="*/ 18 w 199"/>
                  <a:gd name="T31" fmla="*/ 7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9"/>
                  <a:gd name="T49" fmla="*/ 0 h 84"/>
                  <a:gd name="T50" fmla="*/ 199 w 199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9" h="84">
                    <a:moveTo>
                      <a:pt x="18" y="7"/>
                    </a:moveTo>
                    <a:lnTo>
                      <a:pt x="92" y="0"/>
                    </a:lnTo>
                    <a:lnTo>
                      <a:pt x="145" y="19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196" y="76"/>
                    </a:lnTo>
                    <a:lnTo>
                      <a:pt x="185" y="84"/>
                    </a:lnTo>
                    <a:lnTo>
                      <a:pt x="169" y="81"/>
                    </a:lnTo>
                    <a:lnTo>
                      <a:pt x="149" y="69"/>
                    </a:lnTo>
                    <a:lnTo>
                      <a:pt x="131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" name="Freeform 225"/>
              <p:cNvSpPr>
                <a:spLocks/>
              </p:cNvSpPr>
              <p:nvPr/>
            </p:nvSpPr>
            <p:spPr bwMode="auto">
              <a:xfrm>
                <a:off x="262" y="2667"/>
                <a:ext cx="23" cy="18"/>
              </a:xfrm>
              <a:custGeom>
                <a:avLst/>
                <a:gdLst>
                  <a:gd name="T0" fmla="*/ 88 w 162"/>
                  <a:gd name="T1" fmla="*/ 0 h 129"/>
                  <a:gd name="T2" fmla="*/ 53 w 162"/>
                  <a:gd name="T3" fmla="*/ 4 h 129"/>
                  <a:gd name="T4" fmla="*/ 21 w 162"/>
                  <a:gd name="T5" fmla="*/ 21 h 129"/>
                  <a:gd name="T6" fmla="*/ 1 w 162"/>
                  <a:gd name="T7" fmla="*/ 49 h 129"/>
                  <a:gd name="T8" fmla="*/ 0 w 162"/>
                  <a:gd name="T9" fmla="*/ 81 h 129"/>
                  <a:gd name="T10" fmla="*/ 22 w 162"/>
                  <a:gd name="T11" fmla="*/ 108 h 129"/>
                  <a:gd name="T12" fmla="*/ 52 w 162"/>
                  <a:gd name="T13" fmla="*/ 129 h 129"/>
                  <a:gd name="T14" fmla="*/ 110 w 162"/>
                  <a:gd name="T15" fmla="*/ 114 h 129"/>
                  <a:gd name="T16" fmla="*/ 161 w 162"/>
                  <a:gd name="T17" fmla="*/ 82 h 129"/>
                  <a:gd name="T18" fmla="*/ 162 w 162"/>
                  <a:gd name="T19" fmla="*/ 55 h 129"/>
                  <a:gd name="T20" fmla="*/ 151 w 162"/>
                  <a:gd name="T21" fmla="*/ 48 h 129"/>
                  <a:gd name="T22" fmla="*/ 137 w 162"/>
                  <a:gd name="T23" fmla="*/ 53 h 129"/>
                  <a:gd name="T24" fmla="*/ 119 w 162"/>
                  <a:gd name="T25" fmla="*/ 66 h 129"/>
                  <a:gd name="T26" fmla="*/ 104 w 162"/>
                  <a:gd name="T27" fmla="*/ 74 h 129"/>
                  <a:gd name="T28" fmla="*/ 65 w 162"/>
                  <a:gd name="T29" fmla="*/ 81 h 129"/>
                  <a:gd name="T30" fmla="*/ 41 w 162"/>
                  <a:gd name="T31" fmla="*/ 65 h 129"/>
                  <a:gd name="T32" fmla="*/ 42 w 162"/>
                  <a:gd name="T33" fmla="*/ 53 h 129"/>
                  <a:gd name="T34" fmla="*/ 52 w 162"/>
                  <a:gd name="T35" fmla="*/ 43 h 129"/>
                  <a:gd name="T36" fmla="*/ 82 w 162"/>
                  <a:gd name="T37" fmla="*/ 37 h 129"/>
                  <a:gd name="T38" fmla="*/ 96 w 162"/>
                  <a:gd name="T39" fmla="*/ 34 h 129"/>
                  <a:gd name="T40" fmla="*/ 103 w 162"/>
                  <a:gd name="T41" fmla="*/ 23 h 129"/>
                  <a:gd name="T42" fmla="*/ 100 w 162"/>
                  <a:gd name="T43" fmla="*/ 8 h 129"/>
                  <a:gd name="T44" fmla="*/ 88 w 162"/>
                  <a:gd name="T45" fmla="*/ 0 h 129"/>
                  <a:gd name="T46" fmla="*/ 88 w 162"/>
                  <a:gd name="T47" fmla="*/ 0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29"/>
                  <a:gd name="T74" fmla="*/ 162 w 162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29">
                    <a:moveTo>
                      <a:pt x="88" y="0"/>
                    </a:moveTo>
                    <a:lnTo>
                      <a:pt x="53" y="4"/>
                    </a:lnTo>
                    <a:lnTo>
                      <a:pt x="21" y="21"/>
                    </a:lnTo>
                    <a:lnTo>
                      <a:pt x="1" y="49"/>
                    </a:lnTo>
                    <a:lnTo>
                      <a:pt x="0" y="81"/>
                    </a:lnTo>
                    <a:lnTo>
                      <a:pt x="22" y="108"/>
                    </a:lnTo>
                    <a:lnTo>
                      <a:pt x="52" y="129"/>
                    </a:lnTo>
                    <a:lnTo>
                      <a:pt x="110" y="114"/>
                    </a:lnTo>
                    <a:lnTo>
                      <a:pt x="161" y="82"/>
                    </a:lnTo>
                    <a:lnTo>
                      <a:pt x="162" y="55"/>
                    </a:lnTo>
                    <a:lnTo>
                      <a:pt x="151" y="48"/>
                    </a:lnTo>
                    <a:lnTo>
                      <a:pt x="137" y="53"/>
                    </a:lnTo>
                    <a:lnTo>
                      <a:pt x="119" y="66"/>
                    </a:lnTo>
                    <a:lnTo>
                      <a:pt x="104" y="74"/>
                    </a:lnTo>
                    <a:lnTo>
                      <a:pt x="65" y="81"/>
                    </a:lnTo>
                    <a:lnTo>
                      <a:pt x="41" y="65"/>
                    </a:lnTo>
                    <a:lnTo>
                      <a:pt x="42" y="53"/>
                    </a:lnTo>
                    <a:lnTo>
                      <a:pt x="52" y="43"/>
                    </a:lnTo>
                    <a:lnTo>
                      <a:pt x="82" y="37"/>
                    </a:lnTo>
                    <a:lnTo>
                      <a:pt x="96" y="34"/>
                    </a:lnTo>
                    <a:lnTo>
                      <a:pt x="103" y="23"/>
                    </a:lnTo>
                    <a:lnTo>
                      <a:pt x="100" y="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3" name="Freeform 226"/>
              <p:cNvSpPr>
                <a:spLocks/>
              </p:cNvSpPr>
              <p:nvPr/>
            </p:nvSpPr>
            <p:spPr bwMode="auto">
              <a:xfrm>
                <a:off x="658" y="2594"/>
                <a:ext cx="21" cy="14"/>
              </a:xfrm>
              <a:custGeom>
                <a:avLst/>
                <a:gdLst>
                  <a:gd name="T0" fmla="*/ 6 w 147"/>
                  <a:gd name="T1" fmla="*/ 68 h 102"/>
                  <a:gd name="T2" fmla="*/ 36 w 147"/>
                  <a:gd name="T3" fmla="*/ 50 h 102"/>
                  <a:gd name="T4" fmla="*/ 63 w 147"/>
                  <a:gd name="T5" fmla="*/ 34 h 102"/>
                  <a:gd name="T6" fmla="*/ 89 w 147"/>
                  <a:gd name="T7" fmla="*/ 19 h 102"/>
                  <a:gd name="T8" fmla="*/ 119 w 147"/>
                  <a:gd name="T9" fmla="*/ 1 h 102"/>
                  <a:gd name="T10" fmla="*/ 134 w 147"/>
                  <a:gd name="T11" fmla="*/ 0 h 102"/>
                  <a:gd name="T12" fmla="*/ 144 w 147"/>
                  <a:gd name="T13" fmla="*/ 9 h 102"/>
                  <a:gd name="T14" fmla="*/ 147 w 147"/>
                  <a:gd name="T15" fmla="*/ 23 h 102"/>
                  <a:gd name="T16" fmla="*/ 138 w 147"/>
                  <a:gd name="T17" fmla="*/ 35 h 102"/>
                  <a:gd name="T18" fmla="*/ 108 w 147"/>
                  <a:gd name="T19" fmla="*/ 52 h 102"/>
                  <a:gd name="T20" fmla="*/ 81 w 147"/>
                  <a:gd name="T21" fmla="*/ 66 h 102"/>
                  <a:gd name="T22" fmla="*/ 55 w 147"/>
                  <a:gd name="T23" fmla="*/ 82 h 102"/>
                  <a:gd name="T24" fmla="*/ 25 w 147"/>
                  <a:gd name="T25" fmla="*/ 100 h 102"/>
                  <a:gd name="T26" fmla="*/ 11 w 147"/>
                  <a:gd name="T27" fmla="*/ 102 h 102"/>
                  <a:gd name="T28" fmla="*/ 0 w 147"/>
                  <a:gd name="T29" fmla="*/ 93 h 102"/>
                  <a:gd name="T30" fmla="*/ 6 w 147"/>
                  <a:gd name="T31" fmla="*/ 68 h 102"/>
                  <a:gd name="T32" fmla="*/ 6 w 147"/>
                  <a:gd name="T33" fmla="*/ 68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"/>
                  <a:gd name="T52" fmla="*/ 0 h 102"/>
                  <a:gd name="T53" fmla="*/ 147 w 14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" h="102">
                    <a:moveTo>
                      <a:pt x="6" y="68"/>
                    </a:moveTo>
                    <a:lnTo>
                      <a:pt x="36" y="50"/>
                    </a:lnTo>
                    <a:lnTo>
                      <a:pt x="63" y="34"/>
                    </a:lnTo>
                    <a:lnTo>
                      <a:pt x="89" y="19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4" y="9"/>
                    </a:lnTo>
                    <a:lnTo>
                      <a:pt x="147" y="23"/>
                    </a:lnTo>
                    <a:lnTo>
                      <a:pt x="138" y="35"/>
                    </a:lnTo>
                    <a:lnTo>
                      <a:pt x="108" y="52"/>
                    </a:lnTo>
                    <a:lnTo>
                      <a:pt x="81" y="66"/>
                    </a:lnTo>
                    <a:lnTo>
                      <a:pt x="55" y="82"/>
                    </a:lnTo>
                    <a:lnTo>
                      <a:pt x="25" y="100"/>
                    </a:lnTo>
                    <a:lnTo>
                      <a:pt x="11" y="102"/>
                    </a:lnTo>
                    <a:lnTo>
                      <a:pt x="0" y="93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4" name="Freeform 227"/>
              <p:cNvSpPr>
                <a:spLocks/>
              </p:cNvSpPr>
              <p:nvPr/>
            </p:nvSpPr>
            <p:spPr bwMode="auto">
              <a:xfrm>
                <a:off x="681" y="2595"/>
                <a:ext cx="33" cy="18"/>
              </a:xfrm>
              <a:custGeom>
                <a:avLst/>
                <a:gdLst>
                  <a:gd name="T0" fmla="*/ 20 w 228"/>
                  <a:gd name="T1" fmla="*/ 0 h 127"/>
                  <a:gd name="T2" fmla="*/ 118 w 228"/>
                  <a:gd name="T3" fmla="*/ 27 h 127"/>
                  <a:gd name="T4" fmla="*/ 162 w 228"/>
                  <a:gd name="T5" fmla="*/ 50 h 127"/>
                  <a:gd name="T6" fmla="*/ 186 w 228"/>
                  <a:gd name="T7" fmla="*/ 61 h 127"/>
                  <a:gd name="T8" fmla="*/ 211 w 228"/>
                  <a:gd name="T9" fmla="*/ 73 h 127"/>
                  <a:gd name="T10" fmla="*/ 228 w 228"/>
                  <a:gd name="T11" fmla="*/ 90 h 127"/>
                  <a:gd name="T12" fmla="*/ 225 w 228"/>
                  <a:gd name="T13" fmla="*/ 111 h 127"/>
                  <a:gd name="T14" fmla="*/ 211 w 228"/>
                  <a:gd name="T15" fmla="*/ 127 h 127"/>
                  <a:gd name="T16" fmla="*/ 189 w 228"/>
                  <a:gd name="T17" fmla="*/ 126 h 127"/>
                  <a:gd name="T18" fmla="*/ 144 w 228"/>
                  <a:gd name="T19" fmla="*/ 100 h 127"/>
                  <a:gd name="T20" fmla="*/ 124 w 228"/>
                  <a:gd name="T21" fmla="*/ 87 h 127"/>
                  <a:gd name="T22" fmla="*/ 105 w 228"/>
                  <a:gd name="T23" fmla="*/ 72 h 127"/>
                  <a:gd name="T24" fmla="*/ 86 w 228"/>
                  <a:gd name="T25" fmla="*/ 60 h 127"/>
                  <a:gd name="T26" fmla="*/ 65 w 228"/>
                  <a:gd name="T27" fmla="*/ 50 h 127"/>
                  <a:gd name="T28" fmla="*/ 16 w 228"/>
                  <a:gd name="T29" fmla="*/ 37 h 127"/>
                  <a:gd name="T30" fmla="*/ 0 w 228"/>
                  <a:gd name="T31" fmla="*/ 17 h 127"/>
                  <a:gd name="T32" fmla="*/ 5 w 228"/>
                  <a:gd name="T33" fmla="*/ 5 h 127"/>
                  <a:gd name="T34" fmla="*/ 20 w 228"/>
                  <a:gd name="T35" fmla="*/ 0 h 127"/>
                  <a:gd name="T36" fmla="*/ 20 w 228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27"/>
                  <a:gd name="T59" fmla="*/ 228 w 228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27">
                    <a:moveTo>
                      <a:pt x="20" y="0"/>
                    </a:moveTo>
                    <a:lnTo>
                      <a:pt x="118" y="27"/>
                    </a:lnTo>
                    <a:lnTo>
                      <a:pt x="162" y="50"/>
                    </a:lnTo>
                    <a:lnTo>
                      <a:pt x="186" y="61"/>
                    </a:lnTo>
                    <a:lnTo>
                      <a:pt x="211" y="73"/>
                    </a:lnTo>
                    <a:lnTo>
                      <a:pt x="228" y="90"/>
                    </a:lnTo>
                    <a:lnTo>
                      <a:pt x="225" y="111"/>
                    </a:lnTo>
                    <a:lnTo>
                      <a:pt x="211" y="127"/>
                    </a:lnTo>
                    <a:lnTo>
                      <a:pt x="189" y="126"/>
                    </a:lnTo>
                    <a:lnTo>
                      <a:pt x="144" y="100"/>
                    </a:lnTo>
                    <a:lnTo>
                      <a:pt x="124" y="87"/>
                    </a:lnTo>
                    <a:lnTo>
                      <a:pt x="105" y="72"/>
                    </a:lnTo>
                    <a:lnTo>
                      <a:pt x="86" y="60"/>
                    </a:lnTo>
                    <a:lnTo>
                      <a:pt x="65" y="50"/>
                    </a:lnTo>
                    <a:lnTo>
                      <a:pt x="16" y="37"/>
                    </a:lnTo>
                    <a:lnTo>
                      <a:pt x="0" y="17"/>
                    </a:lnTo>
                    <a:lnTo>
                      <a:pt x="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5" name="Freeform 228"/>
              <p:cNvSpPr>
                <a:spLocks/>
              </p:cNvSpPr>
              <p:nvPr/>
            </p:nvSpPr>
            <p:spPr bwMode="auto">
              <a:xfrm>
                <a:off x="708" y="2608"/>
                <a:ext cx="9" cy="90"/>
              </a:xfrm>
              <a:custGeom>
                <a:avLst/>
                <a:gdLst>
                  <a:gd name="T0" fmla="*/ 50 w 60"/>
                  <a:gd name="T1" fmla="*/ 24 h 636"/>
                  <a:gd name="T2" fmla="*/ 44 w 60"/>
                  <a:gd name="T3" fmla="*/ 56 h 636"/>
                  <a:gd name="T4" fmla="*/ 54 w 60"/>
                  <a:gd name="T5" fmla="*/ 301 h 636"/>
                  <a:gd name="T6" fmla="*/ 60 w 60"/>
                  <a:gd name="T7" fmla="*/ 611 h 636"/>
                  <a:gd name="T8" fmla="*/ 47 w 60"/>
                  <a:gd name="T9" fmla="*/ 631 h 636"/>
                  <a:gd name="T10" fmla="*/ 26 w 60"/>
                  <a:gd name="T11" fmla="*/ 636 h 636"/>
                  <a:gd name="T12" fmla="*/ 7 w 60"/>
                  <a:gd name="T13" fmla="*/ 626 h 636"/>
                  <a:gd name="T14" fmla="*/ 1 w 60"/>
                  <a:gd name="T15" fmla="*/ 602 h 636"/>
                  <a:gd name="T16" fmla="*/ 16 w 60"/>
                  <a:gd name="T17" fmla="*/ 452 h 636"/>
                  <a:gd name="T18" fmla="*/ 17 w 60"/>
                  <a:gd name="T19" fmla="*/ 301 h 636"/>
                  <a:gd name="T20" fmla="*/ 7 w 60"/>
                  <a:gd name="T21" fmla="*/ 58 h 636"/>
                  <a:gd name="T22" fmla="*/ 0 w 60"/>
                  <a:gd name="T23" fmla="*/ 24 h 636"/>
                  <a:gd name="T24" fmla="*/ 7 w 60"/>
                  <a:gd name="T25" fmla="*/ 6 h 636"/>
                  <a:gd name="T26" fmla="*/ 26 w 60"/>
                  <a:gd name="T27" fmla="*/ 0 h 636"/>
                  <a:gd name="T28" fmla="*/ 50 w 60"/>
                  <a:gd name="T29" fmla="*/ 24 h 636"/>
                  <a:gd name="T30" fmla="*/ 50 w 60"/>
                  <a:gd name="T31" fmla="*/ 24 h 6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636"/>
                  <a:gd name="T50" fmla="*/ 60 w 60"/>
                  <a:gd name="T51" fmla="*/ 636 h 6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636">
                    <a:moveTo>
                      <a:pt x="50" y="24"/>
                    </a:moveTo>
                    <a:lnTo>
                      <a:pt x="44" y="56"/>
                    </a:lnTo>
                    <a:lnTo>
                      <a:pt x="54" y="301"/>
                    </a:lnTo>
                    <a:lnTo>
                      <a:pt x="60" y="611"/>
                    </a:lnTo>
                    <a:lnTo>
                      <a:pt x="47" y="631"/>
                    </a:lnTo>
                    <a:lnTo>
                      <a:pt x="26" y="636"/>
                    </a:lnTo>
                    <a:lnTo>
                      <a:pt x="7" y="626"/>
                    </a:lnTo>
                    <a:lnTo>
                      <a:pt x="1" y="602"/>
                    </a:lnTo>
                    <a:lnTo>
                      <a:pt x="16" y="452"/>
                    </a:lnTo>
                    <a:lnTo>
                      <a:pt x="17" y="301"/>
                    </a:lnTo>
                    <a:lnTo>
                      <a:pt x="7" y="58"/>
                    </a:lnTo>
                    <a:lnTo>
                      <a:pt x="0" y="24"/>
                    </a:lnTo>
                    <a:lnTo>
                      <a:pt x="7" y="6"/>
                    </a:lnTo>
                    <a:lnTo>
                      <a:pt x="26" y="0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" name="Freeform 229"/>
              <p:cNvSpPr>
                <a:spLocks/>
              </p:cNvSpPr>
              <p:nvPr/>
            </p:nvSpPr>
            <p:spPr bwMode="auto">
              <a:xfrm>
                <a:off x="667" y="2613"/>
                <a:ext cx="14" cy="81"/>
              </a:xfrm>
              <a:custGeom>
                <a:avLst/>
                <a:gdLst>
                  <a:gd name="T0" fmla="*/ 102 w 102"/>
                  <a:gd name="T1" fmla="*/ 33 h 564"/>
                  <a:gd name="T2" fmla="*/ 78 w 102"/>
                  <a:gd name="T3" fmla="*/ 131 h 564"/>
                  <a:gd name="T4" fmla="*/ 62 w 102"/>
                  <a:gd name="T5" fmla="*/ 536 h 564"/>
                  <a:gd name="T6" fmla="*/ 50 w 102"/>
                  <a:gd name="T7" fmla="*/ 559 h 564"/>
                  <a:gd name="T8" fmla="*/ 28 w 102"/>
                  <a:gd name="T9" fmla="*/ 564 h 564"/>
                  <a:gd name="T10" fmla="*/ 8 w 102"/>
                  <a:gd name="T11" fmla="*/ 554 h 564"/>
                  <a:gd name="T12" fmla="*/ 0 w 102"/>
                  <a:gd name="T13" fmla="*/ 530 h 564"/>
                  <a:gd name="T14" fmla="*/ 40 w 102"/>
                  <a:gd name="T15" fmla="*/ 130 h 564"/>
                  <a:gd name="T16" fmla="*/ 47 w 102"/>
                  <a:gd name="T17" fmla="*/ 22 h 564"/>
                  <a:gd name="T18" fmla="*/ 60 w 102"/>
                  <a:gd name="T19" fmla="*/ 3 h 564"/>
                  <a:gd name="T20" fmla="*/ 80 w 102"/>
                  <a:gd name="T21" fmla="*/ 0 h 564"/>
                  <a:gd name="T22" fmla="*/ 98 w 102"/>
                  <a:gd name="T23" fmla="*/ 11 h 564"/>
                  <a:gd name="T24" fmla="*/ 102 w 102"/>
                  <a:gd name="T25" fmla="*/ 33 h 564"/>
                  <a:gd name="T26" fmla="*/ 102 w 102"/>
                  <a:gd name="T27" fmla="*/ 33 h 5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564"/>
                  <a:gd name="T44" fmla="*/ 102 w 102"/>
                  <a:gd name="T45" fmla="*/ 564 h 5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564">
                    <a:moveTo>
                      <a:pt x="102" y="33"/>
                    </a:moveTo>
                    <a:lnTo>
                      <a:pt x="78" y="131"/>
                    </a:lnTo>
                    <a:lnTo>
                      <a:pt x="62" y="536"/>
                    </a:lnTo>
                    <a:lnTo>
                      <a:pt x="50" y="559"/>
                    </a:lnTo>
                    <a:lnTo>
                      <a:pt x="28" y="564"/>
                    </a:lnTo>
                    <a:lnTo>
                      <a:pt x="8" y="554"/>
                    </a:lnTo>
                    <a:lnTo>
                      <a:pt x="0" y="530"/>
                    </a:lnTo>
                    <a:lnTo>
                      <a:pt x="40" y="130"/>
                    </a:lnTo>
                    <a:lnTo>
                      <a:pt x="47" y="22"/>
                    </a:lnTo>
                    <a:lnTo>
                      <a:pt x="60" y="3"/>
                    </a:lnTo>
                    <a:lnTo>
                      <a:pt x="80" y="0"/>
                    </a:lnTo>
                    <a:lnTo>
                      <a:pt x="98" y="11"/>
                    </a:lnTo>
                    <a:lnTo>
                      <a:pt x="10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7" name="Freeform 230"/>
              <p:cNvSpPr>
                <a:spLocks/>
              </p:cNvSpPr>
              <p:nvPr/>
            </p:nvSpPr>
            <p:spPr bwMode="auto">
              <a:xfrm>
                <a:off x="656" y="2691"/>
                <a:ext cx="48" cy="15"/>
              </a:xfrm>
              <a:custGeom>
                <a:avLst/>
                <a:gdLst>
                  <a:gd name="T0" fmla="*/ 42 w 337"/>
                  <a:gd name="T1" fmla="*/ 1 h 106"/>
                  <a:gd name="T2" fmla="*/ 84 w 337"/>
                  <a:gd name="T3" fmla="*/ 31 h 106"/>
                  <a:gd name="T4" fmla="*/ 103 w 337"/>
                  <a:gd name="T5" fmla="*/ 43 h 106"/>
                  <a:gd name="T6" fmla="*/ 127 w 337"/>
                  <a:gd name="T7" fmla="*/ 48 h 106"/>
                  <a:gd name="T8" fmla="*/ 215 w 337"/>
                  <a:gd name="T9" fmla="*/ 36 h 106"/>
                  <a:gd name="T10" fmla="*/ 255 w 337"/>
                  <a:gd name="T11" fmla="*/ 23 h 106"/>
                  <a:gd name="T12" fmla="*/ 302 w 337"/>
                  <a:gd name="T13" fmla="*/ 9 h 106"/>
                  <a:gd name="T14" fmla="*/ 325 w 337"/>
                  <a:gd name="T15" fmla="*/ 14 h 106"/>
                  <a:gd name="T16" fmla="*/ 337 w 337"/>
                  <a:gd name="T17" fmla="*/ 32 h 106"/>
                  <a:gd name="T18" fmla="*/ 335 w 337"/>
                  <a:gd name="T19" fmla="*/ 53 h 106"/>
                  <a:gd name="T20" fmla="*/ 327 w 337"/>
                  <a:gd name="T21" fmla="*/ 62 h 106"/>
                  <a:gd name="T22" fmla="*/ 315 w 337"/>
                  <a:gd name="T23" fmla="*/ 67 h 106"/>
                  <a:gd name="T24" fmla="*/ 265 w 337"/>
                  <a:gd name="T25" fmla="*/ 82 h 106"/>
                  <a:gd name="T26" fmla="*/ 221 w 337"/>
                  <a:gd name="T27" fmla="*/ 95 h 106"/>
                  <a:gd name="T28" fmla="*/ 176 w 337"/>
                  <a:gd name="T29" fmla="*/ 103 h 106"/>
                  <a:gd name="T30" fmla="*/ 125 w 337"/>
                  <a:gd name="T31" fmla="*/ 106 h 106"/>
                  <a:gd name="T32" fmla="*/ 68 w 337"/>
                  <a:gd name="T33" fmla="*/ 88 h 106"/>
                  <a:gd name="T34" fmla="*/ 44 w 337"/>
                  <a:gd name="T35" fmla="*/ 72 h 106"/>
                  <a:gd name="T36" fmla="*/ 16 w 337"/>
                  <a:gd name="T37" fmla="*/ 56 h 106"/>
                  <a:gd name="T38" fmla="*/ 0 w 337"/>
                  <a:gd name="T39" fmla="*/ 37 h 106"/>
                  <a:gd name="T40" fmla="*/ 2 w 337"/>
                  <a:gd name="T41" fmla="*/ 16 h 106"/>
                  <a:gd name="T42" fmla="*/ 17 w 337"/>
                  <a:gd name="T43" fmla="*/ 0 h 106"/>
                  <a:gd name="T44" fmla="*/ 42 w 337"/>
                  <a:gd name="T45" fmla="*/ 1 h 106"/>
                  <a:gd name="T46" fmla="*/ 42 w 337"/>
                  <a:gd name="T47" fmla="*/ 1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06"/>
                  <a:gd name="T74" fmla="*/ 337 w 337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06">
                    <a:moveTo>
                      <a:pt x="42" y="1"/>
                    </a:moveTo>
                    <a:lnTo>
                      <a:pt x="84" y="31"/>
                    </a:lnTo>
                    <a:lnTo>
                      <a:pt x="103" y="43"/>
                    </a:lnTo>
                    <a:lnTo>
                      <a:pt x="127" y="48"/>
                    </a:lnTo>
                    <a:lnTo>
                      <a:pt x="215" y="36"/>
                    </a:lnTo>
                    <a:lnTo>
                      <a:pt x="255" y="23"/>
                    </a:lnTo>
                    <a:lnTo>
                      <a:pt x="302" y="9"/>
                    </a:lnTo>
                    <a:lnTo>
                      <a:pt x="325" y="14"/>
                    </a:lnTo>
                    <a:lnTo>
                      <a:pt x="337" y="32"/>
                    </a:lnTo>
                    <a:lnTo>
                      <a:pt x="335" y="53"/>
                    </a:lnTo>
                    <a:lnTo>
                      <a:pt x="327" y="62"/>
                    </a:lnTo>
                    <a:lnTo>
                      <a:pt x="315" y="67"/>
                    </a:lnTo>
                    <a:lnTo>
                      <a:pt x="265" y="82"/>
                    </a:lnTo>
                    <a:lnTo>
                      <a:pt x="221" y="95"/>
                    </a:lnTo>
                    <a:lnTo>
                      <a:pt x="176" y="103"/>
                    </a:lnTo>
                    <a:lnTo>
                      <a:pt x="125" y="106"/>
                    </a:lnTo>
                    <a:lnTo>
                      <a:pt x="68" y="88"/>
                    </a:lnTo>
                    <a:lnTo>
                      <a:pt x="44" y="72"/>
                    </a:lnTo>
                    <a:lnTo>
                      <a:pt x="16" y="56"/>
                    </a:lnTo>
                    <a:lnTo>
                      <a:pt x="0" y="37"/>
                    </a:lnTo>
                    <a:lnTo>
                      <a:pt x="2" y="16"/>
                    </a:lnTo>
                    <a:lnTo>
                      <a:pt x="17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" name="Freeform 231"/>
              <p:cNvSpPr>
                <a:spLocks/>
              </p:cNvSpPr>
              <p:nvPr/>
            </p:nvSpPr>
            <p:spPr bwMode="auto">
              <a:xfrm>
                <a:off x="686" y="2618"/>
                <a:ext cx="17" cy="10"/>
              </a:xfrm>
              <a:custGeom>
                <a:avLst/>
                <a:gdLst>
                  <a:gd name="T0" fmla="*/ 18 w 120"/>
                  <a:gd name="T1" fmla="*/ 2 h 66"/>
                  <a:gd name="T2" fmla="*/ 60 w 120"/>
                  <a:gd name="T3" fmla="*/ 0 h 66"/>
                  <a:gd name="T4" fmla="*/ 114 w 120"/>
                  <a:gd name="T5" fmla="*/ 31 h 66"/>
                  <a:gd name="T6" fmla="*/ 120 w 120"/>
                  <a:gd name="T7" fmla="*/ 57 h 66"/>
                  <a:gd name="T8" fmla="*/ 109 w 120"/>
                  <a:gd name="T9" fmla="*/ 66 h 66"/>
                  <a:gd name="T10" fmla="*/ 94 w 120"/>
                  <a:gd name="T11" fmla="*/ 62 h 66"/>
                  <a:gd name="T12" fmla="*/ 51 w 120"/>
                  <a:gd name="T13" fmla="*/ 42 h 66"/>
                  <a:gd name="T14" fmla="*/ 18 w 120"/>
                  <a:gd name="T15" fmla="*/ 40 h 66"/>
                  <a:gd name="T16" fmla="*/ 0 w 120"/>
                  <a:gd name="T17" fmla="*/ 21 h 66"/>
                  <a:gd name="T18" fmla="*/ 5 w 120"/>
                  <a:gd name="T19" fmla="*/ 8 h 66"/>
                  <a:gd name="T20" fmla="*/ 18 w 120"/>
                  <a:gd name="T21" fmla="*/ 2 h 66"/>
                  <a:gd name="T22" fmla="*/ 18 w 120"/>
                  <a:gd name="T23" fmla="*/ 2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66"/>
                  <a:gd name="T38" fmla="*/ 120 w 120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66">
                    <a:moveTo>
                      <a:pt x="18" y="2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20" y="57"/>
                    </a:lnTo>
                    <a:lnTo>
                      <a:pt x="109" y="66"/>
                    </a:lnTo>
                    <a:lnTo>
                      <a:pt x="94" y="62"/>
                    </a:lnTo>
                    <a:lnTo>
                      <a:pt x="51" y="42"/>
                    </a:lnTo>
                    <a:lnTo>
                      <a:pt x="18" y="40"/>
                    </a:lnTo>
                    <a:lnTo>
                      <a:pt x="0" y="21"/>
                    </a:lnTo>
                    <a:lnTo>
                      <a:pt x="5" y="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9" name="Freeform 232"/>
              <p:cNvSpPr>
                <a:spLocks/>
              </p:cNvSpPr>
              <p:nvPr/>
            </p:nvSpPr>
            <p:spPr bwMode="auto">
              <a:xfrm>
                <a:off x="687" y="2630"/>
                <a:ext cx="18" cy="14"/>
              </a:xfrm>
              <a:custGeom>
                <a:avLst/>
                <a:gdLst>
                  <a:gd name="T0" fmla="*/ 21 w 128"/>
                  <a:gd name="T1" fmla="*/ 0 h 96"/>
                  <a:gd name="T2" fmla="*/ 77 w 128"/>
                  <a:gd name="T3" fmla="*/ 13 h 96"/>
                  <a:gd name="T4" fmla="*/ 128 w 128"/>
                  <a:gd name="T5" fmla="*/ 64 h 96"/>
                  <a:gd name="T6" fmla="*/ 128 w 128"/>
                  <a:gd name="T7" fmla="*/ 90 h 96"/>
                  <a:gd name="T8" fmla="*/ 116 w 128"/>
                  <a:gd name="T9" fmla="*/ 96 h 96"/>
                  <a:gd name="T10" fmla="*/ 101 w 128"/>
                  <a:gd name="T11" fmla="*/ 90 h 96"/>
                  <a:gd name="T12" fmla="*/ 55 w 128"/>
                  <a:gd name="T13" fmla="*/ 55 h 96"/>
                  <a:gd name="T14" fmla="*/ 15 w 128"/>
                  <a:gd name="T15" fmla="*/ 37 h 96"/>
                  <a:gd name="T16" fmla="*/ 2 w 128"/>
                  <a:gd name="T17" fmla="*/ 29 h 96"/>
                  <a:gd name="T18" fmla="*/ 0 w 128"/>
                  <a:gd name="T19" fmla="*/ 15 h 96"/>
                  <a:gd name="T20" fmla="*/ 6 w 128"/>
                  <a:gd name="T21" fmla="*/ 3 h 96"/>
                  <a:gd name="T22" fmla="*/ 21 w 128"/>
                  <a:gd name="T23" fmla="*/ 0 h 96"/>
                  <a:gd name="T24" fmla="*/ 21 w 128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8"/>
                  <a:gd name="T40" fmla="*/ 0 h 96"/>
                  <a:gd name="T41" fmla="*/ 128 w 128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8" h="96">
                    <a:moveTo>
                      <a:pt x="21" y="0"/>
                    </a:moveTo>
                    <a:lnTo>
                      <a:pt x="77" y="13"/>
                    </a:lnTo>
                    <a:lnTo>
                      <a:pt x="128" y="64"/>
                    </a:lnTo>
                    <a:lnTo>
                      <a:pt x="128" y="90"/>
                    </a:lnTo>
                    <a:lnTo>
                      <a:pt x="116" y="96"/>
                    </a:lnTo>
                    <a:lnTo>
                      <a:pt x="101" y="90"/>
                    </a:lnTo>
                    <a:lnTo>
                      <a:pt x="55" y="55"/>
                    </a:lnTo>
                    <a:lnTo>
                      <a:pt x="15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0" name="Freeform 233"/>
              <p:cNvSpPr>
                <a:spLocks/>
              </p:cNvSpPr>
              <p:nvPr/>
            </p:nvSpPr>
            <p:spPr bwMode="auto">
              <a:xfrm>
                <a:off x="685" y="2650"/>
                <a:ext cx="18" cy="9"/>
              </a:xfrm>
              <a:custGeom>
                <a:avLst/>
                <a:gdLst>
                  <a:gd name="T0" fmla="*/ 17 w 123"/>
                  <a:gd name="T1" fmla="*/ 10 h 59"/>
                  <a:gd name="T2" fmla="*/ 50 w 123"/>
                  <a:gd name="T3" fmla="*/ 0 h 59"/>
                  <a:gd name="T4" fmla="*/ 83 w 123"/>
                  <a:gd name="T5" fmla="*/ 9 h 59"/>
                  <a:gd name="T6" fmla="*/ 113 w 123"/>
                  <a:gd name="T7" fmla="*/ 24 h 59"/>
                  <a:gd name="T8" fmla="*/ 123 w 123"/>
                  <a:gd name="T9" fmla="*/ 49 h 59"/>
                  <a:gd name="T10" fmla="*/ 115 w 123"/>
                  <a:gd name="T11" fmla="*/ 59 h 59"/>
                  <a:gd name="T12" fmla="*/ 99 w 123"/>
                  <a:gd name="T13" fmla="*/ 59 h 59"/>
                  <a:gd name="T14" fmla="*/ 55 w 123"/>
                  <a:gd name="T15" fmla="*/ 53 h 59"/>
                  <a:gd name="T16" fmla="*/ 24 w 123"/>
                  <a:gd name="T17" fmla="*/ 53 h 59"/>
                  <a:gd name="T18" fmla="*/ 7 w 123"/>
                  <a:gd name="T19" fmla="*/ 48 h 59"/>
                  <a:gd name="T20" fmla="*/ 0 w 123"/>
                  <a:gd name="T21" fmla="*/ 35 h 59"/>
                  <a:gd name="T22" fmla="*/ 3 w 123"/>
                  <a:gd name="T23" fmla="*/ 21 h 59"/>
                  <a:gd name="T24" fmla="*/ 17 w 123"/>
                  <a:gd name="T25" fmla="*/ 10 h 59"/>
                  <a:gd name="T26" fmla="*/ 17 w 123"/>
                  <a:gd name="T27" fmla="*/ 1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59"/>
                  <a:gd name="T44" fmla="*/ 123 w 12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59">
                    <a:moveTo>
                      <a:pt x="17" y="10"/>
                    </a:moveTo>
                    <a:lnTo>
                      <a:pt x="50" y="0"/>
                    </a:lnTo>
                    <a:lnTo>
                      <a:pt x="83" y="9"/>
                    </a:lnTo>
                    <a:lnTo>
                      <a:pt x="113" y="24"/>
                    </a:lnTo>
                    <a:lnTo>
                      <a:pt x="123" y="49"/>
                    </a:lnTo>
                    <a:lnTo>
                      <a:pt x="115" y="59"/>
                    </a:lnTo>
                    <a:lnTo>
                      <a:pt x="99" y="59"/>
                    </a:lnTo>
                    <a:lnTo>
                      <a:pt x="55" y="53"/>
                    </a:lnTo>
                    <a:lnTo>
                      <a:pt x="24" y="53"/>
                    </a:lnTo>
                    <a:lnTo>
                      <a:pt x="7" y="4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1" name="Freeform 234"/>
              <p:cNvSpPr>
                <a:spLocks/>
              </p:cNvSpPr>
              <p:nvPr/>
            </p:nvSpPr>
            <p:spPr bwMode="auto">
              <a:xfrm>
                <a:off x="683" y="2666"/>
                <a:ext cx="19" cy="22"/>
              </a:xfrm>
              <a:custGeom>
                <a:avLst/>
                <a:gdLst>
                  <a:gd name="T0" fmla="*/ 125 w 136"/>
                  <a:gd name="T1" fmla="*/ 137 h 153"/>
                  <a:gd name="T2" fmla="*/ 72 w 136"/>
                  <a:gd name="T3" fmla="*/ 153 h 153"/>
                  <a:gd name="T4" fmla="*/ 25 w 136"/>
                  <a:gd name="T5" fmla="*/ 140 h 153"/>
                  <a:gd name="T6" fmla="*/ 1 w 136"/>
                  <a:gd name="T7" fmla="*/ 93 h 153"/>
                  <a:gd name="T8" fmla="*/ 0 w 136"/>
                  <a:gd name="T9" fmla="*/ 36 h 153"/>
                  <a:gd name="T10" fmla="*/ 9 w 136"/>
                  <a:gd name="T11" fmla="*/ 15 h 153"/>
                  <a:gd name="T12" fmla="*/ 26 w 136"/>
                  <a:gd name="T13" fmla="*/ 0 h 153"/>
                  <a:gd name="T14" fmla="*/ 46 w 136"/>
                  <a:gd name="T15" fmla="*/ 1 h 153"/>
                  <a:gd name="T16" fmla="*/ 61 w 136"/>
                  <a:gd name="T17" fmla="*/ 14 h 153"/>
                  <a:gd name="T18" fmla="*/ 61 w 136"/>
                  <a:gd name="T19" fmla="*/ 38 h 153"/>
                  <a:gd name="T20" fmla="*/ 56 w 136"/>
                  <a:gd name="T21" fmla="*/ 50 h 153"/>
                  <a:gd name="T22" fmla="*/ 64 w 136"/>
                  <a:gd name="T23" fmla="*/ 98 h 153"/>
                  <a:gd name="T24" fmla="*/ 86 w 136"/>
                  <a:gd name="T25" fmla="*/ 107 h 153"/>
                  <a:gd name="T26" fmla="*/ 113 w 136"/>
                  <a:gd name="T27" fmla="*/ 102 h 153"/>
                  <a:gd name="T28" fmla="*/ 128 w 136"/>
                  <a:gd name="T29" fmla="*/ 103 h 153"/>
                  <a:gd name="T30" fmla="*/ 136 w 136"/>
                  <a:gd name="T31" fmla="*/ 114 h 153"/>
                  <a:gd name="T32" fmla="*/ 136 w 136"/>
                  <a:gd name="T33" fmla="*/ 127 h 153"/>
                  <a:gd name="T34" fmla="*/ 125 w 136"/>
                  <a:gd name="T35" fmla="*/ 137 h 153"/>
                  <a:gd name="T36" fmla="*/ 125 w 136"/>
                  <a:gd name="T37" fmla="*/ 137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53"/>
                  <a:gd name="T59" fmla="*/ 136 w 13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53">
                    <a:moveTo>
                      <a:pt x="125" y="137"/>
                    </a:moveTo>
                    <a:lnTo>
                      <a:pt x="72" y="153"/>
                    </a:lnTo>
                    <a:lnTo>
                      <a:pt x="25" y="140"/>
                    </a:lnTo>
                    <a:lnTo>
                      <a:pt x="1" y="93"/>
                    </a:lnTo>
                    <a:lnTo>
                      <a:pt x="0" y="36"/>
                    </a:lnTo>
                    <a:lnTo>
                      <a:pt x="9" y="15"/>
                    </a:lnTo>
                    <a:lnTo>
                      <a:pt x="26" y="0"/>
                    </a:lnTo>
                    <a:lnTo>
                      <a:pt x="46" y="1"/>
                    </a:lnTo>
                    <a:lnTo>
                      <a:pt x="61" y="14"/>
                    </a:lnTo>
                    <a:lnTo>
                      <a:pt x="61" y="38"/>
                    </a:lnTo>
                    <a:lnTo>
                      <a:pt x="56" y="50"/>
                    </a:lnTo>
                    <a:lnTo>
                      <a:pt x="64" y="98"/>
                    </a:lnTo>
                    <a:lnTo>
                      <a:pt x="86" y="107"/>
                    </a:lnTo>
                    <a:lnTo>
                      <a:pt x="113" y="102"/>
                    </a:lnTo>
                    <a:lnTo>
                      <a:pt x="128" y="103"/>
                    </a:lnTo>
                    <a:lnTo>
                      <a:pt x="136" y="114"/>
                    </a:lnTo>
                    <a:lnTo>
                      <a:pt x="136" y="127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2" name="Freeform 235"/>
              <p:cNvSpPr>
                <a:spLocks/>
              </p:cNvSpPr>
              <p:nvPr/>
            </p:nvSpPr>
            <p:spPr bwMode="auto">
              <a:xfrm>
                <a:off x="309" y="2403"/>
                <a:ext cx="225" cy="25"/>
              </a:xfrm>
              <a:custGeom>
                <a:avLst/>
                <a:gdLst>
                  <a:gd name="T0" fmla="*/ 11 w 1579"/>
                  <a:gd name="T1" fmla="*/ 140 h 175"/>
                  <a:gd name="T2" fmla="*/ 66 w 1579"/>
                  <a:gd name="T3" fmla="*/ 117 h 175"/>
                  <a:gd name="T4" fmla="*/ 118 w 1579"/>
                  <a:gd name="T5" fmla="*/ 97 h 175"/>
                  <a:gd name="T6" fmla="*/ 168 w 1579"/>
                  <a:gd name="T7" fmla="*/ 80 h 175"/>
                  <a:gd name="T8" fmla="*/ 216 w 1579"/>
                  <a:gd name="T9" fmla="*/ 66 h 175"/>
                  <a:gd name="T10" fmla="*/ 316 w 1579"/>
                  <a:gd name="T11" fmla="*/ 47 h 175"/>
                  <a:gd name="T12" fmla="*/ 431 w 1579"/>
                  <a:gd name="T13" fmla="*/ 35 h 175"/>
                  <a:gd name="T14" fmla="*/ 598 w 1579"/>
                  <a:gd name="T15" fmla="*/ 21 h 175"/>
                  <a:gd name="T16" fmla="*/ 744 w 1579"/>
                  <a:gd name="T17" fmla="*/ 7 h 175"/>
                  <a:gd name="T18" fmla="*/ 890 w 1579"/>
                  <a:gd name="T19" fmla="*/ 0 h 175"/>
                  <a:gd name="T20" fmla="*/ 1056 w 1579"/>
                  <a:gd name="T21" fmla="*/ 5 h 175"/>
                  <a:gd name="T22" fmla="*/ 1180 w 1579"/>
                  <a:gd name="T23" fmla="*/ 0 h 175"/>
                  <a:gd name="T24" fmla="*/ 1238 w 1579"/>
                  <a:gd name="T25" fmla="*/ 6 h 175"/>
                  <a:gd name="T26" fmla="*/ 1355 w 1579"/>
                  <a:gd name="T27" fmla="*/ 30 h 175"/>
                  <a:gd name="T28" fmla="*/ 1398 w 1579"/>
                  <a:gd name="T29" fmla="*/ 37 h 175"/>
                  <a:gd name="T30" fmla="*/ 1491 w 1579"/>
                  <a:gd name="T31" fmla="*/ 61 h 175"/>
                  <a:gd name="T32" fmla="*/ 1555 w 1579"/>
                  <a:gd name="T33" fmla="*/ 81 h 175"/>
                  <a:gd name="T34" fmla="*/ 1576 w 1579"/>
                  <a:gd name="T35" fmla="*/ 97 h 175"/>
                  <a:gd name="T36" fmla="*/ 1579 w 1579"/>
                  <a:gd name="T37" fmla="*/ 121 h 175"/>
                  <a:gd name="T38" fmla="*/ 1566 w 1579"/>
                  <a:gd name="T39" fmla="*/ 142 h 175"/>
                  <a:gd name="T40" fmla="*/ 1540 w 1579"/>
                  <a:gd name="T41" fmla="*/ 146 h 175"/>
                  <a:gd name="T42" fmla="*/ 1473 w 1579"/>
                  <a:gd name="T43" fmla="*/ 129 h 175"/>
                  <a:gd name="T44" fmla="*/ 1383 w 1579"/>
                  <a:gd name="T45" fmla="*/ 106 h 175"/>
                  <a:gd name="T46" fmla="*/ 1339 w 1579"/>
                  <a:gd name="T47" fmla="*/ 94 h 175"/>
                  <a:gd name="T48" fmla="*/ 1230 w 1579"/>
                  <a:gd name="T49" fmla="*/ 72 h 175"/>
                  <a:gd name="T50" fmla="*/ 1179 w 1579"/>
                  <a:gd name="T51" fmla="*/ 70 h 175"/>
                  <a:gd name="T52" fmla="*/ 1056 w 1579"/>
                  <a:gd name="T53" fmla="*/ 74 h 175"/>
                  <a:gd name="T54" fmla="*/ 747 w 1579"/>
                  <a:gd name="T55" fmla="*/ 74 h 175"/>
                  <a:gd name="T56" fmla="*/ 437 w 1579"/>
                  <a:gd name="T57" fmla="*/ 99 h 175"/>
                  <a:gd name="T58" fmla="*/ 227 w 1579"/>
                  <a:gd name="T59" fmla="*/ 117 h 175"/>
                  <a:gd name="T60" fmla="*/ 131 w 1579"/>
                  <a:gd name="T61" fmla="*/ 136 h 175"/>
                  <a:gd name="T62" fmla="*/ 80 w 1579"/>
                  <a:gd name="T63" fmla="*/ 153 h 175"/>
                  <a:gd name="T64" fmla="*/ 26 w 1579"/>
                  <a:gd name="T65" fmla="*/ 175 h 175"/>
                  <a:gd name="T66" fmla="*/ 11 w 1579"/>
                  <a:gd name="T67" fmla="*/ 175 h 175"/>
                  <a:gd name="T68" fmla="*/ 1 w 1579"/>
                  <a:gd name="T69" fmla="*/ 165 h 175"/>
                  <a:gd name="T70" fmla="*/ 0 w 1579"/>
                  <a:gd name="T71" fmla="*/ 152 h 175"/>
                  <a:gd name="T72" fmla="*/ 11 w 1579"/>
                  <a:gd name="T73" fmla="*/ 140 h 175"/>
                  <a:gd name="T74" fmla="*/ 11 w 1579"/>
                  <a:gd name="T75" fmla="*/ 140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79"/>
                  <a:gd name="T115" fmla="*/ 0 h 175"/>
                  <a:gd name="T116" fmla="*/ 1579 w 1579"/>
                  <a:gd name="T117" fmla="*/ 175 h 1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79" h="175">
                    <a:moveTo>
                      <a:pt x="11" y="140"/>
                    </a:moveTo>
                    <a:lnTo>
                      <a:pt x="66" y="117"/>
                    </a:lnTo>
                    <a:lnTo>
                      <a:pt x="118" y="97"/>
                    </a:lnTo>
                    <a:lnTo>
                      <a:pt x="168" y="80"/>
                    </a:lnTo>
                    <a:lnTo>
                      <a:pt x="216" y="66"/>
                    </a:lnTo>
                    <a:lnTo>
                      <a:pt x="316" y="47"/>
                    </a:lnTo>
                    <a:lnTo>
                      <a:pt x="431" y="35"/>
                    </a:lnTo>
                    <a:lnTo>
                      <a:pt x="598" y="21"/>
                    </a:lnTo>
                    <a:lnTo>
                      <a:pt x="744" y="7"/>
                    </a:lnTo>
                    <a:lnTo>
                      <a:pt x="890" y="0"/>
                    </a:lnTo>
                    <a:lnTo>
                      <a:pt x="1056" y="5"/>
                    </a:lnTo>
                    <a:lnTo>
                      <a:pt x="1180" y="0"/>
                    </a:lnTo>
                    <a:lnTo>
                      <a:pt x="1238" y="6"/>
                    </a:lnTo>
                    <a:lnTo>
                      <a:pt x="1355" y="30"/>
                    </a:lnTo>
                    <a:lnTo>
                      <a:pt x="1398" y="37"/>
                    </a:lnTo>
                    <a:lnTo>
                      <a:pt x="1491" y="61"/>
                    </a:lnTo>
                    <a:lnTo>
                      <a:pt x="1555" y="81"/>
                    </a:lnTo>
                    <a:lnTo>
                      <a:pt x="1576" y="97"/>
                    </a:lnTo>
                    <a:lnTo>
                      <a:pt x="1579" y="121"/>
                    </a:lnTo>
                    <a:lnTo>
                      <a:pt x="1566" y="142"/>
                    </a:lnTo>
                    <a:lnTo>
                      <a:pt x="1540" y="146"/>
                    </a:lnTo>
                    <a:lnTo>
                      <a:pt x="1473" y="129"/>
                    </a:lnTo>
                    <a:lnTo>
                      <a:pt x="1383" y="106"/>
                    </a:lnTo>
                    <a:lnTo>
                      <a:pt x="1339" y="94"/>
                    </a:lnTo>
                    <a:lnTo>
                      <a:pt x="1230" y="72"/>
                    </a:lnTo>
                    <a:lnTo>
                      <a:pt x="1179" y="70"/>
                    </a:lnTo>
                    <a:lnTo>
                      <a:pt x="1056" y="74"/>
                    </a:lnTo>
                    <a:lnTo>
                      <a:pt x="747" y="74"/>
                    </a:lnTo>
                    <a:lnTo>
                      <a:pt x="437" y="99"/>
                    </a:lnTo>
                    <a:lnTo>
                      <a:pt x="227" y="117"/>
                    </a:lnTo>
                    <a:lnTo>
                      <a:pt x="131" y="136"/>
                    </a:lnTo>
                    <a:lnTo>
                      <a:pt x="80" y="153"/>
                    </a:lnTo>
                    <a:lnTo>
                      <a:pt x="26" y="175"/>
                    </a:lnTo>
                    <a:lnTo>
                      <a:pt x="11" y="175"/>
                    </a:lnTo>
                    <a:lnTo>
                      <a:pt x="1" y="165"/>
                    </a:lnTo>
                    <a:lnTo>
                      <a:pt x="0" y="152"/>
                    </a:lnTo>
                    <a:lnTo>
                      <a:pt x="11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3" name="Freeform 236"/>
              <p:cNvSpPr>
                <a:spLocks/>
              </p:cNvSpPr>
              <p:nvPr/>
            </p:nvSpPr>
            <p:spPr bwMode="auto">
              <a:xfrm>
                <a:off x="305" y="2430"/>
                <a:ext cx="24" cy="209"/>
              </a:xfrm>
              <a:custGeom>
                <a:avLst/>
                <a:gdLst>
                  <a:gd name="T0" fmla="*/ 37 w 166"/>
                  <a:gd name="T1" fmla="*/ 17 h 1459"/>
                  <a:gd name="T2" fmla="*/ 51 w 166"/>
                  <a:gd name="T3" fmla="*/ 330 h 1459"/>
                  <a:gd name="T4" fmla="*/ 54 w 166"/>
                  <a:gd name="T5" fmla="*/ 476 h 1459"/>
                  <a:gd name="T6" fmla="*/ 68 w 166"/>
                  <a:gd name="T7" fmla="*/ 641 h 1459"/>
                  <a:gd name="T8" fmla="*/ 75 w 166"/>
                  <a:gd name="T9" fmla="*/ 762 h 1459"/>
                  <a:gd name="T10" fmla="*/ 86 w 166"/>
                  <a:gd name="T11" fmla="*/ 869 h 1459"/>
                  <a:gd name="T12" fmla="*/ 100 w 166"/>
                  <a:gd name="T13" fmla="*/ 974 h 1459"/>
                  <a:gd name="T14" fmla="*/ 117 w 166"/>
                  <a:gd name="T15" fmla="*/ 1095 h 1459"/>
                  <a:gd name="T16" fmla="*/ 128 w 166"/>
                  <a:gd name="T17" fmla="*/ 1211 h 1459"/>
                  <a:gd name="T18" fmla="*/ 136 w 166"/>
                  <a:gd name="T19" fmla="*/ 1265 h 1459"/>
                  <a:gd name="T20" fmla="*/ 152 w 166"/>
                  <a:gd name="T21" fmla="*/ 1325 h 1459"/>
                  <a:gd name="T22" fmla="*/ 166 w 166"/>
                  <a:gd name="T23" fmla="*/ 1424 h 1459"/>
                  <a:gd name="T24" fmla="*/ 160 w 166"/>
                  <a:gd name="T25" fmla="*/ 1449 h 1459"/>
                  <a:gd name="T26" fmla="*/ 141 w 166"/>
                  <a:gd name="T27" fmla="*/ 1459 h 1459"/>
                  <a:gd name="T28" fmla="*/ 120 w 166"/>
                  <a:gd name="T29" fmla="*/ 1456 h 1459"/>
                  <a:gd name="T30" fmla="*/ 107 w 166"/>
                  <a:gd name="T31" fmla="*/ 1434 h 1459"/>
                  <a:gd name="T32" fmla="*/ 93 w 166"/>
                  <a:gd name="T33" fmla="*/ 1339 h 1459"/>
                  <a:gd name="T34" fmla="*/ 68 w 166"/>
                  <a:gd name="T35" fmla="*/ 1223 h 1459"/>
                  <a:gd name="T36" fmla="*/ 58 w 166"/>
                  <a:gd name="T37" fmla="*/ 1103 h 1459"/>
                  <a:gd name="T38" fmla="*/ 33 w 166"/>
                  <a:gd name="T39" fmla="*/ 874 h 1459"/>
                  <a:gd name="T40" fmla="*/ 22 w 166"/>
                  <a:gd name="T41" fmla="*/ 645 h 1459"/>
                  <a:gd name="T42" fmla="*/ 9 w 166"/>
                  <a:gd name="T43" fmla="*/ 333 h 1459"/>
                  <a:gd name="T44" fmla="*/ 0 w 166"/>
                  <a:gd name="T45" fmla="*/ 21 h 1459"/>
                  <a:gd name="T46" fmla="*/ 4 w 166"/>
                  <a:gd name="T47" fmla="*/ 6 h 1459"/>
                  <a:gd name="T48" fmla="*/ 16 w 166"/>
                  <a:gd name="T49" fmla="*/ 0 h 1459"/>
                  <a:gd name="T50" fmla="*/ 37 w 166"/>
                  <a:gd name="T51" fmla="*/ 17 h 1459"/>
                  <a:gd name="T52" fmla="*/ 37 w 166"/>
                  <a:gd name="T53" fmla="*/ 17 h 14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6"/>
                  <a:gd name="T82" fmla="*/ 0 h 1459"/>
                  <a:gd name="T83" fmla="*/ 166 w 166"/>
                  <a:gd name="T84" fmla="*/ 1459 h 14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6" h="1459">
                    <a:moveTo>
                      <a:pt x="37" y="17"/>
                    </a:moveTo>
                    <a:lnTo>
                      <a:pt x="51" y="330"/>
                    </a:lnTo>
                    <a:lnTo>
                      <a:pt x="54" y="476"/>
                    </a:lnTo>
                    <a:lnTo>
                      <a:pt x="68" y="641"/>
                    </a:lnTo>
                    <a:lnTo>
                      <a:pt x="75" y="762"/>
                    </a:lnTo>
                    <a:lnTo>
                      <a:pt x="86" y="869"/>
                    </a:lnTo>
                    <a:lnTo>
                      <a:pt x="100" y="974"/>
                    </a:lnTo>
                    <a:lnTo>
                      <a:pt x="117" y="1095"/>
                    </a:lnTo>
                    <a:lnTo>
                      <a:pt x="128" y="1211"/>
                    </a:lnTo>
                    <a:lnTo>
                      <a:pt x="136" y="1265"/>
                    </a:lnTo>
                    <a:lnTo>
                      <a:pt x="152" y="1325"/>
                    </a:lnTo>
                    <a:lnTo>
                      <a:pt x="166" y="1424"/>
                    </a:lnTo>
                    <a:lnTo>
                      <a:pt x="160" y="1449"/>
                    </a:lnTo>
                    <a:lnTo>
                      <a:pt x="141" y="1459"/>
                    </a:lnTo>
                    <a:lnTo>
                      <a:pt x="120" y="1456"/>
                    </a:lnTo>
                    <a:lnTo>
                      <a:pt x="107" y="1434"/>
                    </a:lnTo>
                    <a:lnTo>
                      <a:pt x="93" y="1339"/>
                    </a:lnTo>
                    <a:lnTo>
                      <a:pt x="68" y="1223"/>
                    </a:lnTo>
                    <a:lnTo>
                      <a:pt x="58" y="1103"/>
                    </a:lnTo>
                    <a:lnTo>
                      <a:pt x="33" y="874"/>
                    </a:lnTo>
                    <a:lnTo>
                      <a:pt x="22" y="645"/>
                    </a:lnTo>
                    <a:lnTo>
                      <a:pt x="9" y="33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16" y="0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4" name="Freeform 237"/>
              <p:cNvSpPr>
                <a:spLocks/>
              </p:cNvSpPr>
              <p:nvPr/>
            </p:nvSpPr>
            <p:spPr bwMode="auto">
              <a:xfrm>
                <a:off x="323" y="2632"/>
                <a:ext cx="173" cy="12"/>
              </a:xfrm>
              <a:custGeom>
                <a:avLst/>
                <a:gdLst>
                  <a:gd name="T0" fmla="*/ 36 w 1215"/>
                  <a:gd name="T1" fmla="*/ 2 h 83"/>
                  <a:gd name="T2" fmla="*/ 178 w 1215"/>
                  <a:gd name="T3" fmla="*/ 15 h 83"/>
                  <a:gd name="T4" fmla="*/ 341 w 1215"/>
                  <a:gd name="T5" fmla="*/ 26 h 83"/>
                  <a:gd name="T6" fmla="*/ 455 w 1215"/>
                  <a:gd name="T7" fmla="*/ 31 h 83"/>
                  <a:gd name="T8" fmla="*/ 556 w 1215"/>
                  <a:gd name="T9" fmla="*/ 27 h 83"/>
                  <a:gd name="T10" fmla="*/ 657 w 1215"/>
                  <a:gd name="T11" fmla="*/ 16 h 83"/>
                  <a:gd name="T12" fmla="*/ 772 w 1215"/>
                  <a:gd name="T13" fmla="*/ 8 h 83"/>
                  <a:gd name="T14" fmla="*/ 912 w 1215"/>
                  <a:gd name="T15" fmla="*/ 9 h 83"/>
                  <a:gd name="T16" fmla="*/ 1194 w 1215"/>
                  <a:gd name="T17" fmla="*/ 0 h 83"/>
                  <a:gd name="T18" fmla="*/ 1215 w 1215"/>
                  <a:gd name="T19" fmla="*/ 16 h 83"/>
                  <a:gd name="T20" fmla="*/ 1211 w 1215"/>
                  <a:gd name="T21" fmla="*/ 29 h 83"/>
                  <a:gd name="T22" fmla="*/ 1198 w 1215"/>
                  <a:gd name="T23" fmla="*/ 37 h 83"/>
                  <a:gd name="T24" fmla="*/ 1056 w 1215"/>
                  <a:gd name="T25" fmla="*/ 56 h 83"/>
                  <a:gd name="T26" fmla="*/ 913 w 1215"/>
                  <a:gd name="T27" fmla="*/ 69 h 83"/>
                  <a:gd name="T28" fmla="*/ 774 w 1215"/>
                  <a:gd name="T29" fmla="*/ 68 h 83"/>
                  <a:gd name="T30" fmla="*/ 542 w 1215"/>
                  <a:gd name="T31" fmla="*/ 83 h 83"/>
                  <a:gd name="T32" fmla="*/ 312 w 1215"/>
                  <a:gd name="T33" fmla="*/ 78 h 83"/>
                  <a:gd name="T34" fmla="*/ 153 w 1215"/>
                  <a:gd name="T35" fmla="*/ 69 h 83"/>
                  <a:gd name="T36" fmla="*/ 10 w 1215"/>
                  <a:gd name="T37" fmla="*/ 46 h 83"/>
                  <a:gd name="T38" fmla="*/ 0 w 1215"/>
                  <a:gd name="T39" fmla="*/ 35 h 83"/>
                  <a:gd name="T40" fmla="*/ 5 w 1215"/>
                  <a:gd name="T41" fmla="*/ 21 h 83"/>
                  <a:gd name="T42" fmla="*/ 18 w 1215"/>
                  <a:gd name="T43" fmla="*/ 9 h 83"/>
                  <a:gd name="T44" fmla="*/ 36 w 1215"/>
                  <a:gd name="T45" fmla="*/ 2 h 83"/>
                  <a:gd name="T46" fmla="*/ 36 w 1215"/>
                  <a:gd name="T47" fmla="*/ 2 h 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15"/>
                  <a:gd name="T73" fmla="*/ 0 h 83"/>
                  <a:gd name="T74" fmla="*/ 1215 w 1215"/>
                  <a:gd name="T75" fmla="*/ 83 h 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15" h="83">
                    <a:moveTo>
                      <a:pt x="36" y="2"/>
                    </a:moveTo>
                    <a:lnTo>
                      <a:pt x="178" y="15"/>
                    </a:lnTo>
                    <a:lnTo>
                      <a:pt x="341" y="26"/>
                    </a:lnTo>
                    <a:lnTo>
                      <a:pt x="455" y="31"/>
                    </a:lnTo>
                    <a:lnTo>
                      <a:pt x="556" y="27"/>
                    </a:lnTo>
                    <a:lnTo>
                      <a:pt x="657" y="16"/>
                    </a:lnTo>
                    <a:lnTo>
                      <a:pt x="772" y="8"/>
                    </a:lnTo>
                    <a:lnTo>
                      <a:pt x="912" y="9"/>
                    </a:lnTo>
                    <a:lnTo>
                      <a:pt x="1194" y="0"/>
                    </a:lnTo>
                    <a:lnTo>
                      <a:pt x="1215" y="16"/>
                    </a:lnTo>
                    <a:lnTo>
                      <a:pt x="1211" y="29"/>
                    </a:lnTo>
                    <a:lnTo>
                      <a:pt x="1198" y="37"/>
                    </a:lnTo>
                    <a:lnTo>
                      <a:pt x="1056" y="56"/>
                    </a:lnTo>
                    <a:lnTo>
                      <a:pt x="913" y="69"/>
                    </a:lnTo>
                    <a:lnTo>
                      <a:pt x="774" y="68"/>
                    </a:lnTo>
                    <a:lnTo>
                      <a:pt x="542" y="83"/>
                    </a:lnTo>
                    <a:lnTo>
                      <a:pt x="312" y="78"/>
                    </a:lnTo>
                    <a:lnTo>
                      <a:pt x="153" y="69"/>
                    </a:lnTo>
                    <a:lnTo>
                      <a:pt x="10" y="46"/>
                    </a:lnTo>
                    <a:lnTo>
                      <a:pt x="0" y="35"/>
                    </a:lnTo>
                    <a:lnTo>
                      <a:pt x="5" y="21"/>
                    </a:lnTo>
                    <a:lnTo>
                      <a:pt x="18" y="9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5" name="Freeform 238"/>
              <p:cNvSpPr>
                <a:spLocks/>
              </p:cNvSpPr>
              <p:nvPr/>
            </p:nvSpPr>
            <p:spPr bwMode="auto">
              <a:xfrm>
                <a:off x="336" y="2439"/>
                <a:ext cx="170" cy="139"/>
              </a:xfrm>
              <a:custGeom>
                <a:avLst/>
                <a:gdLst>
                  <a:gd name="T0" fmla="*/ 0 w 1189"/>
                  <a:gd name="T1" fmla="*/ 175 h 974"/>
                  <a:gd name="T2" fmla="*/ 14 w 1189"/>
                  <a:gd name="T3" fmla="*/ 151 h 974"/>
                  <a:gd name="T4" fmla="*/ 28 w 1189"/>
                  <a:gd name="T5" fmla="*/ 131 h 974"/>
                  <a:gd name="T6" fmla="*/ 61 w 1189"/>
                  <a:gd name="T7" fmla="*/ 97 h 974"/>
                  <a:gd name="T8" fmla="*/ 79 w 1189"/>
                  <a:gd name="T9" fmla="*/ 82 h 974"/>
                  <a:gd name="T10" fmla="*/ 99 w 1189"/>
                  <a:gd name="T11" fmla="*/ 69 h 974"/>
                  <a:gd name="T12" fmla="*/ 120 w 1189"/>
                  <a:gd name="T13" fmla="*/ 56 h 974"/>
                  <a:gd name="T14" fmla="*/ 144 w 1189"/>
                  <a:gd name="T15" fmla="*/ 44 h 974"/>
                  <a:gd name="T16" fmla="*/ 244 w 1189"/>
                  <a:gd name="T17" fmla="*/ 27 h 974"/>
                  <a:gd name="T18" fmla="*/ 404 w 1189"/>
                  <a:gd name="T19" fmla="*/ 9 h 974"/>
                  <a:gd name="T20" fmla="*/ 545 w 1189"/>
                  <a:gd name="T21" fmla="*/ 0 h 974"/>
                  <a:gd name="T22" fmla="*/ 849 w 1189"/>
                  <a:gd name="T23" fmla="*/ 11 h 974"/>
                  <a:gd name="T24" fmla="*/ 1069 w 1189"/>
                  <a:gd name="T25" fmla="*/ 52 h 974"/>
                  <a:gd name="T26" fmla="*/ 1149 w 1189"/>
                  <a:gd name="T27" fmla="*/ 104 h 974"/>
                  <a:gd name="T28" fmla="*/ 1175 w 1189"/>
                  <a:gd name="T29" fmla="*/ 144 h 974"/>
                  <a:gd name="T30" fmla="*/ 1187 w 1189"/>
                  <a:gd name="T31" fmla="*/ 194 h 974"/>
                  <a:gd name="T32" fmla="*/ 1189 w 1189"/>
                  <a:gd name="T33" fmla="*/ 311 h 974"/>
                  <a:gd name="T34" fmla="*/ 1180 w 1189"/>
                  <a:gd name="T35" fmla="*/ 414 h 974"/>
                  <a:gd name="T36" fmla="*/ 1152 w 1189"/>
                  <a:gd name="T37" fmla="*/ 632 h 974"/>
                  <a:gd name="T38" fmla="*/ 1135 w 1189"/>
                  <a:gd name="T39" fmla="*/ 792 h 974"/>
                  <a:gd name="T40" fmla="*/ 1124 w 1189"/>
                  <a:gd name="T41" fmla="*/ 868 h 974"/>
                  <a:gd name="T42" fmla="*/ 1106 w 1189"/>
                  <a:gd name="T43" fmla="*/ 952 h 974"/>
                  <a:gd name="T44" fmla="*/ 1093 w 1189"/>
                  <a:gd name="T45" fmla="*/ 971 h 974"/>
                  <a:gd name="T46" fmla="*/ 1072 w 1189"/>
                  <a:gd name="T47" fmla="*/ 974 h 974"/>
                  <a:gd name="T48" fmla="*/ 1051 w 1189"/>
                  <a:gd name="T49" fmla="*/ 939 h 974"/>
                  <a:gd name="T50" fmla="*/ 1079 w 1189"/>
                  <a:gd name="T51" fmla="*/ 783 h 974"/>
                  <a:gd name="T52" fmla="*/ 1092 w 1189"/>
                  <a:gd name="T53" fmla="*/ 626 h 974"/>
                  <a:gd name="T54" fmla="*/ 1107 w 1189"/>
                  <a:gd name="T55" fmla="*/ 414 h 974"/>
                  <a:gd name="T56" fmla="*/ 1102 w 1189"/>
                  <a:gd name="T57" fmla="*/ 202 h 974"/>
                  <a:gd name="T58" fmla="*/ 1092 w 1189"/>
                  <a:gd name="T59" fmla="*/ 166 h 974"/>
                  <a:gd name="T60" fmla="*/ 1072 w 1189"/>
                  <a:gd name="T61" fmla="*/ 140 h 974"/>
                  <a:gd name="T62" fmla="*/ 1043 w 1189"/>
                  <a:gd name="T63" fmla="*/ 125 h 974"/>
                  <a:gd name="T64" fmla="*/ 1008 w 1189"/>
                  <a:gd name="T65" fmla="*/ 113 h 974"/>
                  <a:gd name="T66" fmla="*/ 840 w 1189"/>
                  <a:gd name="T67" fmla="*/ 101 h 974"/>
                  <a:gd name="T68" fmla="*/ 685 w 1189"/>
                  <a:gd name="T69" fmla="*/ 90 h 974"/>
                  <a:gd name="T70" fmla="*/ 547 w 1189"/>
                  <a:gd name="T71" fmla="*/ 90 h 974"/>
                  <a:gd name="T72" fmla="*/ 252 w 1189"/>
                  <a:gd name="T73" fmla="*/ 117 h 974"/>
                  <a:gd name="T74" fmla="*/ 172 w 1189"/>
                  <a:gd name="T75" fmla="*/ 129 h 974"/>
                  <a:gd name="T76" fmla="*/ 93 w 1189"/>
                  <a:gd name="T77" fmla="*/ 150 h 974"/>
                  <a:gd name="T78" fmla="*/ 59 w 1189"/>
                  <a:gd name="T79" fmla="*/ 164 h 974"/>
                  <a:gd name="T80" fmla="*/ 32 w 1189"/>
                  <a:gd name="T81" fmla="*/ 193 h 974"/>
                  <a:gd name="T82" fmla="*/ 20 w 1189"/>
                  <a:gd name="T83" fmla="*/ 202 h 974"/>
                  <a:gd name="T84" fmla="*/ 7 w 1189"/>
                  <a:gd name="T85" fmla="*/ 201 h 974"/>
                  <a:gd name="T86" fmla="*/ 0 w 1189"/>
                  <a:gd name="T87" fmla="*/ 175 h 974"/>
                  <a:gd name="T88" fmla="*/ 0 w 1189"/>
                  <a:gd name="T89" fmla="*/ 175 h 9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89"/>
                  <a:gd name="T136" fmla="*/ 0 h 974"/>
                  <a:gd name="T137" fmla="*/ 1189 w 1189"/>
                  <a:gd name="T138" fmla="*/ 974 h 9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89" h="974">
                    <a:moveTo>
                      <a:pt x="0" y="175"/>
                    </a:moveTo>
                    <a:lnTo>
                      <a:pt x="14" y="151"/>
                    </a:lnTo>
                    <a:lnTo>
                      <a:pt x="28" y="131"/>
                    </a:lnTo>
                    <a:lnTo>
                      <a:pt x="61" y="97"/>
                    </a:lnTo>
                    <a:lnTo>
                      <a:pt x="79" y="82"/>
                    </a:lnTo>
                    <a:lnTo>
                      <a:pt x="99" y="69"/>
                    </a:lnTo>
                    <a:lnTo>
                      <a:pt x="120" y="56"/>
                    </a:lnTo>
                    <a:lnTo>
                      <a:pt x="144" y="44"/>
                    </a:lnTo>
                    <a:lnTo>
                      <a:pt x="244" y="27"/>
                    </a:lnTo>
                    <a:lnTo>
                      <a:pt x="404" y="9"/>
                    </a:lnTo>
                    <a:lnTo>
                      <a:pt x="545" y="0"/>
                    </a:lnTo>
                    <a:lnTo>
                      <a:pt x="849" y="11"/>
                    </a:lnTo>
                    <a:lnTo>
                      <a:pt x="1069" y="52"/>
                    </a:lnTo>
                    <a:lnTo>
                      <a:pt x="1149" y="104"/>
                    </a:lnTo>
                    <a:lnTo>
                      <a:pt x="1175" y="144"/>
                    </a:lnTo>
                    <a:lnTo>
                      <a:pt x="1187" y="194"/>
                    </a:lnTo>
                    <a:lnTo>
                      <a:pt x="1189" y="311"/>
                    </a:lnTo>
                    <a:lnTo>
                      <a:pt x="1180" y="414"/>
                    </a:lnTo>
                    <a:lnTo>
                      <a:pt x="1152" y="632"/>
                    </a:lnTo>
                    <a:lnTo>
                      <a:pt x="1135" y="792"/>
                    </a:lnTo>
                    <a:lnTo>
                      <a:pt x="1124" y="868"/>
                    </a:lnTo>
                    <a:lnTo>
                      <a:pt x="1106" y="952"/>
                    </a:lnTo>
                    <a:lnTo>
                      <a:pt x="1093" y="971"/>
                    </a:lnTo>
                    <a:lnTo>
                      <a:pt x="1072" y="974"/>
                    </a:lnTo>
                    <a:lnTo>
                      <a:pt x="1051" y="939"/>
                    </a:lnTo>
                    <a:lnTo>
                      <a:pt x="1079" y="783"/>
                    </a:lnTo>
                    <a:lnTo>
                      <a:pt x="1092" y="626"/>
                    </a:lnTo>
                    <a:lnTo>
                      <a:pt x="1107" y="414"/>
                    </a:lnTo>
                    <a:lnTo>
                      <a:pt x="1102" y="202"/>
                    </a:lnTo>
                    <a:lnTo>
                      <a:pt x="1092" y="166"/>
                    </a:lnTo>
                    <a:lnTo>
                      <a:pt x="1072" y="140"/>
                    </a:lnTo>
                    <a:lnTo>
                      <a:pt x="1043" y="125"/>
                    </a:lnTo>
                    <a:lnTo>
                      <a:pt x="1008" y="113"/>
                    </a:lnTo>
                    <a:lnTo>
                      <a:pt x="840" y="101"/>
                    </a:lnTo>
                    <a:lnTo>
                      <a:pt x="685" y="90"/>
                    </a:lnTo>
                    <a:lnTo>
                      <a:pt x="547" y="90"/>
                    </a:lnTo>
                    <a:lnTo>
                      <a:pt x="252" y="117"/>
                    </a:lnTo>
                    <a:lnTo>
                      <a:pt x="172" y="129"/>
                    </a:lnTo>
                    <a:lnTo>
                      <a:pt x="93" y="150"/>
                    </a:lnTo>
                    <a:lnTo>
                      <a:pt x="59" y="164"/>
                    </a:lnTo>
                    <a:lnTo>
                      <a:pt x="32" y="193"/>
                    </a:lnTo>
                    <a:lnTo>
                      <a:pt x="20" y="202"/>
                    </a:lnTo>
                    <a:lnTo>
                      <a:pt x="7" y="201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6" name="Freeform 239"/>
              <p:cNvSpPr>
                <a:spLocks/>
              </p:cNvSpPr>
              <p:nvPr/>
            </p:nvSpPr>
            <p:spPr bwMode="auto">
              <a:xfrm>
                <a:off x="336" y="2505"/>
                <a:ext cx="104" cy="82"/>
              </a:xfrm>
              <a:custGeom>
                <a:avLst/>
                <a:gdLst>
                  <a:gd name="T0" fmla="*/ 38 w 726"/>
                  <a:gd name="T1" fmla="*/ 18 h 571"/>
                  <a:gd name="T2" fmla="*/ 56 w 726"/>
                  <a:gd name="T3" fmla="*/ 177 h 571"/>
                  <a:gd name="T4" fmla="*/ 70 w 726"/>
                  <a:gd name="T5" fmla="*/ 251 h 571"/>
                  <a:gd name="T6" fmla="*/ 91 w 726"/>
                  <a:gd name="T7" fmla="*/ 332 h 571"/>
                  <a:gd name="T8" fmla="*/ 109 w 726"/>
                  <a:gd name="T9" fmla="*/ 405 h 571"/>
                  <a:gd name="T10" fmla="*/ 122 w 726"/>
                  <a:gd name="T11" fmla="*/ 435 h 571"/>
                  <a:gd name="T12" fmla="*/ 148 w 726"/>
                  <a:gd name="T13" fmla="*/ 462 h 571"/>
                  <a:gd name="T14" fmla="*/ 176 w 726"/>
                  <a:gd name="T15" fmla="*/ 480 h 571"/>
                  <a:gd name="T16" fmla="*/ 204 w 726"/>
                  <a:gd name="T17" fmla="*/ 494 h 571"/>
                  <a:gd name="T18" fmla="*/ 260 w 726"/>
                  <a:gd name="T19" fmla="*/ 506 h 571"/>
                  <a:gd name="T20" fmla="*/ 388 w 726"/>
                  <a:gd name="T21" fmla="*/ 509 h 571"/>
                  <a:gd name="T22" fmla="*/ 493 w 726"/>
                  <a:gd name="T23" fmla="*/ 510 h 571"/>
                  <a:gd name="T24" fmla="*/ 600 w 726"/>
                  <a:gd name="T25" fmla="*/ 516 h 571"/>
                  <a:gd name="T26" fmla="*/ 707 w 726"/>
                  <a:gd name="T27" fmla="*/ 519 h 571"/>
                  <a:gd name="T28" fmla="*/ 726 w 726"/>
                  <a:gd name="T29" fmla="*/ 538 h 571"/>
                  <a:gd name="T30" fmla="*/ 723 w 726"/>
                  <a:gd name="T31" fmla="*/ 551 h 571"/>
                  <a:gd name="T32" fmla="*/ 708 w 726"/>
                  <a:gd name="T33" fmla="*/ 557 h 571"/>
                  <a:gd name="T34" fmla="*/ 494 w 726"/>
                  <a:gd name="T35" fmla="*/ 571 h 571"/>
                  <a:gd name="T36" fmla="*/ 384 w 726"/>
                  <a:gd name="T37" fmla="*/ 570 h 571"/>
                  <a:gd name="T38" fmla="*/ 247 w 726"/>
                  <a:gd name="T39" fmla="*/ 553 h 571"/>
                  <a:gd name="T40" fmla="*/ 186 w 726"/>
                  <a:gd name="T41" fmla="*/ 531 h 571"/>
                  <a:gd name="T42" fmla="*/ 156 w 726"/>
                  <a:gd name="T43" fmla="*/ 514 h 571"/>
                  <a:gd name="T44" fmla="*/ 125 w 726"/>
                  <a:gd name="T45" fmla="*/ 493 h 571"/>
                  <a:gd name="T46" fmla="*/ 96 w 726"/>
                  <a:gd name="T47" fmla="*/ 461 h 571"/>
                  <a:gd name="T48" fmla="*/ 78 w 726"/>
                  <a:gd name="T49" fmla="*/ 426 h 571"/>
                  <a:gd name="T50" fmla="*/ 55 w 726"/>
                  <a:gd name="T51" fmla="*/ 344 h 571"/>
                  <a:gd name="T52" fmla="*/ 19 w 726"/>
                  <a:gd name="T53" fmla="*/ 183 h 571"/>
                  <a:gd name="T54" fmla="*/ 0 w 726"/>
                  <a:gd name="T55" fmla="*/ 21 h 571"/>
                  <a:gd name="T56" fmla="*/ 5 w 726"/>
                  <a:gd name="T57" fmla="*/ 6 h 571"/>
                  <a:gd name="T58" fmla="*/ 17 w 726"/>
                  <a:gd name="T59" fmla="*/ 0 h 571"/>
                  <a:gd name="T60" fmla="*/ 38 w 726"/>
                  <a:gd name="T61" fmla="*/ 18 h 571"/>
                  <a:gd name="T62" fmla="*/ 38 w 726"/>
                  <a:gd name="T63" fmla="*/ 18 h 5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6"/>
                  <a:gd name="T97" fmla="*/ 0 h 571"/>
                  <a:gd name="T98" fmla="*/ 726 w 726"/>
                  <a:gd name="T99" fmla="*/ 571 h 5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6" h="571">
                    <a:moveTo>
                      <a:pt x="38" y="18"/>
                    </a:moveTo>
                    <a:lnTo>
                      <a:pt x="56" y="177"/>
                    </a:lnTo>
                    <a:lnTo>
                      <a:pt x="70" y="251"/>
                    </a:lnTo>
                    <a:lnTo>
                      <a:pt x="91" y="332"/>
                    </a:lnTo>
                    <a:lnTo>
                      <a:pt x="109" y="405"/>
                    </a:lnTo>
                    <a:lnTo>
                      <a:pt x="122" y="435"/>
                    </a:lnTo>
                    <a:lnTo>
                      <a:pt x="148" y="462"/>
                    </a:lnTo>
                    <a:lnTo>
                      <a:pt x="176" y="480"/>
                    </a:lnTo>
                    <a:lnTo>
                      <a:pt x="204" y="494"/>
                    </a:lnTo>
                    <a:lnTo>
                      <a:pt x="260" y="506"/>
                    </a:lnTo>
                    <a:lnTo>
                      <a:pt x="388" y="509"/>
                    </a:lnTo>
                    <a:lnTo>
                      <a:pt x="493" y="510"/>
                    </a:lnTo>
                    <a:lnTo>
                      <a:pt x="600" y="516"/>
                    </a:lnTo>
                    <a:lnTo>
                      <a:pt x="707" y="519"/>
                    </a:lnTo>
                    <a:lnTo>
                      <a:pt x="726" y="538"/>
                    </a:lnTo>
                    <a:lnTo>
                      <a:pt x="723" y="551"/>
                    </a:lnTo>
                    <a:lnTo>
                      <a:pt x="708" y="557"/>
                    </a:lnTo>
                    <a:lnTo>
                      <a:pt x="494" y="571"/>
                    </a:lnTo>
                    <a:lnTo>
                      <a:pt x="384" y="570"/>
                    </a:lnTo>
                    <a:lnTo>
                      <a:pt x="247" y="553"/>
                    </a:lnTo>
                    <a:lnTo>
                      <a:pt x="186" y="531"/>
                    </a:lnTo>
                    <a:lnTo>
                      <a:pt x="156" y="514"/>
                    </a:lnTo>
                    <a:lnTo>
                      <a:pt x="125" y="493"/>
                    </a:lnTo>
                    <a:lnTo>
                      <a:pt x="96" y="461"/>
                    </a:lnTo>
                    <a:lnTo>
                      <a:pt x="78" y="426"/>
                    </a:lnTo>
                    <a:lnTo>
                      <a:pt x="55" y="344"/>
                    </a:lnTo>
                    <a:lnTo>
                      <a:pt x="19" y="183"/>
                    </a:lnTo>
                    <a:lnTo>
                      <a:pt x="0" y="21"/>
                    </a:lnTo>
                    <a:lnTo>
                      <a:pt x="5" y="6"/>
                    </a:lnTo>
                    <a:lnTo>
                      <a:pt x="17" y="0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7" name="Freeform 240"/>
              <p:cNvSpPr>
                <a:spLocks/>
              </p:cNvSpPr>
              <p:nvPr/>
            </p:nvSpPr>
            <p:spPr bwMode="auto">
              <a:xfrm>
                <a:off x="484" y="2590"/>
                <a:ext cx="16" cy="21"/>
              </a:xfrm>
              <a:custGeom>
                <a:avLst/>
                <a:gdLst>
                  <a:gd name="T0" fmla="*/ 99 w 109"/>
                  <a:gd name="T1" fmla="*/ 125 h 144"/>
                  <a:gd name="T2" fmla="*/ 94 w 109"/>
                  <a:gd name="T3" fmla="*/ 140 h 144"/>
                  <a:gd name="T4" fmla="*/ 80 w 109"/>
                  <a:gd name="T5" fmla="*/ 144 h 144"/>
                  <a:gd name="T6" fmla="*/ 62 w 109"/>
                  <a:gd name="T7" fmla="*/ 126 h 144"/>
                  <a:gd name="T8" fmla="*/ 61 w 109"/>
                  <a:gd name="T9" fmla="*/ 58 h 144"/>
                  <a:gd name="T10" fmla="*/ 19 w 109"/>
                  <a:gd name="T11" fmla="*/ 47 h 144"/>
                  <a:gd name="T12" fmla="*/ 3 w 109"/>
                  <a:gd name="T13" fmla="*/ 35 h 144"/>
                  <a:gd name="T14" fmla="*/ 0 w 109"/>
                  <a:gd name="T15" fmla="*/ 19 h 144"/>
                  <a:gd name="T16" fmla="*/ 9 w 109"/>
                  <a:gd name="T17" fmla="*/ 4 h 144"/>
                  <a:gd name="T18" fmla="*/ 27 w 109"/>
                  <a:gd name="T19" fmla="*/ 0 h 144"/>
                  <a:gd name="T20" fmla="*/ 85 w 109"/>
                  <a:gd name="T21" fmla="*/ 5 h 144"/>
                  <a:gd name="T22" fmla="*/ 107 w 109"/>
                  <a:gd name="T23" fmla="*/ 21 h 144"/>
                  <a:gd name="T24" fmla="*/ 109 w 109"/>
                  <a:gd name="T25" fmla="*/ 71 h 144"/>
                  <a:gd name="T26" fmla="*/ 99 w 109"/>
                  <a:gd name="T27" fmla="*/ 125 h 144"/>
                  <a:gd name="T28" fmla="*/ 99 w 109"/>
                  <a:gd name="T29" fmla="*/ 125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44"/>
                  <a:gd name="T47" fmla="*/ 109 w 109"/>
                  <a:gd name="T48" fmla="*/ 144 h 1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44">
                    <a:moveTo>
                      <a:pt x="99" y="125"/>
                    </a:moveTo>
                    <a:lnTo>
                      <a:pt x="94" y="140"/>
                    </a:lnTo>
                    <a:lnTo>
                      <a:pt x="80" y="144"/>
                    </a:lnTo>
                    <a:lnTo>
                      <a:pt x="62" y="126"/>
                    </a:lnTo>
                    <a:lnTo>
                      <a:pt x="61" y="58"/>
                    </a:lnTo>
                    <a:lnTo>
                      <a:pt x="19" y="47"/>
                    </a:lnTo>
                    <a:lnTo>
                      <a:pt x="3" y="35"/>
                    </a:lnTo>
                    <a:lnTo>
                      <a:pt x="0" y="19"/>
                    </a:lnTo>
                    <a:lnTo>
                      <a:pt x="9" y="4"/>
                    </a:lnTo>
                    <a:lnTo>
                      <a:pt x="27" y="0"/>
                    </a:lnTo>
                    <a:lnTo>
                      <a:pt x="85" y="5"/>
                    </a:lnTo>
                    <a:lnTo>
                      <a:pt x="107" y="21"/>
                    </a:lnTo>
                    <a:lnTo>
                      <a:pt x="109" y="71"/>
                    </a:lnTo>
                    <a:lnTo>
                      <a:pt x="99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8" name="Freeform 241"/>
              <p:cNvSpPr>
                <a:spLocks/>
              </p:cNvSpPr>
              <p:nvPr/>
            </p:nvSpPr>
            <p:spPr bwMode="auto">
              <a:xfrm>
                <a:off x="458" y="2597"/>
                <a:ext cx="19" cy="22"/>
              </a:xfrm>
              <a:custGeom>
                <a:avLst/>
                <a:gdLst>
                  <a:gd name="T0" fmla="*/ 127 w 134"/>
                  <a:gd name="T1" fmla="*/ 134 h 152"/>
                  <a:gd name="T2" fmla="*/ 120 w 134"/>
                  <a:gd name="T3" fmla="*/ 148 h 152"/>
                  <a:gd name="T4" fmla="*/ 107 w 134"/>
                  <a:gd name="T5" fmla="*/ 152 h 152"/>
                  <a:gd name="T6" fmla="*/ 89 w 134"/>
                  <a:gd name="T7" fmla="*/ 132 h 152"/>
                  <a:gd name="T8" fmla="*/ 94 w 134"/>
                  <a:gd name="T9" fmla="*/ 50 h 152"/>
                  <a:gd name="T10" fmla="*/ 17 w 134"/>
                  <a:gd name="T11" fmla="*/ 37 h 152"/>
                  <a:gd name="T12" fmla="*/ 4 w 134"/>
                  <a:gd name="T13" fmla="*/ 29 h 152"/>
                  <a:gd name="T14" fmla="*/ 0 w 134"/>
                  <a:gd name="T15" fmla="*/ 16 h 152"/>
                  <a:gd name="T16" fmla="*/ 7 w 134"/>
                  <a:gd name="T17" fmla="*/ 3 h 152"/>
                  <a:gd name="T18" fmla="*/ 21 w 134"/>
                  <a:gd name="T19" fmla="*/ 0 h 152"/>
                  <a:gd name="T20" fmla="*/ 114 w 134"/>
                  <a:gd name="T21" fmla="*/ 8 h 152"/>
                  <a:gd name="T22" fmla="*/ 131 w 134"/>
                  <a:gd name="T23" fmla="*/ 36 h 152"/>
                  <a:gd name="T24" fmla="*/ 134 w 134"/>
                  <a:gd name="T25" fmla="*/ 66 h 152"/>
                  <a:gd name="T26" fmla="*/ 127 w 134"/>
                  <a:gd name="T27" fmla="*/ 134 h 152"/>
                  <a:gd name="T28" fmla="*/ 127 w 134"/>
                  <a:gd name="T29" fmla="*/ 13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152"/>
                  <a:gd name="T47" fmla="*/ 134 w 134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152">
                    <a:moveTo>
                      <a:pt x="127" y="134"/>
                    </a:moveTo>
                    <a:lnTo>
                      <a:pt x="120" y="148"/>
                    </a:lnTo>
                    <a:lnTo>
                      <a:pt x="107" y="152"/>
                    </a:lnTo>
                    <a:lnTo>
                      <a:pt x="89" y="132"/>
                    </a:lnTo>
                    <a:lnTo>
                      <a:pt x="94" y="50"/>
                    </a:lnTo>
                    <a:lnTo>
                      <a:pt x="17" y="37"/>
                    </a:lnTo>
                    <a:lnTo>
                      <a:pt x="4" y="29"/>
                    </a:lnTo>
                    <a:lnTo>
                      <a:pt x="0" y="16"/>
                    </a:lnTo>
                    <a:lnTo>
                      <a:pt x="7" y="3"/>
                    </a:lnTo>
                    <a:lnTo>
                      <a:pt x="21" y="0"/>
                    </a:lnTo>
                    <a:lnTo>
                      <a:pt x="114" y="8"/>
                    </a:lnTo>
                    <a:lnTo>
                      <a:pt x="131" y="36"/>
                    </a:lnTo>
                    <a:lnTo>
                      <a:pt x="134" y="66"/>
                    </a:lnTo>
                    <a:lnTo>
                      <a:pt x="12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9" name="Freeform 242"/>
              <p:cNvSpPr>
                <a:spLocks/>
              </p:cNvSpPr>
              <p:nvPr/>
            </p:nvSpPr>
            <p:spPr bwMode="auto">
              <a:xfrm>
                <a:off x="435" y="2596"/>
                <a:ext cx="20" cy="23"/>
              </a:xfrm>
              <a:custGeom>
                <a:avLst/>
                <a:gdLst>
                  <a:gd name="T0" fmla="*/ 114 w 137"/>
                  <a:gd name="T1" fmla="*/ 143 h 157"/>
                  <a:gd name="T2" fmla="*/ 105 w 137"/>
                  <a:gd name="T3" fmla="*/ 155 h 157"/>
                  <a:gd name="T4" fmla="*/ 92 w 137"/>
                  <a:gd name="T5" fmla="*/ 157 h 157"/>
                  <a:gd name="T6" fmla="*/ 77 w 137"/>
                  <a:gd name="T7" fmla="*/ 135 h 157"/>
                  <a:gd name="T8" fmla="*/ 86 w 137"/>
                  <a:gd name="T9" fmla="*/ 59 h 157"/>
                  <a:gd name="T10" fmla="*/ 15 w 137"/>
                  <a:gd name="T11" fmla="*/ 37 h 157"/>
                  <a:gd name="T12" fmla="*/ 2 w 137"/>
                  <a:gd name="T13" fmla="*/ 28 h 157"/>
                  <a:gd name="T14" fmla="*/ 0 w 137"/>
                  <a:gd name="T15" fmla="*/ 15 h 157"/>
                  <a:gd name="T16" fmla="*/ 8 w 137"/>
                  <a:gd name="T17" fmla="*/ 4 h 157"/>
                  <a:gd name="T18" fmla="*/ 22 w 137"/>
                  <a:gd name="T19" fmla="*/ 0 h 157"/>
                  <a:gd name="T20" fmla="*/ 115 w 137"/>
                  <a:gd name="T21" fmla="*/ 9 h 157"/>
                  <a:gd name="T22" fmla="*/ 137 w 137"/>
                  <a:gd name="T23" fmla="*/ 33 h 157"/>
                  <a:gd name="T24" fmla="*/ 130 w 137"/>
                  <a:gd name="T25" fmla="*/ 88 h 157"/>
                  <a:gd name="T26" fmla="*/ 114 w 137"/>
                  <a:gd name="T27" fmla="*/ 143 h 157"/>
                  <a:gd name="T28" fmla="*/ 114 w 137"/>
                  <a:gd name="T29" fmla="*/ 143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157"/>
                  <a:gd name="T47" fmla="*/ 137 w 137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157">
                    <a:moveTo>
                      <a:pt x="114" y="143"/>
                    </a:moveTo>
                    <a:lnTo>
                      <a:pt x="105" y="155"/>
                    </a:lnTo>
                    <a:lnTo>
                      <a:pt x="92" y="157"/>
                    </a:lnTo>
                    <a:lnTo>
                      <a:pt x="77" y="135"/>
                    </a:lnTo>
                    <a:lnTo>
                      <a:pt x="86" y="59"/>
                    </a:lnTo>
                    <a:lnTo>
                      <a:pt x="15" y="37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115" y="9"/>
                    </a:lnTo>
                    <a:lnTo>
                      <a:pt x="137" y="33"/>
                    </a:lnTo>
                    <a:lnTo>
                      <a:pt x="130" y="88"/>
                    </a:lnTo>
                    <a:lnTo>
                      <a:pt x="114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0" name="Freeform 243"/>
              <p:cNvSpPr>
                <a:spLocks/>
              </p:cNvSpPr>
              <p:nvPr/>
            </p:nvSpPr>
            <p:spPr bwMode="auto">
              <a:xfrm>
                <a:off x="406" y="2596"/>
                <a:ext cx="22" cy="21"/>
              </a:xfrm>
              <a:custGeom>
                <a:avLst/>
                <a:gdLst>
                  <a:gd name="T0" fmla="*/ 142 w 155"/>
                  <a:gd name="T1" fmla="*/ 127 h 147"/>
                  <a:gd name="T2" fmla="*/ 137 w 155"/>
                  <a:gd name="T3" fmla="*/ 142 h 147"/>
                  <a:gd name="T4" fmla="*/ 125 w 155"/>
                  <a:gd name="T5" fmla="*/ 147 h 147"/>
                  <a:gd name="T6" fmla="*/ 105 w 155"/>
                  <a:gd name="T7" fmla="*/ 131 h 147"/>
                  <a:gd name="T8" fmla="*/ 95 w 155"/>
                  <a:gd name="T9" fmla="*/ 57 h 147"/>
                  <a:gd name="T10" fmla="*/ 58 w 155"/>
                  <a:gd name="T11" fmla="*/ 47 h 147"/>
                  <a:gd name="T12" fmla="*/ 16 w 155"/>
                  <a:gd name="T13" fmla="*/ 37 h 147"/>
                  <a:gd name="T14" fmla="*/ 2 w 155"/>
                  <a:gd name="T15" fmla="*/ 29 h 147"/>
                  <a:gd name="T16" fmla="*/ 0 w 155"/>
                  <a:gd name="T17" fmla="*/ 15 h 147"/>
                  <a:gd name="T18" fmla="*/ 6 w 155"/>
                  <a:gd name="T19" fmla="*/ 3 h 147"/>
                  <a:gd name="T20" fmla="*/ 21 w 155"/>
                  <a:gd name="T21" fmla="*/ 0 h 147"/>
                  <a:gd name="T22" fmla="*/ 127 w 155"/>
                  <a:gd name="T23" fmla="*/ 1 h 147"/>
                  <a:gd name="T24" fmla="*/ 149 w 155"/>
                  <a:gd name="T25" fmla="*/ 11 h 147"/>
                  <a:gd name="T26" fmla="*/ 155 w 155"/>
                  <a:gd name="T27" fmla="*/ 33 h 147"/>
                  <a:gd name="T28" fmla="*/ 142 w 155"/>
                  <a:gd name="T29" fmla="*/ 127 h 147"/>
                  <a:gd name="T30" fmla="*/ 142 w 155"/>
                  <a:gd name="T31" fmla="*/ 127 h 1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5"/>
                  <a:gd name="T49" fmla="*/ 0 h 147"/>
                  <a:gd name="T50" fmla="*/ 155 w 155"/>
                  <a:gd name="T51" fmla="*/ 147 h 1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5" h="147">
                    <a:moveTo>
                      <a:pt x="142" y="127"/>
                    </a:moveTo>
                    <a:lnTo>
                      <a:pt x="137" y="142"/>
                    </a:lnTo>
                    <a:lnTo>
                      <a:pt x="125" y="147"/>
                    </a:lnTo>
                    <a:lnTo>
                      <a:pt x="105" y="131"/>
                    </a:lnTo>
                    <a:lnTo>
                      <a:pt x="95" y="57"/>
                    </a:lnTo>
                    <a:lnTo>
                      <a:pt x="58" y="47"/>
                    </a:lnTo>
                    <a:lnTo>
                      <a:pt x="16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lnTo>
                      <a:pt x="127" y="1"/>
                    </a:lnTo>
                    <a:lnTo>
                      <a:pt x="149" y="11"/>
                    </a:lnTo>
                    <a:lnTo>
                      <a:pt x="155" y="33"/>
                    </a:lnTo>
                    <a:lnTo>
                      <a:pt x="14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1" name="Freeform 244"/>
              <p:cNvSpPr>
                <a:spLocks/>
              </p:cNvSpPr>
              <p:nvPr/>
            </p:nvSpPr>
            <p:spPr bwMode="auto">
              <a:xfrm>
                <a:off x="342" y="2590"/>
                <a:ext cx="23" cy="22"/>
              </a:xfrm>
              <a:custGeom>
                <a:avLst/>
                <a:gdLst>
                  <a:gd name="T0" fmla="*/ 157 w 162"/>
                  <a:gd name="T1" fmla="*/ 125 h 151"/>
                  <a:gd name="T2" fmla="*/ 151 w 162"/>
                  <a:gd name="T3" fmla="*/ 144 h 151"/>
                  <a:gd name="T4" fmla="*/ 134 w 162"/>
                  <a:gd name="T5" fmla="*/ 151 h 151"/>
                  <a:gd name="T6" fmla="*/ 107 w 162"/>
                  <a:gd name="T7" fmla="*/ 126 h 151"/>
                  <a:gd name="T8" fmla="*/ 102 w 162"/>
                  <a:gd name="T9" fmla="*/ 73 h 151"/>
                  <a:gd name="T10" fmla="*/ 88 w 162"/>
                  <a:gd name="T11" fmla="*/ 63 h 151"/>
                  <a:gd name="T12" fmla="*/ 70 w 162"/>
                  <a:gd name="T13" fmla="*/ 60 h 151"/>
                  <a:gd name="T14" fmla="*/ 30 w 162"/>
                  <a:gd name="T15" fmla="*/ 63 h 151"/>
                  <a:gd name="T16" fmla="*/ 7 w 162"/>
                  <a:gd name="T17" fmla="*/ 51 h 151"/>
                  <a:gd name="T18" fmla="*/ 0 w 162"/>
                  <a:gd name="T19" fmla="*/ 29 h 151"/>
                  <a:gd name="T20" fmla="*/ 10 w 162"/>
                  <a:gd name="T21" fmla="*/ 8 h 151"/>
                  <a:gd name="T22" fmla="*/ 34 w 162"/>
                  <a:gd name="T23" fmla="*/ 0 h 151"/>
                  <a:gd name="T24" fmla="*/ 101 w 162"/>
                  <a:gd name="T25" fmla="*/ 4 h 151"/>
                  <a:gd name="T26" fmla="*/ 152 w 162"/>
                  <a:gd name="T27" fmla="*/ 36 h 151"/>
                  <a:gd name="T28" fmla="*/ 162 w 162"/>
                  <a:gd name="T29" fmla="*/ 77 h 151"/>
                  <a:gd name="T30" fmla="*/ 157 w 162"/>
                  <a:gd name="T31" fmla="*/ 125 h 151"/>
                  <a:gd name="T32" fmla="*/ 157 w 162"/>
                  <a:gd name="T33" fmla="*/ 125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151"/>
                  <a:gd name="T53" fmla="*/ 162 w 162"/>
                  <a:gd name="T54" fmla="*/ 151 h 1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151">
                    <a:moveTo>
                      <a:pt x="157" y="125"/>
                    </a:moveTo>
                    <a:lnTo>
                      <a:pt x="151" y="144"/>
                    </a:lnTo>
                    <a:lnTo>
                      <a:pt x="134" y="151"/>
                    </a:lnTo>
                    <a:lnTo>
                      <a:pt x="107" y="126"/>
                    </a:lnTo>
                    <a:lnTo>
                      <a:pt x="102" y="73"/>
                    </a:lnTo>
                    <a:lnTo>
                      <a:pt x="88" y="63"/>
                    </a:lnTo>
                    <a:lnTo>
                      <a:pt x="70" y="60"/>
                    </a:lnTo>
                    <a:lnTo>
                      <a:pt x="30" y="63"/>
                    </a:lnTo>
                    <a:lnTo>
                      <a:pt x="7" y="51"/>
                    </a:lnTo>
                    <a:lnTo>
                      <a:pt x="0" y="29"/>
                    </a:lnTo>
                    <a:lnTo>
                      <a:pt x="10" y="8"/>
                    </a:lnTo>
                    <a:lnTo>
                      <a:pt x="34" y="0"/>
                    </a:lnTo>
                    <a:lnTo>
                      <a:pt x="101" y="4"/>
                    </a:lnTo>
                    <a:lnTo>
                      <a:pt x="152" y="36"/>
                    </a:lnTo>
                    <a:lnTo>
                      <a:pt x="162" y="77"/>
                    </a:lnTo>
                    <a:lnTo>
                      <a:pt x="157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2" name="Freeform 245"/>
              <p:cNvSpPr>
                <a:spLocks/>
              </p:cNvSpPr>
              <p:nvPr/>
            </p:nvSpPr>
            <p:spPr bwMode="auto">
              <a:xfrm>
                <a:off x="343" y="2637"/>
                <a:ext cx="13" cy="22"/>
              </a:xfrm>
              <a:custGeom>
                <a:avLst/>
                <a:gdLst>
                  <a:gd name="T0" fmla="*/ 83 w 88"/>
                  <a:gd name="T1" fmla="*/ 16 h 152"/>
                  <a:gd name="T2" fmla="*/ 88 w 88"/>
                  <a:gd name="T3" fmla="*/ 58 h 152"/>
                  <a:gd name="T4" fmla="*/ 83 w 88"/>
                  <a:gd name="T5" fmla="*/ 101 h 152"/>
                  <a:gd name="T6" fmla="*/ 56 w 88"/>
                  <a:gd name="T7" fmla="*/ 126 h 152"/>
                  <a:gd name="T8" fmla="*/ 26 w 88"/>
                  <a:gd name="T9" fmla="*/ 149 h 152"/>
                  <a:gd name="T10" fmla="*/ 11 w 88"/>
                  <a:gd name="T11" fmla="*/ 152 h 152"/>
                  <a:gd name="T12" fmla="*/ 0 w 88"/>
                  <a:gd name="T13" fmla="*/ 144 h 152"/>
                  <a:gd name="T14" fmla="*/ 5 w 88"/>
                  <a:gd name="T15" fmla="*/ 117 h 152"/>
                  <a:gd name="T16" fmla="*/ 41 w 88"/>
                  <a:gd name="T17" fmla="*/ 77 h 152"/>
                  <a:gd name="T18" fmla="*/ 46 w 88"/>
                  <a:gd name="T19" fmla="*/ 21 h 152"/>
                  <a:gd name="T20" fmla="*/ 50 w 88"/>
                  <a:gd name="T21" fmla="*/ 5 h 152"/>
                  <a:gd name="T22" fmla="*/ 62 w 88"/>
                  <a:gd name="T23" fmla="*/ 0 h 152"/>
                  <a:gd name="T24" fmla="*/ 83 w 88"/>
                  <a:gd name="T25" fmla="*/ 16 h 152"/>
                  <a:gd name="T26" fmla="*/ 83 w 88"/>
                  <a:gd name="T27" fmla="*/ 16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152"/>
                  <a:gd name="T44" fmla="*/ 88 w 88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152">
                    <a:moveTo>
                      <a:pt x="83" y="16"/>
                    </a:moveTo>
                    <a:lnTo>
                      <a:pt x="88" y="58"/>
                    </a:lnTo>
                    <a:lnTo>
                      <a:pt x="83" y="101"/>
                    </a:lnTo>
                    <a:lnTo>
                      <a:pt x="56" y="126"/>
                    </a:lnTo>
                    <a:lnTo>
                      <a:pt x="26" y="149"/>
                    </a:lnTo>
                    <a:lnTo>
                      <a:pt x="11" y="152"/>
                    </a:lnTo>
                    <a:lnTo>
                      <a:pt x="0" y="144"/>
                    </a:lnTo>
                    <a:lnTo>
                      <a:pt x="5" y="117"/>
                    </a:lnTo>
                    <a:lnTo>
                      <a:pt x="41" y="77"/>
                    </a:lnTo>
                    <a:lnTo>
                      <a:pt x="46" y="21"/>
                    </a:lnTo>
                    <a:lnTo>
                      <a:pt x="50" y="5"/>
                    </a:lnTo>
                    <a:lnTo>
                      <a:pt x="62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3" name="Freeform 246"/>
              <p:cNvSpPr>
                <a:spLocks/>
              </p:cNvSpPr>
              <p:nvPr/>
            </p:nvSpPr>
            <p:spPr bwMode="auto">
              <a:xfrm>
                <a:off x="464" y="2634"/>
                <a:ext cx="28" cy="26"/>
              </a:xfrm>
              <a:custGeom>
                <a:avLst/>
                <a:gdLst>
                  <a:gd name="T0" fmla="*/ 66 w 195"/>
                  <a:gd name="T1" fmla="*/ 30 h 186"/>
                  <a:gd name="T2" fmla="*/ 73 w 195"/>
                  <a:gd name="T3" fmla="*/ 100 h 186"/>
                  <a:gd name="T4" fmla="*/ 100 w 195"/>
                  <a:gd name="T5" fmla="*/ 118 h 186"/>
                  <a:gd name="T6" fmla="*/ 131 w 195"/>
                  <a:gd name="T7" fmla="*/ 136 h 186"/>
                  <a:gd name="T8" fmla="*/ 162 w 195"/>
                  <a:gd name="T9" fmla="*/ 152 h 186"/>
                  <a:gd name="T10" fmla="*/ 192 w 195"/>
                  <a:gd name="T11" fmla="*/ 165 h 186"/>
                  <a:gd name="T12" fmla="*/ 195 w 195"/>
                  <a:gd name="T13" fmla="*/ 174 h 186"/>
                  <a:gd name="T14" fmla="*/ 180 w 195"/>
                  <a:gd name="T15" fmla="*/ 183 h 186"/>
                  <a:gd name="T16" fmla="*/ 134 w 195"/>
                  <a:gd name="T17" fmla="*/ 186 h 186"/>
                  <a:gd name="T18" fmla="*/ 35 w 195"/>
                  <a:gd name="T19" fmla="*/ 125 h 186"/>
                  <a:gd name="T20" fmla="*/ 17 w 195"/>
                  <a:gd name="T21" fmla="*/ 75 h 186"/>
                  <a:gd name="T22" fmla="*/ 0 w 195"/>
                  <a:gd name="T23" fmla="*/ 25 h 186"/>
                  <a:gd name="T24" fmla="*/ 4 w 195"/>
                  <a:gd name="T25" fmla="*/ 6 h 186"/>
                  <a:gd name="T26" fmla="*/ 24 w 195"/>
                  <a:gd name="T27" fmla="*/ 0 h 186"/>
                  <a:gd name="T28" fmla="*/ 48 w 195"/>
                  <a:gd name="T29" fmla="*/ 8 h 186"/>
                  <a:gd name="T30" fmla="*/ 66 w 195"/>
                  <a:gd name="T31" fmla="*/ 30 h 186"/>
                  <a:gd name="T32" fmla="*/ 66 w 195"/>
                  <a:gd name="T33" fmla="*/ 30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5"/>
                  <a:gd name="T52" fmla="*/ 0 h 186"/>
                  <a:gd name="T53" fmla="*/ 195 w 195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5" h="186">
                    <a:moveTo>
                      <a:pt x="66" y="30"/>
                    </a:moveTo>
                    <a:lnTo>
                      <a:pt x="73" y="100"/>
                    </a:lnTo>
                    <a:lnTo>
                      <a:pt x="100" y="118"/>
                    </a:lnTo>
                    <a:lnTo>
                      <a:pt x="131" y="136"/>
                    </a:lnTo>
                    <a:lnTo>
                      <a:pt x="162" y="152"/>
                    </a:lnTo>
                    <a:lnTo>
                      <a:pt x="192" y="165"/>
                    </a:lnTo>
                    <a:lnTo>
                      <a:pt x="195" y="174"/>
                    </a:lnTo>
                    <a:lnTo>
                      <a:pt x="180" y="183"/>
                    </a:lnTo>
                    <a:lnTo>
                      <a:pt x="134" y="186"/>
                    </a:lnTo>
                    <a:lnTo>
                      <a:pt x="35" y="125"/>
                    </a:lnTo>
                    <a:lnTo>
                      <a:pt x="17" y="75"/>
                    </a:lnTo>
                    <a:lnTo>
                      <a:pt x="0" y="2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4" name="Freeform 247"/>
              <p:cNvSpPr>
                <a:spLocks/>
              </p:cNvSpPr>
              <p:nvPr/>
            </p:nvSpPr>
            <p:spPr bwMode="auto">
              <a:xfrm>
                <a:off x="500" y="2416"/>
                <a:ext cx="38" cy="218"/>
              </a:xfrm>
              <a:custGeom>
                <a:avLst/>
                <a:gdLst>
                  <a:gd name="T0" fmla="*/ 251 w 263"/>
                  <a:gd name="T1" fmla="*/ 13 h 1524"/>
                  <a:gd name="T2" fmla="*/ 263 w 263"/>
                  <a:gd name="T3" fmla="*/ 144 h 1524"/>
                  <a:gd name="T4" fmla="*/ 258 w 263"/>
                  <a:gd name="T5" fmla="*/ 312 h 1524"/>
                  <a:gd name="T6" fmla="*/ 247 w 263"/>
                  <a:gd name="T7" fmla="*/ 472 h 1524"/>
                  <a:gd name="T8" fmla="*/ 239 w 263"/>
                  <a:gd name="T9" fmla="*/ 576 h 1524"/>
                  <a:gd name="T10" fmla="*/ 225 w 263"/>
                  <a:gd name="T11" fmla="*/ 692 h 1524"/>
                  <a:gd name="T12" fmla="*/ 209 w 263"/>
                  <a:gd name="T13" fmla="*/ 795 h 1524"/>
                  <a:gd name="T14" fmla="*/ 178 w 263"/>
                  <a:gd name="T15" fmla="*/ 1015 h 1524"/>
                  <a:gd name="T16" fmla="*/ 164 w 263"/>
                  <a:gd name="T17" fmla="*/ 1133 h 1524"/>
                  <a:gd name="T18" fmla="*/ 153 w 263"/>
                  <a:gd name="T19" fmla="*/ 1188 h 1524"/>
                  <a:gd name="T20" fmla="*/ 140 w 263"/>
                  <a:gd name="T21" fmla="*/ 1250 h 1524"/>
                  <a:gd name="T22" fmla="*/ 120 w 263"/>
                  <a:gd name="T23" fmla="*/ 1324 h 1524"/>
                  <a:gd name="T24" fmla="*/ 97 w 263"/>
                  <a:gd name="T25" fmla="*/ 1388 h 1524"/>
                  <a:gd name="T26" fmla="*/ 84 w 263"/>
                  <a:gd name="T27" fmla="*/ 1418 h 1524"/>
                  <a:gd name="T28" fmla="*/ 68 w 263"/>
                  <a:gd name="T29" fmla="*/ 1448 h 1524"/>
                  <a:gd name="T30" fmla="*/ 52 w 263"/>
                  <a:gd name="T31" fmla="*/ 1481 h 1524"/>
                  <a:gd name="T32" fmla="*/ 32 w 263"/>
                  <a:gd name="T33" fmla="*/ 1515 h 1524"/>
                  <a:gd name="T34" fmla="*/ 20 w 263"/>
                  <a:gd name="T35" fmla="*/ 1524 h 1524"/>
                  <a:gd name="T36" fmla="*/ 6 w 263"/>
                  <a:gd name="T37" fmla="*/ 1522 h 1524"/>
                  <a:gd name="T38" fmla="*/ 0 w 263"/>
                  <a:gd name="T39" fmla="*/ 1496 h 1524"/>
                  <a:gd name="T40" fmla="*/ 28 w 263"/>
                  <a:gd name="T41" fmla="*/ 1431 h 1524"/>
                  <a:gd name="T42" fmla="*/ 44 w 263"/>
                  <a:gd name="T43" fmla="*/ 1369 h 1524"/>
                  <a:gd name="T44" fmla="*/ 66 w 263"/>
                  <a:gd name="T45" fmla="*/ 1232 h 1524"/>
                  <a:gd name="T46" fmla="*/ 109 w 263"/>
                  <a:gd name="T47" fmla="*/ 1008 h 1524"/>
                  <a:gd name="T48" fmla="*/ 125 w 263"/>
                  <a:gd name="T49" fmla="*/ 892 h 1524"/>
                  <a:gd name="T50" fmla="*/ 145 w 263"/>
                  <a:gd name="T51" fmla="*/ 790 h 1524"/>
                  <a:gd name="T52" fmla="*/ 179 w 263"/>
                  <a:gd name="T53" fmla="*/ 571 h 1524"/>
                  <a:gd name="T54" fmla="*/ 192 w 263"/>
                  <a:gd name="T55" fmla="*/ 468 h 1524"/>
                  <a:gd name="T56" fmla="*/ 211 w 263"/>
                  <a:gd name="T57" fmla="*/ 312 h 1524"/>
                  <a:gd name="T58" fmla="*/ 223 w 263"/>
                  <a:gd name="T59" fmla="*/ 150 h 1524"/>
                  <a:gd name="T60" fmla="*/ 214 w 263"/>
                  <a:gd name="T61" fmla="*/ 22 h 1524"/>
                  <a:gd name="T62" fmla="*/ 216 w 263"/>
                  <a:gd name="T63" fmla="*/ 7 h 1524"/>
                  <a:gd name="T64" fmla="*/ 228 w 263"/>
                  <a:gd name="T65" fmla="*/ 0 h 1524"/>
                  <a:gd name="T66" fmla="*/ 251 w 263"/>
                  <a:gd name="T67" fmla="*/ 13 h 1524"/>
                  <a:gd name="T68" fmla="*/ 251 w 263"/>
                  <a:gd name="T69" fmla="*/ 13 h 1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3"/>
                  <a:gd name="T106" fmla="*/ 0 h 1524"/>
                  <a:gd name="T107" fmla="*/ 263 w 263"/>
                  <a:gd name="T108" fmla="*/ 1524 h 1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3" h="1524">
                    <a:moveTo>
                      <a:pt x="251" y="13"/>
                    </a:moveTo>
                    <a:lnTo>
                      <a:pt x="263" y="144"/>
                    </a:lnTo>
                    <a:lnTo>
                      <a:pt x="258" y="312"/>
                    </a:lnTo>
                    <a:lnTo>
                      <a:pt x="247" y="472"/>
                    </a:lnTo>
                    <a:lnTo>
                      <a:pt x="239" y="576"/>
                    </a:lnTo>
                    <a:lnTo>
                      <a:pt x="225" y="692"/>
                    </a:lnTo>
                    <a:lnTo>
                      <a:pt x="209" y="795"/>
                    </a:lnTo>
                    <a:lnTo>
                      <a:pt x="178" y="1015"/>
                    </a:lnTo>
                    <a:lnTo>
                      <a:pt x="164" y="1133"/>
                    </a:lnTo>
                    <a:lnTo>
                      <a:pt x="153" y="1188"/>
                    </a:lnTo>
                    <a:lnTo>
                      <a:pt x="140" y="1250"/>
                    </a:lnTo>
                    <a:lnTo>
                      <a:pt x="120" y="1324"/>
                    </a:lnTo>
                    <a:lnTo>
                      <a:pt x="97" y="1388"/>
                    </a:lnTo>
                    <a:lnTo>
                      <a:pt x="84" y="1418"/>
                    </a:lnTo>
                    <a:lnTo>
                      <a:pt x="68" y="1448"/>
                    </a:lnTo>
                    <a:lnTo>
                      <a:pt x="52" y="1481"/>
                    </a:lnTo>
                    <a:lnTo>
                      <a:pt x="32" y="1515"/>
                    </a:lnTo>
                    <a:lnTo>
                      <a:pt x="20" y="1524"/>
                    </a:lnTo>
                    <a:lnTo>
                      <a:pt x="6" y="1522"/>
                    </a:lnTo>
                    <a:lnTo>
                      <a:pt x="0" y="1496"/>
                    </a:lnTo>
                    <a:lnTo>
                      <a:pt x="28" y="1431"/>
                    </a:lnTo>
                    <a:lnTo>
                      <a:pt x="44" y="1369"/>
                    </a:lnTo>
                    <a:lnTo>
                      <a:pt x="66" y="1232"/>
                    </a:lnTo>
                    <a:lnTo>
                      <a:pt x="109" y="1008"/>
                    </a:lnTo>
                    <a:lnTo>
                      <a:pt x="125" y="892"/>
                    </a:lnTo>
                    <a:lnTo>
                      <a:pt x="145" y="790"/>
                    </a:lnTo>
                    <a:lnTo>
                      <a:pt x="179" y="571"/>
                    </a:lnTo>
                    <a:lnTo>
                      <a:pt x="192" y="468"/>
                    </a:lnTo>
                    <a:lnTo>
                      <a:pt x="211" y="312"/>
                    </a:lnTo>
                    <a:lnTo>
                      <a:pt x="223" y="150"/>
                    </a:lnTo>
                    <a:lnTo>
                      <a:pt x="214" y="22"/>
                    </a:lnTo>
                    <a:lnTo>
                      <a:pt x="216" y="7"/>
                    </a:lnTo>
                    <a:lnTo>
                      <a:pt x="228" y="0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5" name="Freeform 248"/>
              <p:cNvSpPr>
                <a:spLocks/>
              </p:cNvSpPr>
              <p:nvPr/>
            </p:nvSpPr>
            <p:spPr bwMode="auto">
              <a:xfrm>
                <a:off x="240" y="2588"/>
                <a:ext cx="45" cy="102"/>
              </a:xfrm>
              <a:custGeom>
                <a:avLst/>
                <a:gdLst>
                  <a:gd name="T0" fmla="*/ 302 w 315"/>
                  <a:gd name="T1" fmla="*/ 36 h 713"/>
                  <a:gd name="T2" fmla="*/ 181 w 315"/>
                  <a:gd name="T3" fmla="*/ 52 h 713"/>
                  <a:gd name="T4" fmla="*/ 126 w 315"/>
                  <a:gd name="T5" fmla="*/ 63 h 713"/>
                  <a:gd name="T6" fmla="*/ 72 w 315"/>
                  <a:gd name="T7" fmla="*/ 92 h 713"/>
                  <a:gd name="T8" fmla="*/ 53 w 315"/>
                  <a:gd name="T9" fmla="*/ 121 h 713"/>
                  <a:gd name="T10" fmla="*/ 51 w 315"/>
                  <a:gd name="T11" fmla="*/ 138 h 713"/>
                  <a:gd name="T12" fmla="*/ 52 w 315"/>
                  <a:gd name="T13" fmla="*/ 156 h 713"/>
                  <a:gd name="T14" fmla="*/ 63 w 315"/>
                  <a:gd name="T15" fmla="*/ 237 h 713"/>
                  <a:gd name="T16" fmla="*/ 49 w 315"/>
                  <a:gd name="T17" fmla="*/ 687 h 713"/>
                  <a:gd name="T18" fmla="*/ 41 w 315"/>
                  <a:gd name="T19" fmla="*/ 706 h 713"/>
                  <a:gd name="T20" fmla="*/ 24 w 315"/>
                  <a:gd name="T21" fmla="*/ 713 h 713"/>
                  <a:gd name="T22" fmla="*/ 0 w 315"/>
                  <a:gd name="T23" fmla="*/ 687 h 713"/>
                  <a:gd name="T24" fmla="*/ 9 w 315"/>
                  <a:gd name="T25" fmla="*/ 461 h 713"/>
                  <a:gd name="T26" fmla="*/ 27 w 315"/>
                  <a:gd name="T27" fmla="*/ 234 h 713"/>
                  <a:gd name="T28" fmla="*/ 20 w 315"/>
                  <a:gd name="T29" fmla="*/ 138 h 713"/>
                  <a:gd name="T30" fmla="*/ 24 w 315"/>
                  <a:gd name="T31" fmla="*/ 97 h 713"/>
                  <a:gd name="T32" fmla="*/ 34 w 315"/>
                  <a:gd name="T33" fmla="*/ 79 h 713"/>
                  <a:gd name="T34" fmla="*/ 50 w 315"/>
                  <a:gd name="T35" fmla="*/ 62 h 713"/>
                  <a:gd name="T36" fmla="*/ 79 w 315"/>
                  <a:gd name="T37" fmla="*/ 44 h 713"/>
                  <a:gd name="T38" fmla="*/ 107 w 315"/>
                  <a:gd name="T39" fmla="*/ 31 h 713"/>
                  <a:gd name="T40" fmla="*/ 165 w 315"/>
                  <a:gd name="T41" fmla="*/ 18 h 713"/>
                  <a:gd name="T42" fmla="*/ 292 w 315"/>
                  <a:gd name="T43" fmla="*/ 0 h 713"/>
                  <a:gd name="T44" fmla="*/ 307 w 315"/>
                  <a:gd name="T45" fmla="*/ 3 h 713"/>
                  <a:gd name="T46" fmla="*/ 315 w 315"/>
                  <a:gd name="T47" fmla="*/ 14 h 713"/>
                  <a:gd name="T48" fmla="*/ 314 w 315"/>
                  <a:gd name="T49" fmla="*/ 27 h 713"/>
                  <a:gd name="T50" fmla="*/ 302 w 315"/>
                  <a:gd name="T51" fmla="*/ 36 h 713"/>
                  <a:gd name="T52" fmla="*/ 302 w 315"/>
                  <a:gd name="T53" fmla="*/ 36 h 7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5"/>
                  <a:gd name="T82" fmla="*/ 0 h 713"/>
                  <a:gd name="T83" fmla="*/ 315 w 315"/>
                  <a:gd name="T84" fmla="*/ 713 h 7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5" h="713">
                    <a:moveTo>
                      <a:pt x="302" y="36"/>
                    </a:moveTo>
                    <a:lnTo>
                      <a:pt x="181" y="52"/>
                    </a:lnTo>
                    <a:lnTo>
                      <a:pt x="126" y="63"/>
                    </a:lnTo>
                    <a:lnTo>
                      <a:pt x="72" y="92"/>
                    </a:lnTo>
                    <a:lnTo>
                      <a:pt x="53" y="121"/>
                    </a:lnTo>
                    <a:lnTo>
                      <a:pt x="51" y="138"/>
                    </a:lnTo>
                    <a:lnTo>
                      <a:pt x="52" y="156"/>
                    </a:lnTo>
                    <a:lnTo>
                      <a:pt x="63" y="237"/>
                    </a:lnTo>
                    <a:lnTo>
                      <a:pt x="49" y="687"/>
                    </a:lnTo>
                    <a:lnTo>
                      <a:pt x="41" y="706"/>
                    </a:lnTo>
                    <a:lnTo>
                      <a:pt x="24" y="713"/>
                    </a:lnTo>
                    <a:lnTo>
                      <a:pt x="0" y="687"/>
                    </a:lnTo>
                    <a:lnTo>
                      <a:pt x="9" y="461"/>
                    </a:lnTo>
                    <a:lnTo>
                      <a:pt x="27" y="234"/>
                    </a:lnTo>
                    <a:lnTo>
                      <a:pt x="20" y="138"/>
                    </a:lnTo>
                    <a:lnTo>
                      <a:pt x="24" y="97"/>
                    </a:lnTo>
                    <a:lnTo>
                      <a:pt x="34" y="79"/>
                    </a:lnTo>
                    <a:lnTo>
                      <a:pt x="50" y="62"/>
                    </a:lnTo>
                    <a:lnTo>
                      <a:pt x="79" y="44"/>
                    </a:lnTo>
                    <a:lnTo>
                      <a:pt x="107" y="31"/>
                    </a:lnTo>
                    <a:lnTo>
                      <a:pt x="165" y="18"/>
                    </a:lnTo>
                    <a:lnTo>
                      <a:pt x="292" y="0"/>
                    </a:lnTo>
                    <a:lnTo>
                      <a:pt x="307" y="3"/>
                    </a:lnTo>
                    <a:lnTo>
                      <a:pt x="315" y="14"/>
                    </a:lnTo>
                    <a:lnTo>
                      <a:pt x="314" y="27"/>
                    </a:lnTo>
                    <a:lnTo>
                      <a:pt x="30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6" name="Freeform 249"/>
              <p:cNvSpPr>
                <a:spLocks/>
              </p:cNvSpPr>
              <p:nvPr/>
            </p:nvSpPr>
            <p:spPr bwMode="auto">
              <a:xfrm>
                <a:off x="548" y="2674"/>
                <a:ext cx="32" cy="36"/>
              </a:xfrm>
              <a:custGeom>
                <a:avLst/>
                <a:gdLst>
                  <a:gd name="T0" fmla="*/ 190 w 224"/>
                  <a:gd name="T1" fmla="*/ 1 h 248"/>
                  <a:gd name="T2" fmla="*/ 210 w 224"/>
                  <a:gd name="T3" fmla="*/ 0 h 248"/>
                  <a:gd name="T4" fmla="*/ 223 w 224"/>
                  <a:gd name="T5" fmla="*/ 13 h 248"/>
                  <a:gd name="T6" fmla="*/ 224 w 224"/>
                  <a:gd name="T7" fmla="*/ 31 h 248"/>
                  <a:gd name="T8" fmla="*/ 211 w 224"/>
                  <a:gd name="T9" fmla="*/ 47 h 248"/>
                  <a:gd name="T10" fmla="*/ 153 w 224"/>
                  <a:gd name="T11" fmla="*/ 80 h 248"/>
                  <a:gd name="T12" fmla="*/ 151 w 224"/>
                  <a:gd name="T13" fmla="*/ 108 h 248"/>
                  <a:gd name="T14" fmla="*/ 158 w 224"/>
                  <a:gd name="T15" fmla="*/ 140 h 248"/>
                  <a:gd name="T16" fmla="*/ 144 w 224"/>
                  <a:gd name="T17" fmla="*/ 171 h 248"/>
                  <a:gd name="T18" fmla="*/ 118 w 224"/>
                  <a:gd name="T19" fmla="*/ 196 h 248"/>
                  <a:gd name="T20" fmla="*/ 104 w 224"/>
                  <a:gd name="T21" fmla="*/ 205 h 248"/>
                  <a:gd name="T22" fmla="*/ 83 w 224"/>
                  <a:gd name="T23" fmla="*/ 215 h 248"/>
                  <a:gd name="T24" fmla="*/ 47 w 224"/>
                  <a:gd name="T25" fmla="*/ 235 h 248"/>
                  <a:gd name="T26" fmla="*/ 20 w 224"/>
                  <a:gd name="T27" fmla="*/ 248 h 248"/>
                  <a:gd name="T28" fmla="*/ 2 w 224"/>
                  <a:gd name="T29" fmla="*/ 240 h 248"/>
                  <a:gd name="T30" fmla="*/ 0 w 224"/>
                  <a:gd name="T31" fmla="*/ 218 h 248"/>
                  <a:gd name="T32" fmla="*/ 5 w 224"/>
                  <a:gd name="T33" fmla="*/ 205 h 248"/>
                  <a:gd name="T34" fmla="*/ 18 w 224"/>
                  <a:gd name="T35" fmla="*/ 190 h 248"/>
                  <a:gd name="T36" fmla="*/ 35 w 224"/>
                  <a:gd name="T37" fmla="*/ 175 h 248"/>
                  <a:gd name="T38" fmla="*/ 61 w 224"/>
                  <a:gd name="T39" fmla="*/ 157 h 248"/>
                  <a:gd name="T40" fmla="*/ 93 w 224"/>
                  <a:gd name="T41" fmla="*/ 132 h 248"/>
                  <a:gd name="T42" fmla="*/ 109 w 224"/>
                  <a:gd name="T43" fmla="*/ 48 h 248"/>
                  <a:gd name="T44" fmla="*/ 146 w 224"/>
                  <a:gd name="T45" fmla="*/ 19 h 248"/>
                  <a:gd name="T46" fmla="*/ 190 w 224"/>
                  <a:gd name="T47" fmla="*/ 1 h 248"/>
                  <a:gd name="T48" fmla="*/ 190 w 224"/>
                  <a:gd name="T49" fmla="*/ 1 h 2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248"/>
                  <a:gd name="T77" fmla="*/ 224 w 224"/>
                  <a:gd name="T78" fmla="*/ 248 h 2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248">
                    <a:moveTo>
                      <a:pt x="190" y="1"/>
                    </a:moveTo>
                    <a:lnTo>
                      <a:pt x="210" y="0"/>
                    </a:lnTo>
                    <a:lnTo>
                      <a:pt x="223" y="13"/>
                    </a:lnTo>
                    <a:lnTo>
                      <a:pt x="224" y="31"/>
                    </a:lnTo>
                    <a:lnTo>
                      <a:pt x="211" y="47"/>
                    </a:lnTo>
                    <a:lnTo>
                      <a:pt x="153" y="80"/>
                    </a:lnTo>
                    <a:lnTo>
                      <a:pt x="151" y="108"/>
                    </a:lnTo>
                    <a:lnTo>
                      <a:pt x="158" y="140"/>
                    </a:lnTo>
                    <a:lnTo>
                      <a:pt x="144" y="171"/>
                    </a:lnTo>
                    <a:lnTo>
                      <a:pt x="118" y="196"/>
                    </a:lnTo>
                    <a:lnTo>
                      <a:pt x="104" y="205"/>
                    </a:lnTo>
                    <a:lnTo>
                      <a:pt x="83" y="215"/>
                    </a:lnTo>
                    <a:lnTo>
                      <a:pt x="47" y="235"/>
                    </a:lnTo>
                    <a:lnTo>
                      <a:pt x="20" y="248"/>
                    </a:lnTo>
                    <a:lnTo>
                      <a:pt x="2" y="240"/>
                    </a:lnTo>
                    <a:lnTo>
                      <a:pt x="0" y="218"/>
                    </a:lnTo>
                    <a:lnTo>
                      <a:pt x="5" y="205"/>
                    </a:lnTo>
                    <a:lnTo>
                      <a:pt x="18" y="190"/>
                    </a:lnTo>
                    <a:lnTo>
                      <a:pt x="35" y="175"/>
                    </a:lnTo>
                    <a:lnTo>
                      <a:pt x="61" y="157"/>
                    </a:lnTo>
                    <a:lnTo>
                      <a:pt x="93" y="132"/>
                    </a:lnTo>
                    <a:lnTo>
                      <a:pt x="109" y="48"/>
                    </a:lnTo>
                    <a:lnTo>
                      <a:pt x="146" y="19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7" name="Freeform 250"/>
              <p:cNvSpPr>
                <a:spLocks/>
              </p:cNvSpPr>
              <p:nvPr/>
            </p:nvSpPr>
            <p:spPr bwMode="auto">
              <a:xfrm>
                <a:off x="573" y="2662"/>
                <a:ext cx="89" cy="71"/>
              </a:xfrm>
              <a:custGeom>
                <a:avLst/>
                <a:gdLst>
                  <a:gd name="T0" fmla="*/ 125 w 624"/>
                  <a:gd name="T1" fmla="*/ 50 h 493"/>
                  <a:gd name="T2" fmla="*/ 47 w 624"/>
                  <a:gd name="T3" fmla="*/ 116 h 493"/>
                  <a:gd name="T4" fmla="*/ 52 w 624"/>
                  <a:gd name="T5" fmla="*/ 176 h 493"/>
                  <a:gd name="T6" fmla="*/ 105 w 624"/>
                  <a:gd name="T7" fmla="*/ 272 h 493"/>
                  <a:gd name="T8" fmla="*/ 101 w 624"/>
                  <a:gd name="T9" fmla="*/ 356 h 493"/>
                  <a:gd name="T10" fmla="*/ 111 w 624"/>
                  <a:gd name="T11" fmla="*/ 377 h 493"/>
                  <a:gd name="T12" fmla="*/ 144 w 624"/>
                  <a:gd name="T13" fmla="*/ 400 h 493"/>
                  <a:gd name="T14" fmla="*/ 317 w 624"/>
                  <a:gd name="T15" fmla="*/ 428 h 493"/>
                  <a:gd name="T16" fmla="*/ 447 w 624"/>
                  <a:gd name="T17" fmla="*/ 399 h 493"/>
                  <a:gd name="T18" fmla="*/ 530 w 624"/>
                  <a:gd name="T19" fmla="*/ 330 h 493"/>
                  <a:gd name="T20" fmla="*/ 534 w 624"/>
                  <a:gd name="T21" fmla="*/ 208 h 493"/>
                  <a:gd name="T22" fmla="*/ 506 w 624"/>
                  <a:gd name="T23" fmla="*/ 164 h 493"/>
                  <a:gd name="T24" fmla="*/ 466 w 624"/>
                  <a:gd name="T25" fmla="*/ 123 h 493"/>
                  <a:gd name="T26" fmla="*/ 420 w 624"/>
                  <a:gd name="T27" fmla="*/ 93 h 493"/>
                  <a:gd name="T28" fmla="*/ 347 w 624"/>
                  <a:gd name="T29" fmla="*/ 49 h 493"/>
                  <a:gd name="T30" fmla="*/ 266 w 624"/>
                  <a:gd name="T31" fmla="*/ 37 h 493"/>
                  <a:gd name="T32" fmla="*/ 253 w 624"/>
                  <a:gd name="T33" fmla="*/ 13 h 493"/>
                  <a:gd name="T34" fmla="*/ 363 w 624"/>
                  <a:gd name="T35" fmla="*/ 0 h 493"/>
                  <a:gd name="T36" fmla="*/ 569 w 624"/>
                  <a:gd name="T37" fmla="*/ 119 h 493"/>
                  <a:gd name="T38" fmla="*/ 617 w 624"/>
                  <a:gd name="T39" fmla="*/ 316 h 493"/>
                  <a:gd name="T40" fmla="*/ 578 w 624"/>
                  <a:gd name="T41" fmla="*/ 392 h 493"/>
                  <a:gd name="T42" fmla="*/ 535 w 624"/>
                  <a:gd name="T43" fmla="*/ 431 h 493"/>
                  <a:gd name="T44" fmla="*/ 471 w 624"/>
                  <a:gd name="T45" fmla="*/ 467 h 493"/>
                  <a:gd name="T46" fmla="*/ 318 w 624"/>
                  <a:gd name="T47" fmla="*/ 493 h 493"/>
                  <a:gd name="T48" fmla="*/ 129 w 624"/>
                  <a:gd name="T49" fmla="*/ 450 h 493"/>
                  <a:gd name="T50" fmla="*/ 80 w 624"/>
                  <a:gd name="T51" fmla="*/ 425 h 493"/>
                  <a:gd name="T52" fmla="*/ 48 w 624"/>
                  <a:gd name="T53" fmla="*/ 373 h 493"/>
                  <a:gd name="T54" fmla="*/ 53 w 624"/>
                  <a:gd name="T55" fmla="*/ 244 h 493"/>
                  <a:gd name="T56" fmla="*/ 0 w 624"/>
                  <a:gd name="T57" fmla="*/ 162 h 493"/>
                  <a:gd name="T58" fmla="*/ 23 w 624"/>
                  <a:gd name="T59" fmla="*/ 86 h 493"/>
                  <a:gd name="T60" fmla="*/ 70 w 624"/>
                  <a:gd name="T61" fmla="*/ 51 h 493"/>
                  <a:gd name="T62" fmla="*/ 112 w 624"/>
                  <a:gd name="T63" fmla="*/ 23 h 493"/>
                  <a:gd name="T64" fmla="*/ 178 w 624"/>
                  <a:gd name="T65" fmla="*/ 22 h 493"/>
                  <a:gd name="T66" fmla="*/ 165 w 624"/>
                  <a:gd name="T67" fmla="*/ 39 h 4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4"/>
                  <a:gd name="T103" fmla="*/ 0 h 493"/>
                  <a:gd name="T104" fmla="*/ 624 w 624"/>
                  <a:gd name="T105" fmla="*/ 493 h 4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4" h="493">
                    <a:moveTo>
                      <a:pt x="165" y="39"/>
                    </a:moveTo>
                    <a:lnTo>
                      <a:pt x="125" y="50"/>
                    </a:lnTo>
                    <a:lnTo>
                      <a:pt x="89" y="74"/>
                    </a:lnTo>
                    <a:lnTo>
                      <a:pt x="47" y="116"/>
                    </a:lnTo>
                    <a:lnTo>
                      <a:pt x="40" y="148"/>
                    </a:lnTo>
                    <a:lnTo>
                      <a:pt x="52" y="176"/>
                    </a:lnTo>
                    <a:lnTo>
                      <a:pt x="96" y="222"/>
                    </a:lnTo>
                    <a:lnTo>
                      <a:pt x="105" y="272"/>
                    </a:lnTo>
                    <a:lnTo>
                      <a:pt x="96" y="325"/>
                    </a:lnTo>
                    <a:lnTo>
                      <a:pt x="101" y="356"/>
                    </a:lnTo>
                    <a:lnTo>
                      <a:pt x="118" y="384"/>
                    </a:lnTo>
                    <a:lnTo>
                      <a:pt x="111" y="377"/>
                    </a:lnTo>
                    <a:lnTo>
                      <a:pt x="120" y="386"/>
                    </a:lnTo>
                    <a:lnTo>
                      <a:pt x="144" y="400"/>
                    </a:lnTo>
                    <a:lnTo>
                      <a:pt x="216" y="419"/>
                    </a:lnTo>
                    <a:lnTo>
                      <a:pt x="317" y="428"/>
                    </a:lnTo>
                    <a:lnTo>
                      <a:pt x="418" y="412"/>
                    </a:lnTo>
                    <a:lnTo>
                      <a:pt x="447" y="399"/>
                    </a:lnTo>
                    <a:lnTo>
                      <a:pt x="475" y="381"/>
                    </a:lnTo>
                    <a:lnTo>
                      <a:pt x="530" y="330"/>
                    </a:lnTo>
                    <a:lnTo>
                      <a:pt x="548" y="257"/>
                    </a:lnTo>
                    <a:lnTo>
                      <a:pt x="534" y="208"/>
                    </a:lnTo>
                    <a:lnTo>
                      <a:pt x="522" y="188"/>
                    </a:lnTo>
                    <a:lnTo>
                      <a:pt x="506" y="164"/>
                    </a:lnTo>
                    <a:lnTo>
                      <a:pt x="486" y="141"/>
                    </a:lnTo>
                    <a:lnTo>
                      <a:pt x="466" y="123"/>
                    </a:lnTo>
                    <a:lnTo>
                      <a:pt x="445" y="107"/>
                    </a:lnTo>
                    <a:lnTo>
                      <a:pt x="420" y="93"/>
                    </a:lnTo>
                    <a:lnTo>
                      <a:pt x="382" y="68"/>
                    </a:lnTo>
                    <a:lnTo>
                      <a:pt x="347" y="49"/>
                    </a:lnTo>
                    <a:lnTo>
                      <a:pt x="309" y="37"/>
                    </a:lnTo>
                    <a:lnTo>
                      <a:pt x="266" y="37"/>
                    </a:lnTo>
                    <a:lnTo>
                      <a:pt x="249" y="24"/>
                    </a:lnTo>
                    <a:lnTo>
                      <a:pt x="253" y="13"/>
                    </a:lnTo>
                    <a:lnTo>
                      <a:pt x="263" y="8"/>
                    </a:lnTo>
                    <a:lnTo>
                      <a:pt x="363" y="0"/>
                    </a:lnTo>
                    <a:lnTo>
                      <a:pt x="456" y="29"/>
                    </a:lnTo>
                    <a:lnTo>
                      <a:pt x="569" y="119"/>
                    </a:lnTo>
                    <a:lnTo>
                      <a:pt x="624" y="254"/>
                    </a:lnTo>
                    <a:lnTo>
                      <a:pt x="617" y="316"/>
                    </a:lnTo>
                    <a:lnTo>
                      <a:pt x="595" y="368"/>
                    </a:lnTo>
                    <a:lnTo>
                      <a:pt x="578" y="392"/>
                    </a:lnTo>
                    <a:lnTo>
                      <a:pt x="558" y="412"/>
                    </a:lnTo>
                    <a:lnTo>
                      <a:pt x="535" y="431"/>
                    </a:lnTo>
                    <a:lnTo>
                      <a:pt x="507" y="447"/>
                    </a:lnTo>
                    <a:lnTo>
                      <a:pt x="471" y="467"/>
                    </a:lnTo>
                    <a:lnTo>
                      <a:pt x="432" y="481"/>
                    </a:lnTo>
                    <a:lnTo>
                      <a:pt x="318" y="493"/>
                    </a:lnTo>
                    <a:lnTo>
                      <a:pt x="205" y="475"/>
                    </a:lnTo>
                    <a:lnTo>
                      <a:pt x="129" y="450"/>
                    </a:lnTo>
                    <a:lnTo>
                      <a:pt x="94" y="431"/>
                    </a:lnTo>
                    <a:lnTo>
                      <a:pt x="80" y="425"/>
                    </a:lnTo>
                    <a:lnTo>
                      <a:pt x="73" y="419"/>
                    </a:lnTo>
                    <a:lnTo>
                      <a:pt x="48" y="373"/>
                    </a:lnTo>
                    <a:lnTo>
                      <a:pt x="44" y="320"/>
                    </a:lnTo>
                    <a:lnTo>
                      <a:pt x="53" y="244"/>
                    </a:lnTo>
                    <a:lnTo>
                      <a:pt x="18" y="211"/>
                    </a:lnTo>
                    <a:lnTo>
                      <a:pt x="0" y="162"/>
                    </a:lnTo>
                    <a:lnTo>
                      <a:pt x="13" y="105"/>
                    </a:lnTo>
                    <a:lnTo>
                      <a:pt x="23" y="86"/>
                    </a:lnTo>
                    <a:lnTo>
                      <a:pt x="36" y="74"/>
                    </a:lnTo>
                    <a:lnTo>
                      <a:pt x="70" y="51"/>
                    </a:lnTo>
                    <a:lnTo>
                      <a:pt x="91" y="36"/>
                    </a:lnTo>
                    <a:lnTo>
                      <a:pt x="112" y="23"/>
                    </a:lnTo>
                    <a:lnTo>
                      <a:pt x="162" y="10"/>
                    </a:lnTo>
                    <a:lnTo>
                      <a:pt x="178" y="22"/>
                    </a:lnTo>
                    <a:lnTo>
                      <a:pt x="175" y="33"/>
                    </a:lnTo>
                    <a:lnTo>
                      <a:pt x="16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8" name="Freeform 251"/>
              <p:cNvSpPr>
                <a:spLocks/>
              </p:cNvSpPr>
              <p:nvPr/>
            </p:nvSpPr>
            <p:spPr bwMode="auto">
              <a:xfrm>
                <a:off x="595" y="2685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9" name="Freeform 252"/>
              <p:cNvSpPr>
                <a:spLocks/>
              </p:cNvSpPr>
              <p:nvPr/>
            </p:nvSpPr>
            <p:spPr bwMode="auto">
              <a:xfrm>
                <a:off x="589" y="2668"/>
                <a:ext cx="48" cy="35"/>
              </a:xfrm>
              <a:custGeom>
                <a:avLst/>
                <a:gdLst>
                  <a:gd name="T0" fmla="*/ 314 w 333"/>
                  <a:gd name="T1" fmla="*/ 39 h 248"/>
                  <a:gd name="T2" fmla="*/ 246 w 333"/>
                  <a:gd name="T3" fmla="*/ 29 h 248"/>
                  <a:gd name="T4" fmla="*/ 175 w 333"/>
                  <a:gd name="T5" fmla="*/ 41 h 248"/>
                  <a:gd name="T6" fmla="*/ 119 w 333"/>
                  <a:gd name="T7" fmla="*/ 59 h 248"/>
                  <a:gd name="T8" fmla="*/ 69 w 333"/>
                  <a:gd name="T9" fmla="*/ 91 h 248"/>
                  <a:gd name="T10" fmla="*/ 48 w 333"/>
                  <a:gd name="T11" fmla="*/ 114 h 248"/>
                  <a:gd name="T12" fmla="*/ 84 w 333"/>
                  <a:gd name="T13" fmla="*/ 147 h 248"/>
                  <a:gd name="T14" fmla="*/ 100 w 333"/>
                  <a:gd name="T15" fmla="*/ 167 h 248"/>
                  <a:gd name="T16" fmla="*/ 119 w 333"/>
                  <a:gd name="T17" fmla="*/ 187 h 248"/>
                  <a:gd name="T18" fmla="*/ 136 w 333"/>
                  <a:gd name="T19" fmla="*/ 199 h 248"/>
                  <a:gd name="T20" fmla="*/ 155 w 333"/>
                  <a:gd name="T21" fmla="*/ 207 h 248"/>
                  <a:gd name="T22" fmla="*/ 196 w 333"/>
                  <a:gd name="T23" fmla="*/ 219 h 248"/>
                  <a:gd name="T24" fmla="*/ 206 w 333"/>
                  <a:gd name="T25" fmla="*/ 237 h 248"/>
                  <a:gd name="T26" fmla="*/ 200 w 333"/>
                  <a:gd name="T27" fmla="*/ 246 h 248"/>
                  <a:gd name="T28" fmla="*/ 188 w 333"/>
                  <a:gd name="T29" fmla="*/ 248 h 248"/>
                  <a:gd name="T30" fmla="*/ 101 w 333"/>
                  <a:gd name="T31" fmla="*/ 209 h 248"/>
                  <a:gd name="T32" fmla="*/ 62 w 333"/>
                  <a:gd name="T33" fmla="*/ 180 h 248"/>
                  <a:gd name="T34" fmla="*/ 43 w 333"/>
                  <a:gd name="T35" fmla="*/ 169 h 248"/>
                  <a:gd name="T36" fmla="*/ 18 w 333"/>
                  <a:gd name="T37" fmla="*/ 158 h 248"/>
                  <a:gd name="T38" fmla="*/ 8 w 333"/>
                  <a:gd name="T39" fmla="*/ 152 h 248"/>
                  <a:gd name="T40" fmla="*/ 0 w 333"/>
                  <a:gd name="T41" fmla="*/ 118 h 248"/>
                  <a:gd name="T42" fmla="*/ 6 w 333"/>
                  <a:gd name="T43" fmla="*/ 95 h 248"/>
                  <a:gd name="T44" fmla="*/ 46 w 333"/>
                  <a:gd name="T45" fmla="*/ 59 h 248"/>
                  <a:gd name="T46" fmla="*/ 75 w 333"/>
                  <a:gd name="T47" fmla="*/ 40 h 248"/>
                  <a:gd name="T48" fmla="*/ 104 w 333"/>
                  <a:gd name="T49" fmla="*/ 28 h 248"/>
                  <a:gd name="T50" fmla="*/ 169 w 333"/>
                  <a:gd name="T51" fmla="*/ 12 h 248"/>
                  <a:gd name="T52" fmla="*/ 249 w 333"/>
                  <a:gd name="T53" fmla="*/ 0 h 248"/>
                  <a:gd name="T54" fmla="*/ 324 w 333"/>
                  <a:gd name="T55" fmla="*/ 11 h 248"/>
                  <a:gd name="T56" fmla="*/ 333 w 333"/>
                  <a:gd name="T57" fmla="*/ 30 h 248"/>
                  <a:gd name="T58" fmla="*/ 327 w 333"/>
                  <a:gd name="T59" fmla="*/ 38 h 248"/>
                  <a:gd name="T60" fmla="*/ 314 w 333"/>
                  <a:gd name="T61" fmla="*/ 39 h 248"/>
                  <a:gd name="T62" fmla="*/ 314 w 333"/>
                  <a:gd name="T63" fmla="*/ 39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3"/>
                  <a:gd name="T97" fmla="*/ 0 h 248"/>
                  <a:gd name="T98" fmla="*/ 333 w 333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3" h="248">
                    <a:moveTo>
                      <a:pt x="314" y="39"/>
                    </a:moveTo>
                    <a:lnTo>
                      <a:pt x="246" y="29"/>
                    </a:lnTo>
                    <a:lnTo>
                      <a:pt x="175" y="41"/>
                    </a:lnTo>
                    <a:lnTo>
                      <a:pt x="119" y="59"/>
                    </a:lnTo>
                    <a:lnTo>
                      <a:pt x="69" y="91"/>
                    </a:lnTo>
                    <a:lnTo>
                      <a:pt x="48" y="114"/>
                    </a:lnTo>
                    <a:lnTo>
                      <a:pt x="84" y="147"/>
                    </a:lnTo>
                    <a:lnTo>
                      <a:pt x="100" y="167"/>
                    </a:lnTo>
                    <a:lnTo>
                      <a:pt x="119" y="187"/>
                    </a:lnTo>
                    <a:lnTo>
                      <a:pt x="136" y="199"/>
                    </a:lnTo>
                    <a:lnTo>
                      <a:pt x="155" y="207"/>
                    </a:lnTo>
                    <a:lnTo>
                      <a:pt x="196" y="219"/>
                    </a:lnTo>
                    <a:lnTo>
                      <a:pt x="206" y="237"/>
                    </a:lnTo>
                    <a:lnTo>
                      <a:pt x="200" y="246"/>
                    </a:lnTo>
                    <a:lnTo>
                      <a:pt x="188" y="248"/>
                    </a:lnTo>
                    <a:lnTo>
                      <a:pt x="101" y="209"/>
                    </a:lnTo>
                    <a:lnTo>
                      <a:pt x="62" y="180"/>
                    </a:lnTo>
                    <a:lnTo>
                      <a:pt x="43" y="169"/>
                    </a:lnTo>
                    <a:lnTo>
                      <a:pt x="18" y="158"/>
                    </a:lnTo>
                    <a:lnTo>
                      <a:pt x="8" y="152"/>
                    </a:lnTo>
                    <a:lnTo>
                      <a:pt x="0" y="118"/>
                    </a:lnTo>
                    <a:lnTo>
                      <a:pt x="6" y="95"/>
                    </a:lnTo>
                    <a:lnTo>
                      <a:pt x="46" y="59"/>
                    </a:lnTo>
                    <a:lnTo>
                      <a:pt x="75" y="40"/>
                    </a:lnTo>
                    <a:lnTo>
                      <a:pt x="104" y="28"/>
                    </a:lnTo>
                    <a:lnTo>
                      <a:pt x="169" y="12"/>
                    </a:lnTo>
                    <a:lnTo>
                      <a:pt x="249" y="0"/>
                    </a:lnTo>
                    <a:lnTo>
                      <a:pt x="324" y="11"/>
                    </a:lnTo>
                    <a:lnTo>
                      <a:pt x="333" y="30"/>
                    </a:lnTo>
                    <a:lnTo>
                      <a:pt x="327" y="38"/>
                    </a:lnTo>
                    <a:lnTo>
                      <a:pt x="31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" name="Freeform 253"/>
              <p:cNvSpPr>
                <a:spLocks/>
              </p:cNvSpPr>
              <p:nvPr/>
            </p:nvSpPr>
            <p:spPr bwMode="auto">
              <a:xfrm>
                <a:off x="353" y="2490"/>
                <a:ext cx="87" cy="74"/>
              </a:xfrm>
              <a:custGeom>
                <a:avLst/>
                <a:gdLst>
                  <a:gd name="T0" fmla="*/ 72 w 606"/>
                  <a:gd name="T1" fmla="*/ 30 h 522"/>
                  <a:gd name="T2" fmla="*/ 90 w 606"/>
                  <a:gd name="T3" fmla="*/ 106 h 522"/>
                  <a:gd name="T4" fmla="*/ 114 w 606"/>
                  <a:gd name="T5" fmla="*/ 202 h 522"/>
                  <a:gd name="T6" fmla="*/ 128 w 606"/>
                  <a:gd name="T7" fmla="*/ 249 h 522"/>
                  <a:gd name="T8" fmla="*/ 144 w 606"/>
                  <a:gd name="T9" fmla="*/ 292 h 522"/>
                  <a:gd name="T10" fmla="*/ 161 w 606"/>
                  <a:gd name="T11" fmla="*/ 326 h 522"/>
                  <a:gd name="T12" fmla="*/ 179 w 606"/>
                  <a:gd name="T13" fmla="*/ 349 h 522"/>
                  <a:gd name="T14" fmla="*/ 199 w 606"/>
                  <a:gd name="T15" fmla="*/ 361 h 522"/>
                  <a:gd name="T16" fmla="*/ 221 w 606"/>
                  <a:gd name="T17" fmla="*/ 368 h 522"/>
                  <a:gd name="T18" fmla="*/ 265 w 606"/>
                  <a:gd name="T19" fmla="*/ 370 h 522"/>
                  <a:gd name="T20" fmla="*/ 357 w 606"/>
                  <a:gd name="T21" fmla="*/ 369 h 522"/>
                  <a:gd name="T22" fmla="*/ 411 w 606"/>
                  <a:gd name="T23" fmla="*/ 385 h 522"/>
                  <a:gd name="T24" fmla="*/ 460 w 606"/>
                  <a:gd name="T25" fmla="*/ 405 h 522"/>
                  <a:gd name="T26" fmla="*/ 510 w 606"/>
                  <a:gd name="T27" fmla="*/ 423 h 522"/>
                  <a:gd name="T28" fmla="*/ 567 w 606"/>
                  <a:gd name="T29" fmla="*/ 432 h 522"/>
                  <a:gd name="T30" fmla="*/ 595 w 606"/>
                  <a:gd name="T31" fmla="*/ 443 h 522"/>
                  <a:gd name="T32" fmla="*/ 606 w 606"/>
                  <a:gd name="T33" fmla="*/ 466 h 522"/>
                  <a:gd name="T34" fmla="*/ 597 w 606"/>
                  <a:gd name="T35" fmla="*/ 491 h 522"/>
                  <a:gd name="T36" fmla="*/ 586 w 606"/>
                  <a:gd name="T37" fmla="*/ 500 h 522"/>
                  <a:gd name="T38" fmla="*/ 570 w 606"/>
                  <a:gd name="T39" fmla="*/ 506 h 522"/>
                  <a:gd name="T40" fmla="*/ 455 w 606"/>
                  <a:gd name="T41" fmla="*/ 519 h 522"/>
                  <a:gd name="T42" fmla="*/ 324 w 606"/>
                  <a:gd name="T43" fmla="*/ 522 h 522"/>
                  <a:gd name="T44" fmla="*/ 197 w 606"/>
                  <a:gd name="T45" fmla="*/ 506 h 522"/>
                  <a:gd name="T46" fmla="*/ 94 w 606"/>
                  <a:gd name="T47" fmla="*/ 456 h 522"/>
                  <a:gd name="T48" fmla="*/ 51 w 606"/>
                  <a:gd name="T49" fmla="*/ 380 h 522"/>
                  <a:gd name="T50" fmla="*/ 24 w 606"/>
                  <a:gd name="T51" fmla="*/ 265 h 522"/>
                  <a:gd name="T52" fmla="*/ 0 w 606"/>
                  <a:gd name="T53" fmla="*/ 44 h 522"/>
                  <a:gd name="T54" fmla="*/ 6 w 606"/>
                  <a:gd name="T55" fmla="*/ 14 h 522"/>
                  <a:gd name="T56" fmla="*/ 16 w 606"/>
                  <a:gd name="T57" fmla="*/ 5 h 522"/>
                  <a:gd name="T58" fmla="*/ 29 w 606"/>
                  <a:gd name="T59" fmla="*/ 0 h 522"/>
                  <a:gd name="T60" fmla="*/ 54 w 606"/>
                  <a:gd name="T61" fmla="*/ 5 h 522"/>
                  <a:gd name="T62" fmla="*/ 72 w 606"/>
                  <a:gd name="T63" fmla="*/ 30 h 522"/>
                  <a:gd name="T64" fmla="*/ 72 w 606"/>
                  <a:gd name="T65" fmla="*/ 30 h 5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6"/>
                  <a:gd name="T100" fmla="*/ 0 h 522"/>
                  <a:gd name="T101" fmla="*/ 606 w 606"/>
                  <a:gd name="T102" fmla="*/ 522 h 5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6" h="522">
                    <a:moveTo>
                      <a:pt x="72" y="30"/>
                    </a:moveTo>
                    <a:lnTo>
                      <a:pt x="90" y="106"/>
                    </a:lnTo>
                    <a:lnTo>
                      <a:pt x="114" y="202"/>
                    </a:lnTo>
                    <a:lnTo>
                      <a:pt x="128" y="249"/>
                    </a:lnTo>
                    <a:lnTo>
                      <a:pt x="144" y="292"/>
                    </a:lnTo>
                    <a:lnTo>
                      <a:pt x="161" y="326"/>
                    </a:lnTo>
                    <a:lnTo>
                      <a:pt x="179" y="349"/>
                    </a:lnTo>
                    <a:lnTo>
                      <a:pt x="199" y="361"/>
                    </a:lnTo>
                    <a:lnTo>
                      <a:pt x="221" y="368"/>
                    </a:lnTo>
                    <a:lnTo>
                      <a:pt x="265" y="370"/>
                    </a:lnTo>
                    <a:lnTo>
                      <a:pt x="357" y="369"/>
                    </a:lnTo>
                    <a:lnTo>
                      <a:pt x="411" y="385"/>
                    </a:lnTo>
                    <a:lnTo>
                      <a:pt x="460" y="405"/>
                    </a:lnTo>
                    <a:lnTo>
                      <a:pt x="510" y="423"/>
                    </a:lnTo>
                    <a:lnTo>
                      <a:pt x="567" y="432"/>
                    </a:lnTo>
                    <a:lnTo>
                      <a:pt x="595" y="443"/>
                    </a:lnTo>
                    <a:lnTo>
                      <a:pt x="606" y="466"/>
                    </a:lnTo>
                    <a:lnTo>
                      <a:pt x="597" y="491"/>
                    </a:lnTo>
                    <a:lnTo>
                      <a:pt x="586" y="500"/>
                    </a:lnTo>
                    <a:lnTo>
                      <a:pt x="570" y="506"/>
                    </a:lnTo>
                    <a:lnTo>
                      <a:pt x="455" y="519"/>
                    </a:lnTo>
                    <a:lnTo>
                      <a:pt x="324" y="522"/>
                    </a:lnTo>
                    <a:lnTo>
                      <a:pt x="197" y="506"/>
                    </a:lnTo>
                    <a:lnTo>
                      <a:pt x="94" y="456"/>
                    </a:lnTo>
                    <a:lnTo>
                      <a:pt x="51" y="380"/>
                    </a:lnTo>
                    <a:lnTo>
                      <a:pt x="24" y="265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6" y="5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1" name="Freeform 254"/>
              <p:cNvSpPr>
                <a:spLocks/>
              </p:cNvSpPr>
              <p:nvPr/>
            </p:nvSpPr>
            <p:spPr bwMode="auto">
              <a:xfrm>
                <a:off x="407" y="2461"/>
                <a:ext cx="77" cy="66"/>
              </a:xfrm>
              <a:custGeom>
                <a:avLst/>
                <a:gdLst>
                  <a:gd name="T0" fmla="*/ 427 w 538"/>
                  <a:gd name="T1" fmla="*/ 438 h 457"/>
                  <a:gd name="T2" fmla="*/ 410 w 538"/>
                  <a:gd name="T3" fmla="*/ 202 h 457"/>
                  <a:gd name="T4" fmla="*/ 392 w 538"/>
                  <a:gd name="T5" fmla="*/ 187 h 457"/>
                  <a:gd name="T6" fmla="*/ 372 w 538"/>
                  <a:gd name="T7" fmla="*/ 177 h 457"/>
                  <a:gd name="T8" fmla="*/ 326 w 538"/>
                  <a:gd name="T9" fmla="*/ 170 h 457"/>
                  <a:gd name="T10" fmla="*/ 236 w 538"/>
                  <a:gd name="T11" fmla="*/ 160 h 457"/>
                  <a:gd name="T12" fmla="*/ 184 w 538"/>
                  <a:gd name="T13" fmla="*/ 139 h 457"/>
                  <a:gd name="T14" fmla="*/ 137 w 538"/>
                  <a:gd name="T15" fmla="*/ 114 h 457"/>
                  <a:gd name="T16" fmla="*/ 114 w 538"/>
                  <a:gd name="T17" fmla="*/ 101 h 457"/>
                  <a:gd name="T18" fmla="*/ 90 w 538"/>
                  <a:gd name="T19" fmla="*/ 90 h 457"/>
                  <a:gd name="T20" fmla="*/ 34 w 538"/>
                  <a:gd name="T21" fmla="*/ 74 h 457"/>
                  <a:gd name="T22" fmla="*/ 8 w 538"/>
                  <a:gd name="T23" fmla="*/ 59 h 457"/>
                  <a:gd name="T24" fmla="*/ 0 w 538"/>
                  <a:gd name="T25" fmla="*/ 35 h 457"/>
                  <a:gd name="T26" fmla="*/ 11 w 538"/>
                  <a:gd name="T27" fmla="*/ 11 h 457"/>
                  <a:gd name="T28" fmla="*/ 39 w 538"/>
                  <a:gd name="T29" fmla="*/ 0 h 457"/>
                  <a:gd name="T30" fmla="*/ 285 w 538"/>
                  <a:gd name="T31" fmla="*/ 11 h 457"/>
                  <a:gd name="T32" fmla="*/ 410 w 538"/>
                  <a:gd name="T33" fmla="*/ 44 h 457"/>
                  <a:gd name="T34" fmla="*/ 463 w 538"/>
                  <a:gd name="T35" fmla="*/ 71 h 457"/>
                  <a:gd name="T36" fmla="*/ 507 w 538"/>
                  <a:gd name="T37" fmla="*/ 105 h 457"/>
                  <a:gd name="T38" fmla="*/ 536 w 538"/>
                  <a:gd name="T39" fmla="*/ 164 h 457"/>
                  <a:gd name="T40" fmla="*/ 538 w 538"/>
                  <a:gd name="T41" fmla="*/ 234 h 457"/>
                  <a:gd name="T42" fmla="*/ 520 w 538"/>
                  <a:gd name="T43" fmla="*/ 386 h 457"/>
                  <a:gd name="T44" fmla="*/ 507 w 538"/>
                  <a:gd name="T45" fmla="*/ 422 h 457"/>
                  <a:gd name="T46" fmla="*/ 477 w 538"/>
                  <a:gd name="T47" fmla="*/ 449 h 457"/>
                  <a:gd name="T48" fmla="*/ 445 w 538"/>
                  <a:gd name="T49" fmla="*/ 457 h 457"/>
                  <a:gd name="T50" fmla="*/ 427 w 538"/>
                  <a:gd name="T51" fmla="*/ 438 h 457"/>
                  <a:gd name="T52" fmla="*/ 427 w 538"/>
                  <a:gd name="T53" fmla="*/ 438 h 4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8"/>
                  <a:gd name="T82" fmla="*/ 0 h 457"/>
                  <a:gd name="T83" fmla="*/ 538 w 538"/>
                  <a:gd name="T84" fmla="*/ 457 h 45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8" h="457">
                    <a:moveTo>
                      <a:pt x="427" y="438"/>
                    </a:moveTo>
                    <a:lnTo>
                      <a:pt x="410" y="202"/>
                    </a:lnTo>
                    <a:lnTo>
                      <a:pt x="392" y="187"/>
                    </a:lnTo>
                    <a:lnTo>
                      <a:pt x="372" y="177"/>
                    </a:lnTo>
                    <a:lnTo>
                      <a:pt x="326" y="170"/>
                    </a:lnTo>
                    <a:lnTo>
                      <a:pt x="236" y="160"/>
                    </a:lnTo>
                    <a:lnTo>
                      <a:pt x="184" y="139"/>
                    </a:lnTo>
                    <a:lnTo>
                      <a:pt x="137" y="114"/>
                    </a:lnTo>
                    <a:lnTo>
                      <a:pt x="114" y="101"/>
                    </a:lnTo>
                    <a:lnTo>
                      <a:pt x="90" y="90"/>
                    </a:lnTo>
                    <a:lnTo>
                      <a:pt x="34" y="74"/>
                    </a:lnTo>
                    <a:lnTo>
                      <a:pt x="8" y="59"/>
                    </a:lnTo>
                    <a:lnTo>
                      <a:pt x="0" y="35"/>
                    </a:lnTo>
                    <a:lnTo>
                      <a:pt x="11" y="11"/>
                    </a:lnTo>
                    <a:lnTo>
                      <a:pt x="39" y="0"/>
                    </a:lnTo>
                    <a:lnTo>
                      <a:pt x="285" y="11"/>
                    </a:lnTo>
                    <a:lnTo>
                      <a:pt x="410" y="44"/>
                    </a:lnTo>
                    <a:lnTo>
                      <a:pt x="463" y="71"/>
                    </a:lnTo>
                    <a:lnTo>
                      <a:pt x="507" y="105"/>
                    </a:lnTo>
                    <a:lnTo>
                      <a:pt x="536" y="164"/>
                    </a:lnTo>
                    <a:lnTo>
                      <a:pt x="538" y="234"/>
                    </a:lnTo>
                    <a:lnTo>
                      <a:pt x="520" y="386"/>
                    </a:lnTo>
                    <a:lnTo>
                      <a:pt x="507" y="422"/>
                    </a:lnTo>
                    <a:lnTo>
                      <a:pt x="477" y="449"/>
                    </a:lnTo>
                    <a:lnTo>
                      <a:pt x="445" y="457"/>
                    </a:lnTo>
                    <a:lnTo>
                      <a:pt x="427" y="438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71" name="Group 255"/>
            <p:cNvGrpSpPr>
              <a:grpSpLocks/>
            </p:cNvGrpSpPr>
            <p:nvPr/>
          </p:nvGrpSpPr>
          <p:grpSpPr bwMode="auto">
            <a:xfrm>
              <a:off x="5306" y="1439"/>
              <a:ext cx="252" cy="190"/>
              <a:chOff x="240" y="2403"/>
              <a:chExt cx="477" cy="330"/>
            </a:xfrm>
          </p:grpSpPr>
          <p:sp>
            <p:nvSpPr>
              <p:cNvPr id="1160" name="Freeform 256"/>
              <p:cNvSpPr>
                <a:spLocks/>
              </p:cNvSpPr>
              <p:nvPr/>
            </p:nvSpPr>
            <p:spPr bwMode="auto">
              <a:xfrm>
                <a:off x="243" y="2409"/>
                <a:ext cx="470" cy="322"/>
              </a:xfrm>
              <a:custGeom>
                <a:avLst/>
                <a:gdLst>
                  <a:gd name="T0" fmla="*/ 0 w 3288"/>
                  <a:gd name="T1" fmla="*/ 1989 h 2250"/>
                  <a:gd name="T2" fmla="*/ 9 w 3288"/>
                  <a:gd name="T3" fmla="*/ 1419 h 2250"/>
                  <a:gd name="T4" fmla="*/ 29 w 3288"/>
                  <a:gd name="T5" fmla="*/ 1336 h 2250"/>
                  <a:gd name="T6" fmla="*/ 101 w 3288"/>
                  <a:gd name="T7" fmla="*/ 1287 h 2250"/>
                  <a:gd name="T8" fmla="*/ 270 w 3288"/>
                  <a:gd name="T9" fmla="*/ 1253 h 2250"/>
                  <a:gd name="T10" fmla="*/ 347 w 3288"/>
                  <a:gd name="T11" fmla="*/ 1315 h 2250"/>
                  <a:gd name="T12" fmla="*/ 472 w 3288"/>
                  <a:gd name="T13" fmla="*/ 1728 h 2250"/>
                  <a:gd name="T14" fmla="*/ 668 w 3288"/>
                  <a:gd name="T15" fmla="*/ 1729 h 2250"/>
                  <a:gd name="T16" fmla="*/ 765 w 3288"/>
                  <a:gd name="T17" fmla="*/ 1714 h 2250"/>
                  <a:gd name="T18" fmla="*/ 780 w 3288"/>
                  <a:gd name="T19" fmla="*/ 1584 h 2250"/>
                  <a:gd name="T20" fmla="*/ 567 w 3288"/>
                  <a:gd name="T21" fmla="*/ 1561 h 2250"/>
                  <a:gd name="T22" fmla="*/ 434 w 3288"/>
                  <a:gd name="T23" fmla="*/ 166 h 2250"/>
                  <a:gd name="T24" fmla="*/ 470 w 3288"/>
                  <a:gd name="T25" fmla="*/ 96 h 2250"/>
                  <a:gd name="T26" fmla="*/ 709 w 3288"/>
                  <a:gd name="T27" fmla="*/ 30 h 2250"/>
                  <a:gd name="T28" fmla="*/ 1656 w 3288"/>
                  <a:gd name="T29" fmla="*/ 0 h 2250"/>
                  <a:gd name="T30" fmla="*/ 1811 w 3288"/>
                  <a:gd name="T31" fmla="*/ 22 h 2250"/>
                  <a:gd name="T32" fmla="*/ 1994 w 3288"/>
                  <a:gd name="T33" fmla="*/ 68 h 2250"/>
                  <a:gd name="T34" fmla="*/ 2032 w 3288"/>
                  <a:gd name="T35" fmla="*/ 91 h 2250"/>
                  <a:gd name="T36" fmla="*/ 2046 w 3288"/>
                  <a:gd name="T37" fmla="*/ 141 h 2250"/>
                  <a:gd name="T38" fmla="*/ 2031 w 3288"/>
                  <a:gd name="T39" fmla="*/ 404 h 2250"/>
                  <a:gd name="T40" fmla="*/ 2309 w 3288"/>
                  <a:gd name="T41" fmla="*/ 248 h 2250"/>
                  <a:gd name="T42" fmla="*/ 2441 w 3288"/>
                  <a:gd name="T43" fmla="*/ 190 h 2250"/>
                  <a:gd name="T44" fmla="*/ 2825 w 3288"/>
                  <a:gd name="T45" fmla="*/ 240 h 2250"/>
                  <a:gd name="T46" fmla="*/ 2881 w 3288"/>
                  <a:gd name="T47" fmla="*/ 255 h 2250"/>
                  <a:gd name="T48" fmla="*/ 2911 w 3288"/>
                  <a:gd name="T49" fmla="*/ 305 h 2250"/>
                  <a:gd name="T50" fmla="*/ 2914 w 3288"/>
                  <a:gd name="T51" fmla="*/ 567 h 2250"/>
                  <a:gd name="T52" fmla="*/ 2938 w 3288"/>
                  <a:gd name="T53" fmla="*/ 1166 h 2250"/>
                  <a:gd name="T54" fmla="*/ 2931 w 3288"/>
                  <a:gd name="T55" fmla="*/ 1390 h 2250"/>
                  <a:gd name="T56" fmla="*/ 3060 w 3288"/>
                  <a:gd name="T57" fmla="*/ 1298 h 2250"/>
                  <a:gd name="T58" fmla="*/ 3251 w 3288"/>
                  <a:gd name="T59" fmla="*/ 1379 h 2250"/>
                  <a:gd name="T60" fmla="*/ 3288 w 3288"/>
                  <a:gd name="T61" fmla="*/ 1442 h 2250"/>
                  <a:gd name="T62" fmla="*/ 3279 w 3288"/>
                  <a:gd name="T63" fmla="*/ 1993 h 2250"/>
                  <a:gd name="T64" fmla="*/ 3159 w 3288"/>
                  <a:gd name="T65" fmla="*/ 2018 h 2250"/>
                  <a:gd name="T66" fmla="*/ 3002 w 3288"/>
                  <a:gd name="T67" fmla="*/ 2050 h 2250"/>
                  <a:gd name="T68" fmla="*/ 2900 w 3288"/>
                  <a:gd name="T69" fmla="*/ 2004 h 2250"/>
                  <a:gd name="T70" fmla="*/ 2888 w 3288"/>
                  <a:gd name="T71" fmla="*/ 2109 h 2250"/>
                  <a:gd name="T72" fmla="*/ 2750 w 3288"/>
                  <a:gd name="T73" fmla="*/ 2221 h 2250"/>
                  <a:gd name="T74" fmla="*/ 2545 w 3288"/>
                  <a:gd name="T75" fmla="*/ 2250 h 2250"/>
                  <a:gd name="T76" fmla="*/ 2402 w 3288"/>
                  <a:gd name="T77" fmla="*/ 2174 h 2250"/>
                  <a:gd name="T78" fmla="*/ 2387 w 3288"/>
                  <a:gd name="T79" fmla="*/ 2045 h 2250"/>
                  <a:gd name="T80" fmla="*/ 2333 w 3288"/>
                  <a:gd name="T81" fmla="*/ 1954 h 2250"/>
                  <a:gd name="T82" fmla="*/ 2344 w 3288"/>
                  <a:gd name="T83" fmla="*/ 1870 h 2250"/>
                  <a:gd name="T84" fmla="*/ 2145 w 3288"/>
                  <a:gd name="T85" fmla="*/ 1836 h 2250"/>
                  <a:gd name="T86" fmla="*/ 2050 w 3288"/>
                  <a:gd name="T87" fmla="*/ 1799 h 2250"/>
                  <a:gd name="T88" fmla="*/ 2145 w 3288"/>
                  <a:gd name="T89" fmla="*/ 2125 h 2250"/>
                  <a:gd name="T90" fmla="*/ 1964 w 3288"/>
                  <a:gd name="T91" fmla="*/ 2186 h 2250"/>
                  <a:gd name="T92" fmla="*/ 919 w 3288"/>
                  <a:gd name="T93" fmla="*/ 2167 h 2250"/>
                  <a:gd name="T94" fmla="*/ 383 w 3288"/>
                  <a:gd name="T95" fmla="*/ 2133 h 2250"/>
                  <a:gd name="T96" fmla="*/ 299 w 3288"/>
                  <a:gd name="T97" fmla="*/ 2106 h 2250"/>
                  <a:gd name="T98" fmla="*/ 266 w 3288"/>
                  <a:gd name="T99" fmla="*/ 2031 h 2250"/>
                  <a:gd name="T100" fmla="*/ 29 w 3288"/>
                  <a:gd name="T101" fmla="*/ 2015 h 2250"/>
                  <a:gd name="T102" fmla="*/ 0 w 3288"/>
                  <a:gd name="T103" fmla="*/ 1989 h 2250"/>
                  <a:gd name="T104" fmla="*/ 0 w 3288"/>
                  <a:gd name="T105" fmla="*/ 1989 h 22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8"/>
                  <a:gd name="T160" fmla="*/ 0 h 2250"/>
                  <a:gd name="T161" fmla="*/ 3288 w 3288"/>
                  <a:gd name="T162" fmla="*/ 2250 h 22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8" h="2250">
                    <a:moveTo>
                      <a:pt x="0" y="1989"/>
                    </a:moveTo>
                    <a:lnTo>
                      <a:pt x="9" y="1419"/>
                    </a:lnTo>
                    <a:lnTo>
                      <a:pt x="29" y="1336"/>
                    </a:lnTo>
                    <a:lnTo>
                      <a:pt x="101" y="1287"/>
                    </a:lnTo>
                    <a:lnTo>
                      <a:pt x="270" y="1253"/>
                    </a:lnTo>
                    <a:lnTo>
                      <a:pt x="347" y="1315"/>
                    </a:lnTo>
                    <a:lnTo>
                      <a:pt x="472" y="1728"/>
                    </a:lnTo>
                    <a:lnTo>
                      <a:pt x="668" y="1729"/>
                    </a:lnTo>
                    <a:lnTo>
                      <a:pt x="765" y="1714"/>
                    </a:lnTo>
                    <a:lnTo>
                      <a:pt x="780" y="1584"/>
                    </a:lnTo>
                    <a:lnTo>
                      <a:pt x="567" y="1561"/>
                    </a:lnTo>
                    <a:lnTo>
                      <a:pt x="434" y="166"/>
                    </a:lnTo>
                    <a:lnTo>
                      <a:pt x="470" y="96"/>
                    </a:lnTo>
                    <a:lnTo>
                      <a:pt x="709" y="30"/>
                    </a:lnTo>
                    <a:lnTo>
                      <a:pt x="1656" y="0"/>
                    </a:lnTo>
                    <a:lnTo>
                      <a:pt x="1811" y="22"/>
                    </a:lnTo>
                    <a:lnTo>
                      <a:pt x="1994" y="68"/>
                    </a:lnTo>
                    <a:lnTo>
                      <a:pt x="2032" y="91"/>
                    </a:lnTo>
                    <a:lnTo>
                      <a:pt x="2046" y="141"/>
                    </a:lnTo>
                    <a:lnTo>
                      <a:pt x="2031" y="404"/>
                    </a:lnTo>
                    <a:lnTo>
                      <a:pt x="2309" y="248"/>
                    </a:lnTo>
                    <a:lnTo>
                      <a:pt x="2441" y="190"/>
                    </a:lnTo>
                    <a:lnTo>
                      <a:pt x="2825" y="240"/>
                    </a:lnTo>
                    <a:lnTo>
                      <a:pt x="2881" y="255"/>
                    </a:lnTo>
                    <a:lnTo>
                      <a:pt x="2911" y="305"/>
                    </a:lnTo>
                    <a:lnTo>
                      <a:pt x="2914" y="567"/>
                    </a:lnTo>
                    <a:lnTo>
                      <a:pt x="2938" y="1166"/>
                    </a:lnTo>
                    <a:lnTo>
                      <a:pt x="2931" y="1390"/>
                    </a:lnTo>
                    <a:lnTo>
                      <a:pt x="3060" y="1298"/>
                    </a:lnTo>
                    <a:lnTo>
                      <a:pt x="3251" y="1379"/>
                    </a:lnTo>
                    <a:lnTo>
                      <a:pt x="3288" y="1442"/>
                    </a:lnTo>
                    <a:lnTo>
                      <a:pt x="3279" y="1993"/>
                    </a:lnTo>
                    <a:lnTo>
                      <a:pt x="3159" y="2018"/>
                    </a:lnTo>
                    <a:lnTo>
                      <a:pt x="3002" y="2050"/>
                    </a:lnTo>
                    <a:lnTo>
                      <a:pt x="2900" y="2004"/>
                    </a:lnTo>
                    <a:lnTo>
                      <a:pt x="2888" y="2109"/>
                    </a:lnTo>
                    <a:lnTo>
                      <a:pt x="2750" y="2221"/>
                    </a:lnTo>
                    <a:lnTo>
                      <a:pt x="2545" y="2250"/>
                    </a:lnTo>
                    <a:lnTo>
                      <a:pt x="2402" y="2174"/>
                    </a:lnTo>
                    <a:lnTo>
                      <a:pt x="2387" y="2045"/>
                    </a:lnTo>
                    <a:lnTo>
                      <a:pt x="2333" y="1954"/>
                    </a:lnTo>
                    <a:lnTo>
                      <a:pt x="2344" y="1870"/>
                    </a:lnTo>
                    <a:lnTo>
                      <a:pt x="2145" y="1836"/>
                    </a:lnTo>
                    <a:lnTo>
                      <a:pt x="2050" y="1799"/>
                    </a:lnTo>
                    <a:lnTo>
                      <a:pt x="2145" y="2125"/>
                    </a:lnTo>
                    <a:lnTo>
                      <a:pt x="1964" y="2186"/>
                    </a:lnTo>
                    <a:lnTo>
                      <a:pt x="919" y="2167"/>
                    </a:lnTo>
                    <a:lnTo>
                      <a:pt x="383" y="2133"/>
                    </a:lnTo>
                    <a:lnTo>
                      <a:pt x="299" y="2106"/>
                    </a:lnTo>
                    <a:lnTo>
                      <a:pt x="266" y="2031"/>
                    </a:lnTo>
                    <a:lnTo>
                      <a:pt x="29" y="2015"/>
                    </a:lnTo>
                    <a:lnTo>
                      <a:pt x="0" y="19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" name="Freeform 257"/>
              <p:cNvSpPr>
                <a:spLocks/>
              </p:cNvSpPr>
              <p:nvPr/>
            </p:nvSpPr>
            <p:spPr bwMode="auto">
              <a:xfrm>
                <a:off x="242" y="2598"/>
                <a:ext cx="47" cy="97"/>
              </a:xfrm>
              <a:custGeom>
                <a:avLst/>
                <a:gdLst>
                  <a:gd name="T0" fmla="*/ 32 w 332"/>
                  <a:gd name="T1" fmla="*/ 62 h 681"/>
                  <a:gd name="T2" fmla="*/ 78 w 332"/>
                  <a:gd name="T3" fmla="*/ 33 h 681"/>
                  <a:gd name="T4" fmla="*/ 222 w 332"/>
                  <a:gd name="T5" fmla="*/ 0 h 681"/>
                  <a:gd name="T6" fmla="*/ 275 w 332"/>
                  <a:gd name="T7" fmla="*/ 18 h 681"/>
                  <a:gd name="T8" fmla="*/ 332 w 332"/>
                  <a:gd name="T9" fmla="*/ 432 h 681"/>
                  <a:gd name="T10" fmla="*/ 310 w 332"/>
                  <a:gd name="T11" fmla="*/ 500 h 681"/>
                  <a:gd name="T12" fmla="*/ 253 w 332"/>
                  <a:gd name="T13" fmla="*/ 557 h 681"/>
                  <a:gd name="T14" fmla="*/ 229 w 332"/>
                  <a:gd name="T15" fmla="*/ 483 h 681"/>
                  <a:gd name="T16" fmla="*/ 161 w 332"/>
                  <a:gd name="T17" fmla="*/ 511 h 681"/>
                  <a:gd name="T18" fmla="*/ 164 w 332"/>
                  <a:gd name="T19" fmla="*/ 565 h 681"/>
                  <a:gd name="T20" fmla="*/ 222 w 332"/>
                  <a:gd name="T21" fmla="*/ 623 h 681"/>
                  <a:gd name="T22" fmla="*/ 199 w 332"/>
                  <a:gd name="T23" fmla="*/ 681 h 681"/>
                  <a:gd name="T24" fmla="*/ 8 w 332"/>
                  <a:gd name="T25" fmla="*/ 670 h 681"/>
                  <a:gd name="T26" fmla="*/ 0 w 332"/>
                  <a:gd name="T27" fmla="*/ 435 h 681"/>
                  <a:gd name="T28" fmla="*/ 13 w 332"/>
                  <a:gd name="T29" fmla="*/ 279 h 681"/>
                  <a:gd name="T30" fmla="*/ 25 w 332"/>
                  <a:gd name="T31" fmla="*/ 135 h 681"/>
                  <a:gd name="T32" fmla="*/ 32 w 332"/>
                  <a:gd name="T33" fmla="*/ 62 h 681"/>
                  <a:gd name="T34" fmla="*/ 32 w 332"/>
                  <a:gd name="T35" fmla="*/ 62 h 6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2"/>
                  <a:gd name="T55" fmla="*/ 0 h 681"/>
                  <a:gd name="T56" fmla="*/ 332 w 332"/>
                  <a:gd name="T57" fmla="*/ 681 h 6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2" h="681">
                    <a:moveTo>
                      <a:pt x="32" y="62"/>
                    </a:moveTo>
                    <a:lnTo>
                      <a:pt x="78" y="33"/>
                    </a:lnTo>
                    <a:lnTo>
                      <a:pt x="222" y="0"/>
                    </a:lnTo>
                    <a:lnTo>
                      <a:pt x="275" y="18"/>
                    </a:lnTo>
                    <a:lnTo>
                      <a:pt x="332" y="432"/>
                    </a:lnTo>
                    <a:lnTo>
                      <a:pt x="310" y="500"/>
                    </a:lnTo>
                    <a:lnTo>
                      <a:pt x="253" y="557"/>
                    </a:lnTo>
                    <a:lnTo>
                      <a:pt x="229" y="483"/>
                    </a:lnTo>
                    <a:lnTo>
                      <a:pt x="161" y="511"/>
                    </a:lnTo>
                    <a:lnTo>
                      <a:pt x="164" y="565"/>
                    </a:lnTo>
                    <a:lnTo>
                      <a:pt x="222" y="623"/>
                    </a:lnTo>
                    <a:lnTo>
                      <a:pt x="199" y="681"/>
                    </a:lnTo>
                    <a:lnTo>
                      <a:pt x="8" y="670"/>
                    </a:lnTo>
                    <a:lnTo>
                      <a:pt x="0" y="435"/>
                    </a:lnTo>
                    <a:lnTo>
                      <a:pt x="13" y="279"/>
                    </a:lnTo>
                    <a:lnTo>
                      <a:pt x="25" y="135"/>
                    </a:lnTo>
                    <a:lnTo>
                      <a:pt x="32" y="6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" name="Freeform 258"/>
              <p:cNvSpPr>
                <a:spLocks/>
              </p:cNvSpPr>
              <p:nvPr/>
            </p:nvSpPr>
            <p:spPr bwMode="auto">
              <a:xfrm>
                <a:off x="280" y="2665"/>
                <a:ext cx="270" cy="57"/>
              </a:xfrm>
              <a:custGeom>
                <a:avLst/>
                <a:gdLst>
                  <a:gd name="T0" fmla="*/ 75 w 1889"/>
                  <a:gd name="T1" fmla="*/ 32 h 401"/>
                  <a:gd name="T2" fmla="*/ 204 w 1889"/>
                  <a:gd name="T3" fmla="*/ 18 h 401"/>
                  <a:gd name="T4" fmla="*/ 603 w 1889"/>
                  <a:gd name="T5" fmla="*/ 0 h 401"/>
                  <a:gd name="T6" fmla="*/ 1036 w 1889"/>
                  <a:gd name="T7" fmla="*/ 14 h 401"/>
                  <a:gd name="T8" fmla="*/ 1448 w 1889"/>
                  <a:gd name="T9" fmla="*/ 26 h 401"/>
                  <a:gd name="T10" fmla="*/ 1550 w 1889"/>
                  <a:gd name="T11" fmla="*/ 40 h 401"/>
                  <a:gd name="T12" fmla="*/ 1664 w 1889"/>
                  <a:gd name="T13" fmla="*/ 32 h 401"/>
                  <a:gd name="T14" fmla="*/ 1739 w 1889"/>
                  <a:gd name="T15" fmla="*/ 61 h 401"/>
                  <a:gd name="T16" fmla="*/ 1818 w 1889"/>
                  <a:gd name="T17" fmla="*/ 214 h 401"/>
                  <a:gd name="T18" fmla="*/ 1889 w 1889"/>
                  <a:gd name="T19" fmla="*/ 335 h 401"/>
                  <a:gd name="T20" fmla="*/ 1833 w 1889"/>
                  <a:gd name="T21" fmla="*/ 401 h 401"/>
                  <a:gd name="T22" fmla="*/ 925 w 1889"/>
                  <a:gd name="T23" fmla="*/ 387 h 401"/>
                  <a:gd name="T24" fmla="*/ 108 w 1889"/>
                  <a:gd name="T25" fmla="*/ 335 h 401"/>
                  <a:gd name="T26" fmla="*/ 0 w 1889"/>
                  <a:gd name="T27" fmla="*/ 269 h 401"/>
                  <a:gd name="T28" fmla="*/ 75 w 1889"/>
                  <a:gd name="T29" fmla="*/ 32 h 401"/>
                  <a:gd name="T30" fmla="*/ 75 w 1889"/>
                  <a:gd name="T31" fmla="*/ 32 h 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9"/>
                  <a:gd name="T49" fmla="*/ 0 h 401"/>
                  <a:gd name="T50" fmla="*/ 1889 w 1889"/>
                  <a:gd name="T51" fmla="*/ 401 h 4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9" h="401">
                    <a:moveTo>
                      <a:pt x="75" y="32"/>
                    </a:moveTo>
                    <a:lnTo>
                      <a:pt x="204" y="18"/>
                    </a:lnTo>
                    <a:lnTo>
                      <a:pt x="603" y="0"/>
                    </a:lnTo>
                    <a:lnTo>
                      <a:pt x="1036" y="14"/>
                    </a:lnTo>
                    <a:lnTo>
                      <a:pt x="1448" y="26"/>
                    </a:lnTo>
                    <a:lnTo>
                      <a:pt x="1550" y="40"/>
                    </a:lnTo>
                    <a:lnTo>
                      <a:pt x="1664" y="32"/>
                    </a:lnTo>
                    <a:lnTo>
                      <a:pt x="1739" y="61"/>
                    </a:lnTo>
                    <a:lnTo>
                      <a:pt x="1818" y="214"/>
                    </a:lnTo>
                    <a:lnTo>
                      <a:pt x="1889" y="335"/>
                    </a:lnTo>
                    <a:lnTo>
                      <a:pt x="1833" y="401"/>
                    </a:lnTo>
                    <a:lnTo>
                      <a:pt x="925" y="387"/>
                    </a:lnTo>
                    <a:lnTo>
                      <a:pt x="108" y="335"/>
                    </a:lnTo>
                    <a:lnTo>
                      <a:pt x="0" y="269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" name="Freeform 259"/>
              <p:cNvSpPr>
                <a:spLocks/>
              </p:cNvSpPr>
              <p:nvPr/>
            </p:nvSpPr>
            <p:spPr bwMode="auto">
              <a:xfrm>
                <a:off x="309" y="2418"/>
                <a:ext cx="399" cy="313"/>
              </a:xfrm>
              <a:custGeom>
                <a:avLst/>
                <a:gdLst>
                  <a:gd name="T0" fmla="*/ 108 w 2787"/>
                  <a:gd name="T1" fmla="*/ 1290 h 2191"/>
                  <a:gd name="T2" fmla="*/ 64 w 2787"/>
                  <a:gd name="T3" fmla="*/ 851 h 2191"/>
                  <a:gd name="T4" fmla="*/ 19 w 2787"/>
                  <a:gd name="T5" fmla="*/ 417 h 2191"/>
                  <a:gd name="T6" fmla="*/ 7 w 2787"/>
                  <a:gd name="T7" fmla="*/ 103 h 2191"/>
                  <a:gd name="T8" fmla="*/ 338 w 2787"/>
                  <a:gd name="T9" fmla="*/ 25 h 2191"/>
                  <a:gd name="T10" fmla="*/ 1145 w 2787"/>
                  <a:gd name="T11" fmla="*/ 11 h 2191"/>
                  <a:gd name="T12" fmla="*/ 1514 w 2787"/>
                  <a:gd name="T13" fmla="*/ 101 h 2191"/>
                  <a:gd name="T14" fmla="*/ 1478 w 2787"/>
                  <a:gd name="T15" fmla="*/ 999 h 2191"/>
                  <a:gd name="T16" fmla="*/ 1817 w 2787"/>
                  <a:gd name="T17" fmla="*/ 204 h 2191"/>
                  <a:gd name="T18" fmla="*/ 2031 w 2787"/>
                  <a:gd name="T19" fmla="*/ 192 h 2191"/>
                  <a:gd name="T20" fmla="*/ 2350 w 2787"/>
                  <a:gd name="T21" fmla="*/ 236 h 2191"/>
                  <a:gd name="T22" fmla="*/ 2414 w 2787"/>
                  <a:gd name="T23" fmla="*/ 630 h 2191"/>
                  <a:gd name="T24" fmla="*/ 2356 w 2787"/>
                  <a:gd name="T25" fmla="*/ 1586 h 2191"/>
                  <a:gd name="T26" fmla="*/ 2464 w 2787"/>
                  <a:gd name="T27" fmla="*/ 1293 h 2191"/>
                  <a:gd name="T28" fmla="*/ 2699 w 2787"/>
                  <a:gd name="T29" fmla="*/ 1358 h 2191"/>
                  <a:gd name="T30" fmla="*/ 2771 w 2787"/>
                  <a:gd name="T31" fmla="*/ 1775 h 2191"/>
                  <a:gd name="T32" fmla="*/ 2661 w 2787"/>
                  <a:gd name="T33" fmla="*/ 1760 h 2191"/>
                  <a:gd name="T34" fmla="*/ 2767 w 2787"/>
                  <a:gd name="T35" fmla="*/ 1847 h 2191"/>
                  <a:gd name="T36" fmla="*/ 2563 w 2787"/>
                  <a:gd name="T37" fmla="*/ 2006 h 2191"/>
                  <a:gd name="T38" fmla="*/ 2313 w 2787"/>
                  <a:gd name="T39" fmla="*/ 1789 h 2191"/>
                  <a:gd name="T40" fmla="*/ 2012 w 2787"/>
                  <a:gd name="T41" fmla="*/ 1751 h 2191"/>
                  <a:gd name="T42" fmla="*/ 2106 w 2787"/>
                  <a:gd name="T43" fmla="*/ 1862 h 2191"/>
                  <a:gd name="T44" fmla="*/ 2130 w 2787"/>
                  <a:gd name="T45" fmla="*/ 2001 h 2191"/>
                  <a:gd name="T46" fmla="*/ 2321 w 2787"/>
                  <a:gd name="T47" fmla="*/ 1985 h 2191"/>
                  <a:gd name="T48" fmla="*/ 2313 w 2787"/>
                  <a:gd name="T49" fmla="*/ 2130 h 2191"/>
                  <a:gd name="T50" fmla="*/ 1938 w 2787"/>
                  <a:gd name="T51" fmla="*/ 2115 h 2191"/>
                  <a:gd name="T52" fmla="*/ 1882 w 2787"/>
                  <a:gd name="T53" fmla="*/ 1871 h 2191"/>
                  <a:gd name="T54" fmla="*/ 1722 w 2787"/>
                  <a:gd name="T55" fmla="*/ 1805 h 2191"/>
                  <a:gd name="T56" fmla="*/ 1549 w 2787"/>
                  <a:gd name="T57" fmla="*/ 1698 h 2191"/>
                  <a:gd name="T58" fmla="*/ 1310 w 2787"/>
                  <a:gd name="T59" fmla="*/ 1496 h 2191"/>
                  <a:gd name="T60" fmla="*/ 695 w 2787"/>
                  <a:gd name="T61" fmla="*/ 1554 h 2191"/>
                  <a:gd name="T62" fmla="*/ 128 w 2787"/>
                  <a:gd name="T63" fmla="*/ 1501 h 2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7"/>
                  <a:gd name="T97" fmla="*/ 0 h 2191"/>
                  <a:gd name="T98" fmla="*/ 2787 w 2787"/>
                  <a:gd name="T99" fmla="*/ 2191 h 2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7" h="2191">
                    <a:moveTo>
                      <a:pt x="128" y="1501"/>
                    </a:moveTo>
                    <a:lnTo>
                      <a:pt x="108" y="1290"/>
                    </a:lnTo>
                    <a:lnTo>
                      <a:pt x="88" y="1083"/>
                    </a:lnTo>
                    <a:lnTo>
                      <a:pt x="64" y="851"/>
                    </a:lnTo>
                    <a:lnTo>
                      <a:pt x="40" y="619"/>
                    </a:lnTo>
                    <a:lnTo>
                      <a:pt x="19" y="417"/>
                    </a:lnTo>
                    <a:lnTo>
                      <a:pt x="0" y="221"/>
                    </a:lnTo>
                    <a:lnTo>
                      <a:pt x="7" y="103"/>
                    </a:lnTo>
                    <a:lnTo>
                      <a:pt x="157" y="54"/>
                    </a:lnTo>
                    <a:lnTo>
                      <a:pt x="338" y="25"/>
                    </a:lnTo>
                    <a:lnTo>
                      <a:pt x="742" y="0"/>
                    </a:lnTo>
                    <a:lnTo>
                      <a:pt x="1145" y="11"/>
                    </a:lnTo>
                    <a:lnTo>
                      <a:pt x="1417" y="69"/>
                    </a:lnTo>
                    <a:lnTo>
                      <a:pt x="1514" y="101"/>
                    </a:lnTo>
                    <a:lnTo>
                      <a:pt x="1528" y="153"/>
                    </a:lnTo>
                    <a:lnTo>
                      <a:pt x="1478" y="999"/>
                    </a:lnTo>
                    <a:lnTo>
                      <a:pt x="1581" y="308"/>
                    </a:lnTo>
                    <a:lnTo>
                      <a:pt x="1817" y="204"/>
                    </a:lnTo>
                    <a:lnTo>
                      <a:pt x="1903" y="166"/>
                    </a:lnTo>
                    <a:lnTo>
                      <a:pt x="2031" y="192"/>
                    </a:lnTo>
                    <a:lnTo>
                      <a:pt x="2185" y="213"/>
                    </a:lnTo>
                    <a:lnTo>
                      <a:pt x="2350" y="236"/>
                    </a:lnTo>
                    <a:lnTo>
                      <a:pt x="2395" y="261"/>
                    </a:lnTo>
                    <a:lnTo>
                      <a:pt x="2414" y="630"/>
                    </a:lnTo>
                    <a:lnTo>
                      <a:pt x="2392" y="1210"/>
                    </a:lnTo>
                    <a:lnTo>
                      <a:pt x="2356" y="1586"/>
                    </a:lnTo>
                    <a:lnTo>
                      <a:pt x="2428" y="1734"/>
                    </a:lnTo>
                    <a:lnTo>
                      <a:pt x="2464" y="1293"/>
                    </a:lnTo>
                    <a:lnTo>
                      <a:pt x="2596" y="1239"/>
                    </a:lnTo>
                    <a:lnTo>
                      <a:pt x="2699" y="1358"/>
                    </a:lnTo>
                    <a:lnTo>
                      <a:pt x="2774" y="1419"/>
                    </a:lnTo>
                    <a:lnTo>
                      <a:pt x="2771" y="1775"/>
                    </a:lnTo>
                    <a:lnTo>
                      <a:pt x="2728" y="1749"/>
                    </a:lnTo>
                    <a:lnTo>
                      <a:pt x="2661" y="1760"/>
                    </a:lnTo>
                    <a:lnTo>
                      <a:pt x="2661" y="1839"/>
                    </a:lnTo>
                    <a:lnTo>
                      <a:pt x="2767" y="1847"/>
                    </a:lnTo>
                    <a:lnTo>
                      <a:pt x="2787" y="1969"/>
                    </a:lnTo>
                    <a:lnTo>
                      <a:pt x="2563" y="2006"/>
                    </a:lnTo>
                    <a:lnTo>
                      <a:pt x="2439" y="1968"/>
                    </a:lnTo>
                    <a:lnTo>
                      <a:pt x="2313" y="1789"/>
                    </a:lnTo>
                    <a:lnTo>
                      <a:pt x="2177" y="1740"/>
                    </a:lnTo>
                    <a:lnTo>
                      <a:pt x="2012" y="1751"/>
                    </a:lnTo>
                    <a:lnTo>
                      <a:pt x="1978" y="1782"/>
                    </a:lnTo>
                    <a:lnTo>
                      <a:pt x="2106" y="1862"/>
                    </a:lnTo>
                    <a:lnTo>
                      <a:pt x="2156" y="1930"/>
                    </a:lnTo>
                    <a:lnTo>
                      <a:pt x="2130" y="2001"/>
                    </a:lnTo>
                    <a:lnTo>
                      <a:pt x="2257" y="2032"/>
                    </a:lnTo>
                    <a:lnTo>
                      <a:pt x="2321" y="1985"/>
                    </a:lnTo>
                    <a:lnTo>
                      <a:pt x="2424" y="2050"/>
                    </a:lnTo>
                    <a:lnTo>
                      <a:pt x="2313" y="2130"/>
                    </a:lnTo>
                    <a:lnTo>
                      <a:pt x="2081" y="2191"/>
                    </a:lnTo>
                    <a:lnTo>
                      <a:pt x="1938" y="2115"/>
                    </a:lnTo>
                    <a:lnTo>
                      <a:pt x="1923" y="1986"/>
                    </a:lnTo>
                    <a:lnTo>
                      <a:pt x="1882" y="1871"/>
                    </a:lnTo>
                    <a:lnTo>
                      <a:pt x="1894" y="1828"/>
                    </a:lnTo>
                    <a:lnTo>
                      <a:pt x="1722" y="1805"/>
                    </a:lnTo>
                    <a:lnTo>
                      <a:pt x="1621" y="1795"/>
                    </a:lnTo>
                    <a:lnTo>
                      <a:pt x="1549" y="1698"/>
                    </a:lnTo>
                    <a:lnTo>
                      <a:pt x="1344" y="1713"/>
                    </a:lnTo>
                    <a:lnTo>
                      <a:pt x="1310" y="1496"/>
                    </a:lnTo>
                    <a:lnTo>
                      <a:pt x="1176" y="1510"/>
                    </a:lnTo>
                    <a:lnTo>
                      <a:pt x="695" y="1554"/>
                    </a:lnTo>
                    <a:lnTo>
                      <a:pt x="342" y="1539"/>
                    </a:lnTo>
                    <a:lnTo>
                      <a:pt x="128" y="1501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" name="Freeform 260"/>
              <p:cNvSpPr>
                <a:spLocks/>
              </p:cNvSpPr>
              <p:nvPr/>
            </p:nvSpPr>
            <p:spPr bwMode="auto">
              <a:xfrm>
                <a:off x="336" y="2446"/>
                <a:ext cx="165" cy="138"/>
              </a:xfrm>
              <a:custGeom>
                <a:avLst/>
                <a:gdLst>
                  <a:gd name="T0" fmla="*/ 74 w 1155"/>
                  <a:gd name="T1" fmla="*/ 28 h 963"/>
                  <a:gd name="T2" fmla="*/ 0 w 1155"/>
                  <a:gd name="T3" fmla="*/ 123 h 963"/>
                  <a:gd name="T4" fmla="*/ 5 w 1155"/>
                  <a:gd name="T5" fmla="*/ 315 h 963"/>
                  <a:gd name="T6" fmla="*/ 33 w 1155"/>
                  <a:gd name="T7" fmla="*/ 543 h 963"/>
                  <a:gd name="T8" fmla="*/ 80 w 1155"/>
                  <a:gd name="T9" fmla="*/ 816 h 963"/>
                  <a:gd name="T10" fmla="*/ 158 w 1155"/>
                  <a:gd name="T11" fmla="*/ 908 h 963"/>
                  <a:gd name="T12" fmla="*/ 315 w 1155"/>
                  <a:gd name="T13" fmla="*/ 952 h 963"/>
                  <a:gd name="T14" fmla="*/ 580 w 1155"/>
                  <a:gd name="T15" fmla="*/ 963 h 963"/>
                  <a:gd name="T16" fmla="*/ 879 w 1155"/>
                  <a:gd name="T17" fmla="*/ 959 h 963"/>
                  <a:gd name="T18" fmla="*/ 1030 w 1155"/>
                  <a:gd name="T19" fmla="*/ 941 h 963"/>
                  <a:gd name="T20" fmla="*/ 1106 w 1155"/>
                  <a:gd name="T21" fmla="*/ 900 h 963"/>
                  <a:gd name="T22" fmla="*/ 1155 w 1155"/>
                  <a:gd name="T23" fmla="*/ 203 h 963"/>
                  <a:gd name="T24" fmla="*/ 1118 w 1155"/>
                  <a:gd name="T25" fmla="*/ 68 h 963"/>
                  <a:gd name="T26" fmla="*/ 836 w 1155"/>
                  <a:gd name="T27" fmla="*/ 7 h 963"/>
                  <a:gd name="T28" fmla="*/ 319 w 1155"/>
                  <a:gd name="T29" fmla="*/ 0 h 963"/>
                  <a:gd name="T30" fmla="*/ 74 w 1155"/>
                  <a:gd name="T31" fmla="*/ 28 h 963"/>
                  <a:gd name="T32" fmla="*/ 74 w 1155"/>
                  <a:gd name="T33" fmla="*/ 28 h 9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55"/>
                  <a:gd name="T52" fmla="*/ 0 h 963"/>
                  <a:gd name="T53" fmla="*/ 1155 w 1155"/>
                  <a:gd name="T54" fmla="*/ 963 h 9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55" h="963">
                    <a:moveTo>
                      <a:pt x="74" y="28"/>
                    </a:moveTo>
                    <a:lnTo>
                      <a:pt x="0" y="123"/>
                    </a:lnTo>
                    <a:lnTo>
                      <a:pt x="5" y="315"/>
                    </a:lnTo>
                    <a:lnTo>
                      <a:pt x="33" y="543"/>
                    </a:lnTo>
                    <a:lnTo>
                      <a:pt x="80" y="816"/>
                    </a:lnTo>
                    <a:lnTo>
                      <a:pt x="158" y="908"/>
                    </a:lnTo>
                    <a:lnTo>
                      <a:pt x="315" y="952"/>
                    </a:lnTo>
                    <a:lnTo>
                      <a:pt x="580" y="963"/>
                    </a:lnTo>
                    <a:lnTo>
                      <a:pt x="879" y="959"/>
                    </a:lnTo>
                    <a:lnTo>
                      <a:pt x="1030" y="941"/>
                    </a:lnTo>
                    <a:lnTo>
                      <a:pt x="1106" y="900"/>
                    </a:lnTo>
                    <a:lnTo>
                      <a:pt x="1155" y="203"/>
                    </a:lnTo>
                    <a:lnTo>
                      <a:pt x="1118" y="68"/>
                    </a:lnTo>
                    <a:lnTo>
                      <a:pt x="836" y="7"/>
                    </a:lnTo>
                    <a:lnTo>
                      <a:pt x="319" y="0"/>
                    </a:lnTo>
                    <a:lnTo>
                      <a:pt x="74" y="2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" name="Freeform 261"/>
              <p:cNvSpPr>
                <a:spLocks/>
              </p:cNvSpPr>
              <p:nvPr/>
            </p:nvSpPr>
            <p:spPr bwMode="auto">
              <a:xfrm>
                <a:off x="251" y="2613"/>
                <a:ext cx="28" cy="13"/>
              </a:xfrm>
              <a:custGeom>
                <a:avLst/>
                <a:gdLst>
                  <a:gd name="T0" fmla="*/ 15 w 201"/>
                  <a:gd name="T1" fmla="*/ 14 h 87"/>
                  <a:gd name="T2" fmla="*/ 64 w 201"/>
                  <a:gd name="T3" fmla="*/ 2 h 87"/>
                  <a:gd name="T4" fmla="*/ 113 w 201"/>
                  <a:gd name="T5" fmla="*/ 0 h 87"/>
                  <a:gd name="T6" fmla="*/ 156 w 201"/>
                  <a:gd name="T7" fmla="*/ 11 h 87"/>
                  <a:gd name="T8" fmla="*/ 195 w 201"/>
                  <a:gd name="T9" fmla="*/ 42 h 87"/>
                  <a:gd name="T10" fmla="*/ 201 w 201"/>
                  <a:gd name="T11" fmla="*/ 63 h 87"/>
                  <a:gd name="T12" fmla="*/ 193 w 201"/>
                  <a:gd name="T13" fmla="*/ 80 h 87"/>
                  <a:gd name="T14" fmla="*/ 174 w 201"/>
                  <a:gd name="T15" fmla="*/ 87 h 87"/>
                  <a:gd name="T16" fmla="*/ 155 w 201"/>
                  <a:gd name="T17" fmla="*/ 77 h 87"/>
                  <a:gd name="T18" fmla="*/ 127 w 201"/>
                  <a:gd name="T19" fmla="*/ 55 h 87"/>
                  <a:gd name="T20" fmla="*/ 95 w 201"/>
                  <a:gd name="T21" fmla="*/ 45 h 87"/>
                  <a:gd name="T22" fmla="*/ 25 w 201"/>
                  <a:gd name="T23" fmla="*/ 53 h 87"/>
                  <a:gd name="T24" fmla="*/ 9 w 201"/>
                  <a:gd name="T25" fmla="*/ 50 h 87"/>
                  <a:gd name="T26" fmla="*/ 0 w 201"/>
                  <a:gd name="T27" fmla="*/ 38 h 87"/>
                  <a:gd name="T28" fmla="*/ 1 w 201"/>
                  <a:gd name="T29" fmla="*/ 24 h 87"/>
                  <a:gd name="T30" fmla="*/ 15 w 201"/>
                  <a:gd name="T31" fmla="*/ 14 h 87"/>
                  <a:gd name="T32" fmla="*/ 15 w 201"/>
                  <a:gd name="T33" fmla="*/ 14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5" y="14"/>
                    </a:moveTo>
                    <a:lnTo>
                      <a:pt x="64" y="2"/>
                    </a:lnTo>
                    <a:lnTo>
                      <a:pt x="113" y="0"/>
                    </a:lnTo>
                    <a:lnTo>
                      <a:pt x="156" y="11"/>
                    </a:lnTo>
                    <a:lnTo>
                      <a:pt x="195" y="42"/>
                    </a:lnTo>
                    <a:lnTo>
                      <a:pt x="201" y="63"/>
                    </a:lnTo>
                    <a:lnTo>
                      <a:pt x="193" y="80"/>
                    </a:lnTo>
                    <a:lnTo>
                      <a:pt x="174" y="87"/>
                    </a:lnTo>
                    <a:lnTo>
                      <a:pt x="155" y="77"/>
                    </a:lnTo>
                    <a:lnTo>
                      <a:pt x="127" y="55"/>
                    </a:lnTo>
                    <a:lnTo>
                      <a:pt x="95" y="45"/>
                    </a:lnTo>
                    <a:lnTo>
                      <a:pt x="25" y="53"/>
                    </a:lnTo>
                    <a:lnTo>
                      <a:pt x="9" y="50"/>
                    </a:lnTo>
                    <a:lnTo>
                      <a:pt x="0" y="38"/>
                    </a:lnTo>
                    <a:lnTo>
                      <a:pt x="1" y="2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" name="Freeform 262"/>
              <p:cNvSpPr>
                <a:spLocks/>
              </p:cNvSpPr>
              <p:nvPr/>
            </p:nvSpPr>
            <p:spPr bwMode="auto">
              <a:xfrm>
                <a:off x="252" y="2630"/>
                <a:ext cx="26" cy="11"/>
              </a:xfrm>
              <a:custGeom>
                <a:avLst/>
                <a:gdLst>
                  <a:gd name="T0" fmla="*/ 14 w 178"/>
                  <a:gd name="T1" fmla="*/ 14 h 78"/>
                  <a:gd name="T2" fmla="*/ 58 w 178"/>
                  <a:gd name="T3" fmla="*/ 4 h 78"/>
                  <a:gd name="T4" fmla="*/ 103 w 178"/>
                  <a:gd name="T5" fmla="*/ 0 h 78"/>
                  <a:gd name="T6" fmla="*/ 174 w 178"/>
                  <a:gd name="T7" fmla="*/ 44 h 78"/>
                  <a:gd name="T8" fmla="*/ 178 w 178"/>
                  <a:gd name="T9" fmla="*/ 70 h 78"/>
                  <a:gd name="T10" fmla="*/ 166 w 178"/>
                  <a:gd name="T11" fmla="*/ 78 h 78"/>
                  <a:gd name="T12" fmla="*/ 152 w 178"/>
                  <a:gd name="T13" fmla="*/ 73 h 78"/>
                  <a:gd name="T14" fmla="*/ 124 w 178"/>
                  <a:gd name="T15" fmla="*/ 56 h 78"/>
                  <a:gd name="T16" fmla="*/ 94 w 178"/>
                  <a:gd name="T17" fmla="*/ 43 h 78"/>
                  <a:gd name="T18" fmla="*/ 22 w 178"/>
                  <a:gd name="T19" fmla="*/ 51 h 78"/>
                  <a:gd name="T20" fmla="*/ 8 w 178"/>
                  <a:gd name="T21" fmla="*/ 49 h 78"/>
                  <a:gd name="T22" fmla="*/ 0 w 178"/>
                  <a:gd name="T23" fmla="*/ 37 h 78"/>
                  <a:gd name="T24" fmla="*/ 1 w 178"/>
                  <a:gd name="T25" fmla="*/ 23 h 78"/>
                  <a:gd name="T26" fmla="*/ 14 w 178"/>
                  <a:gd name="T27" fmla="*/ 14 h 78"/>
                  <a:gd name="T28" fmla="*/ 14 w 178"/>
                  <a:gd name="T29" fmla="*/ 14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"/>
                  <a:gd name="T46" fmla="*/ 0 h 78"/>
                  <a:gd name="T47" fmla="*/ 178 w 178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" h="78">
                    <a:moveTo>
                      <a:pt x="14" y="14"/>
                    </a:moveTo>
                    <a:lnTo>
                      <a:pt x="58" y="4"/>
                    </a:lnTo>
                    <a:lnTo>
                      <a:pt x="103" y="0"/>
                    </a:lnTo>
                    <a:lnTo>
                      <a:pt x="174" y="44"/>
                    </a:lnTo>
                    <a:lnTo>
                      <a:pt x="178" y="70"/>
                    </a:lnTo>
                    <a:lnTo>
                      <a:pt x="166" y="78"/>
                    </a:lnTo>
                    <a:lnTo>
                      <a:pt x="152" y="73"/>
                    </a:lnTo>
                    <a:lnTo>
                      <a:pt x="124" y="56"/>
                    </a:lnTo>
                    <a:lnTo>
                      <a:pt x="94" y="43"/>
                    </a:lnTo>
                    <a:lnTo>
                      <a:pt x="22" y="5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1" y="23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" name="Freeform 263"/>
              <p:cNvSpPr>
                <a:spLocks/>
              </p:cNvSpPr>
              <p:nvPr/>
            </p:nvSpPr>
            <p:spPr bwMode="auto">
              <a:xfrm>
                <a:off x="253" y="2645"/>
                <a:ext cx="29" cy="12"/>
              </a:xfrm>
              <a:custGeom>
                <a:avLst/>
                <a:gdLst>
                  <a:gd name="T0" fmla="*/ 17 w 200"/>
                  <a:gd name="T1" fmla="*/ 7 h 83"/>
                  <a:gd name="T2" fmla="*/ 91 w 200"/>
                  <a:gd name="T3" fmla="*/ 0 h 83"/>
                  <a:gd name="T4" fmla="*/ 145 w 200"/>
                  <a:gd name="T5" fmla="*/ 18 h 83"/>
                  <a:gd name="T6" fmla="*/ 191 w 200"/>
                  <a:gd name="T7" fmla="*/ 49 h 83"/>
                  <a:gd name="T8" fmla="*/ 200 w 200"/>
                  <a:gd name="T9" fmla="*/ 62 h 83"/>
                  <a:gd name="T10" fmla="*/ 195 w 200"/>
                  <a:gd name="T11" fmla="*/ 75 h 83"/>
                  <a:gd name="T12" fmla="*/ 184 w 200"/>
                  <a:gd name="T13" fmla="*/ 83 h 83"/>
                  <a:gd name="T14" fmla="*/ 170 w 200"/>
                  <a:gd name="T15" fmla="*/ 80 h 83"/>
                  <a:gd name="T16" fmla="*/ 150 w 200"/>
                  <a:gd name="T17" fmla="*/ 67 h 83"/>
                  <a:gd name="T18" fmla="*/ 130 w 200"/>
                  <a:gd name="T19" fmla="*/ 62 h 83"/>
                  <a:gd name="T20" fmla="*/ 86 w 200"/>
                  <a:gd name="T21" fmla="*/ 54 h 83"/>
                  <a:gd name="T22" fmla="*/ 22 w 200"/>
                  <a:gd name="T23" fmla="*/ 47 h 83"/>
                  <a:gd name="T24" fmla="*/ 0 w 200"/>
                  <a:gd name="T25" fmla="*/ 29 h 83"/>
                  <a:gd name="T26" fmla="*/ 3 w 200"/>
                  <a:gd name="T27" fmla="*/ 15 h 83"/>
                  <a:gd name="T28" fmla="*/ 17 w 200"/>
                  <a:gd name="T29" fmla="*/ 7 h 83"/>
                  <a:gd name="T30" fmla="*/ 17 w 200"/>
                  <a:gd name="T31" fmla="*/ 7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"/>
                  <a:gd name="T49" fmla="*/ 0 h 83"/>
                  <a:gd name="T50" fmla="*/ 200 w 200"/>
                  <a:gd name="T51" fmla="*/ 83 h 8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" h="83">
                    <a:moveTo>
                      <a:pt x="17" y="7"/>
                    </a:moveTo>
                    <a:lnTo>
                      <a:pt x="91" y="0"/>
                    </a:lnTo>
                    <a:lnTo>
                      <a:pt x="145" y="18"/>
                    </a:lnTo>
                    <a:lnTo>
                      <a:pt x="191" y="49"/>
                    </a:lnTo>
                    <a:lnTo>
                      <a:pt x="200" y="62"/>
                    </a:lnTo>
                    <a:lnTo>
                      <a:pt x="195" y="75"/>
                    </a:lnTo>
                    <a:lnTo>
                      <a:pt x="184" y="83"/>
                    </a:lnTo>
                    <a:lnTo>
                      <a:pt x="170" y="80"/>
                    </a:lnTo>
                    <a:lnTo>
                      <a:pt x="150" y="67"/>
                    </a:lnTo>
                    <a:lnTo>
                      <a:pt x="130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" name="Freeform 264"/>
              <p:cNvSpPr>
                <a:spLocks/>
              </p:cNvSpPr>
              <p:nvPr/>
            </p:nvSpPr>
            <p:spPr bwMode="auto">
              <a:xfrm>
                <a:off x="684" y="2622"/>
                <a:ext cx="17" cy="9"/>
              </a:xfrm>
              <a:custGeom>
                <a:avLst/>
                <a:gdLst>
                  <a:gd name="T0" fmla="*/ 19 w 119"/>
                  <a:gd name="T1" fmla="*/ 1 h 65"/>
                  <a:gd name="T2" fmla="*/ 60 w 119"/>
                  <a:gd name="T3" fmla="*/ 0 h 65"/>
                  <a:gd name="T4" fmla="*/ 114 w 119"/>
                  <a:gd name="T5" fmla="*/ 31 h 65"/>
                  <a:gd name="T6" fmla="*/ 119 w 119"/>
                  <a:gd name="T7" fmla="*/ 57 h 65"/>
                  <a:gd name="T8" fmla="*/ 108 w 119"/>
                  <a:gd name="T9" fmla="*/ 65 h 65"/>
                  <a:gd name="T10" fmla="*/ 94 w 119"/>
                  <a:gd name="T11" fmla="*/ 62 h 65"/>
                  <a:gd name="T12" fmla="*/ 51 w 119"/>
                  <a:gd name="T13" fmla="*/ 41 h 65"/>
                  <a:gd name="T14" fmla="*/ 19 w 119"/>
                  <a:gd name="T15" fmla="*/ 39 h 65"/>
                  <a:gd name="T16" fmla="*/ 0 w 119"/>
                  <a:gd name="T17" fmla="*/ 20 h 65"/>
                  <a:gd name="T18" fmla="*/ 4 w 119"/>
                  <a:gd name="T19" fmla="*/ 7 h 65"/>
                  <a:gd name="T20" fmla="*/ 19 w 119"/>
                  <a:gd name="T21" fmla="*/ 1 h 65"/>
                  <a:gd name="T22" fmla="*/ 19 w 119"/>
                  <a:gd name="T23" fmla="*/ 1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65"/>
                  <a:gd name="T38" fmla="*/ 119 w 119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65">
                    <a:moveTo>
                      <a:pt x="19" y="1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19" y="57"/>
                    </a:lnTo>
                    <a:lnTo>
                      <a:pt x="108" y="65"/>
                    </a:lnTo>
                    <a:lnTo>
                      <a:pt x="94" y="62"/>
                    </a:lnTo>
                    <a:lnTo>
                      <a:pt x="51" y="41"/>
                    </a:lnTo>
                    <a:lnTo>
                      <a:pt x="19" y="39"/>
                    </a:lnTo>
                    <a:lnTo>
                      <a:pt x="0" y="20"/>
                    </a:lnTo>
                    <a:lnTo>
                      <a:pt x="4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" name="Freeform 265"/>
              <p:cNvSpPr>
                <a:spLocks/>
              </p:cNvSpPr>
              <p:nvPr/>
            </p:nvSpPr>
            <p:spPr bwMode="auto">
              <a:xfrm>
                <a:off x="685" y="2634"/>
                <a:ext cx="18" cy="14"/>
              </a:xfrm>
              <a:custGeom>
                <a:avLst/>
                <a:gdLst>
                  <a:gd name="T0" fmla="*/ 21 w 129"/>
                  <a:gd name="T1" fmla="*/ 0 h 98"/>
                  <a:gd name="T2" fmla="*/ 79 w 129"/>
                  <a:gd name="T3" fmla="*/ 15 h 98"/>
                  <a:gd name="T4" fmla="*/ 129 w 129"/>
                  <a:gd name="T5" fmla="*/ 65 h 98"/>
                  <a:gd name="T6" fmla="*/ 129 w 129"/>
                  <a:gd name="T7" fmla="*/ 91 h 98"/>
                  <a:gd name="T8" fmla="*/ 116 w 129"/>
                  <a:gd name="T9" fmla="*/ 98 h 98"/>
                  <a:gd name="T10" fmla="*/ 102 w 129"/>
                  <a:gd name="T11" fmla="*/ 92 h 98"/>
                  <a:gd name="T12" fmla="*/ 56 w 129"/>
                  <a:gd name="T13" fmla="*/ 55 h 98"/>
                  <a:gd name="T14" fmla="*/ 16 w 129"/>
                  <a:gd name="T15" fmla="*/ 39 h 98"/>
                  <a:gd name="T16" fmla="*/ 3 w 129"/>
                  <a:gd name="T17" fmla="*/ 30 h 98"/>
                  <a:gd name="T18" fmla="*/ 0 w 129"/>
                  <a:gd name="T19" fmla="*/ 16 h 98"/>
                  <a:gd name="T20" fmla="*/ 7 w 129"/>
                  <a:gd name="T21" fmla="*/ 5 h 98"/>
                  <a:gd name="T22" fmla="*/ 21 w 129"/>
                  <a:gd name="T23" fmla="*/ 0 h 98"/>
                  <a:gd name="T24" fmla="*/ 21 w 129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98"/>
                  <a:gd name="T41" fmla="*/ 129 w 129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98">
                    <a:moveTo>
                      <a:pt x="21" y="0"/>
                    </a:moveTo>
                    <a:lnTo>
                      <a:pt x="79" y="15"/>
                    </a:lnTo>
                    <a:lnTo>
                      <a:pt x="129" y="65"/>
                    </a:lnTo>
                    <a:lnTo>
                      <a:pt x="129" y="91"/>
                    </a:lnTo>
                    <a:lnTo>
                      <a:pt x="116" y="98"/>
                    </a:lnTo>
                    <a:lnTo>
                      <a:pt x="102" y="92"/>
                    </a:lnTo>
                    <a:lnTo>
                      <a:pt x="56" y="55"/>
                    </a:lnTo>
                    <a:lnTo>
                      <a:pt x="16" y="39"/>
                    </a:lnTo>
                    <a:lnTo>
                      <a:pt x="3" y="30"/>
                    </a:lnTo>
                    <a:lnTo>
                      <a:pt x="0" y="16"/>
                    </a:lnTo>
                    <a:lnTo>
                      <a:pt x="7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" name="Freeform 266"/>
              <p:cNvSpPr>
                <a:spLocks/>
              </p:cNvSpPr>
              <p:nvPr/>
            </p:nvSpPr>
            <p:spPr bwMode="auto">
              <a:xfrm>
                <a:off x="683" y="2654"/>
                <a:ext cx="18" cy="8"/>
              </a:xfrm>
              <a:custGeom>
                <a:avLst/>
                <a:gdLst>
                  <a:gd name="T0" fmla="*/ 18 w 124"/>
                  <a:gd name="T1" fmla="*/ 12 h 61"/>
                  <a:gd name="T2" fmla="*/ 51 w 124"/>
                  <a:gd name="T3" fmla="*/ 0 h 61"/>
                  <a:gd name="T4" fmla="*/ 83 w 124"/>
                  <a:gd name="T5" fmla="*/ 9 h 61"/>
                  <a:gd name="T6" fmla="*/ 114 w 124"/>
                  <a:gd name="T7" fmla="*/ 25 h 61"/>
                  <a:gd name="T8" fmla="*/ 124 w 124"/>
                  <a:gd name="T9" fmla="*/ 50 h 61"/>
                  <a:gd name="T10" fmla="*/ 115 w 124"/>
                  <a:gd name="T11" fmla="*/ 61 h 61"/>
                  <a:gd name="T12" fmla="*/ 100 w 124"/>
                  <a:gd name="T13" fmla="*/ 61 h 61"/>
                  <a:gd name="T14" fmla="*/ 55 w 124"/>
                  <a:gd name="T15" fmla="*/ 54 h 61"/>
                  <a:gd name="T16" fmla="*/ 26 w 124"/>
                  <a:gd name="T17" fmla="*/ 55 h 61"/>
                  <a:gd name="T18" fmla="*/ 8 w 124"/>
                  <a:gd name="T19" fmla="*/ 50 h 61"/>
                  <a:gd name="T20" fmla="*/ 0 w 124"/>
                  <a:gd name="T21" fmla="*/ 36 h 61"/>
                  <a:gd name="T22" fmla="*/ 4 w 124"/>
                  <a:gd name="T23" fmla="*/ 22 h 61"/>
                  <a:gd name="T24" fmla="*/ 18 w 124"/>
                  <a:gd name="T25" fmla="*/ 12 h 61"/>
                  <a:gd name="T26" fmla="*/ 18 w 124"/>
                  <a:gd name="T27" fmla="*/ 12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61"/>
                  <a:gd name="T44" fmla="*/ 124 w 124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61">
                    <a:moveTo>
                      <a:pt x="18" y="12"/>
                    </a:moveTo>
                    <a:lnTo>
                      <a:pt x="51" y="0"/>
                    </a:lnTo>
                    <a:lnTo>
                      <a:pt x="83" y="9"/>
                    </a:lnTo>
                    <a:lnTo>
                      <a:pt x="114" y="25"/>
                    </a:lnTo>
                    <a:lnTo>
                      <a:pt x="124" y="50"/>
                    </a:lnTo>
                    <a:lnTo>
                      <a:pt x="115" y="61"/>
                    </a:lnTo>
                    <a:lnTo>
                      <a:pt x="100" y="61"/>
                    </a:lnTo>
                    <a:lnTo>
                      <a:pt x="55" y="54"/>
                    </a:lnTo>
                    <a:lnTo>
                      <a:pt x="26" y="55"/>
                    </a:lnTo>
                    <a:lnTo>
                      <a:pt x="8" y="50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" name="Freeform 267"/>
              <p:cNvSpPr>
                <a:spLocks/>
              </p:cNvSpPr>
              <p:nvPr/>
            </p:nvSpPr>
            <p:spPr bwMode="auto">
              <a:xfrm>
                <a:off x="351" y="2635"/>
                <a:ext cx="136" cy="25"/>
              </a:xfrm>
              <a:custGeom>
                <a:avLst/>
                <a:gdLst>
                  <a:gd name="T0" fmla="*/ 38 w 956"/>
                  <a:gd name="T1" fmla="*/ 43 h 175"/>
                  <a:gd name="T2" fmla="*/ 115 w 956"/>
                  <a:gd name="T3" fmla="*/ 35 h 175"/>
                  <a:gd name="T4" fmla="*/ 193 w 956"/>
                  <a:gd name="T5" fmla="*/ 34 h 175"/>
                  <a:gd name="T6" fmla="*/ 392 w 956"/>
                  <a:gd name="T7" fmla="*/ 12 h 175"/>
                  <a:gd name="T8" fmla="*/ 591 w 956"/>
                  <a:gd name="T9" fmla="*/ 0 h 175"/>
                  <a:gd name="T10" fmla="*/ 809 w 956"/>
                  <a:gd name="T11" fmla="*/ 5 h 175"/>
                  <a:gd name="T12" fmla="*/ 829 w 956"/>
                  <a:gd name="T13" fmla="*/ 41 h 175"/>
                  <a:gd name="T14" fmla="*/ 843 w 956"/>
                  <a:gd name="T15" fmla="*/ 88 h 175"/>
                  <a:gd name="T16" fmla="*/ 858 w 956"/>
                  <a:gd name="T17" fmla="*/ 103 h 175"/>
                  <a:gd name="T18" fmla="*/ 881 w 956"/>
                  <a:gd name="T19" fmla="*/ 117 h 175"/>
                  <a:gd name="T20" fmla="*/ 906 w 956"/>
                  <a:gd name="T21" fmla="*/ 133 h 175"/>
                  <a:gd name="T22" fmla="*/ 929 w 956"/>
                  <a:gd name="T23" fmla="*/ 146 h 175"/>
                  <a:gd name="T24" fmla="*/ 956 w 956"/>
                  <a:gd name="T25" fmla="*/ 169 h 175"/>
                  <a:gd name="T26" fmla="*/ 929 w 956"/>
                  <a:gd name="T27" fmla="*/ 175 h 175"/>
                  <a:gd name="T28" fmla="*/ 740 w 956"/>
                  <a:gd name="T29" fmla="*/ 163 h 175"/>
                  <a:gd name="T30" fmla="*/ 580 w 956"/>
                  <a:gd name="T31" fmla="*/ 162 h 175"/>
                  <a:gd name="T32" fmla="*/ 387 w 956"/>
                  <a:gd name="T33" fmla="*/ 147 h 175"/>
                  <a:gd name="T34" fmla="*/ 297 w 956"/>
                  <a:gd name="T35" fmla="*/ 140 h 175"/>
                  <a:gd name="T36" fmla="*/ 195 w 956"/>
                  <a:gd name="T37" fmla="*/ 142 h 175"/>
                  <a:gd name="T38" fmla="*/ 113 w 956"/>
                  <a:gd name="T39" fmla="*/ 136 h 175"/>
                  <a:gd name="T40" fmla="*/ 32 w 956"/>
                  <a:gd name="T41" fmla="*/ 136 h 175"/>
                  <a:gd name="T42" fmla="*/ 7 w 956"/>
                  <a:gd name="T43" fmla="*/ 128 h 175"/>
                  <a:gd name="T44" fmla="*/ 0 w 956"/>
                  <a:gd name="T45" fmla="*/ 98 h 175"/>
                  <a:gd name="T46" fmla="*/ 10 w 956"/>
                  <a:gd name="T47" fmla="*/ 64 h 175"/>
                  <a:gd name="T48" fmla="*/ 22 w 956"/>
                  <a:gd name="T49" fmla="*/ 51 h 175"/>
                  <a:gd name="T50" fmla="*/ 38 w 956"/>
                  <a:gd name="T51" fmla="*/ 43 h 175"/>
                  <a:gd name="T52" fmla="*/ 38 w 956"/>
                  <a:gd name="T53" fmla="*/ 43 h 1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56"/>
                  <a:gd name="T82" fmla="*/ 0 h 175"/>
                  <a:gd name="T83" fmla="*/ 956 w 956"/>
                  <a:gd name="T84" fmla="*/ 175 h 1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56" h="175">
                    <a:moveTo>
                      <a:pt x="38" y="43"/>
                    </a:moveTo>
                    <a:lnTo>
                      <a:pt x="115" y="35"/>
                    </a:lnTo>
                    <a:lnTo>
                      <a:pt x="193" y="34"/>
                    </a:lnTo>
                    <a:lnTo>
                      <a:pt x="392" y="12"/>
                    </a:lnTo>
                    <a:lnTo>
                      <a:pt x="591" y="0"/>
                    </a:lnTo>
                    <a:lnTo>
                      <a:pt x="809" y="5"/>
                    </a:lnTo>
                    <a:lnTo>
                      <a:pt x="829" y="41"/>
                    </a:lnTo>
                    <a:lnTo>
                      <a:pt x="843" y="88"/>
                    </a:lnTo>
                    <a:lnTo>
                      <a:pt x="858" y="103"/>
                    </a:lnTo>
                    <a:lnTo>
                      <a:pt x="881" y="117"/>
                    </a:lnTo>
                    <a:lnTo>
                      <a:pt x="906" y="133"/>
                    </a:lnTo>
                    <a:lnTo>
                      <a:pt x="929" y="146"/>
                    </a:lnTo>
                    <a:lnTo>
                      <a:pt x="956" y="169"/>
                    </a:lnTo>
                    <a:lnTo>
                      <a:pt x="929" y="175"/>
                    </a:lnTo>
                    <a:lnTo>
                      <a:pt x="740" y="163"/>
                    </a:lnTo>
                    <a:lnTo>
                      <a:pt x="580" y="162"/>
                    </a:lnTo>
                    <a:lnTo>
                      <a:pt x="387" y="147"/>
                    </a:lnTo>
                    <a:lnTo>
                      <a:pt x="297" y="140"/>
                    </a:lnTo>
                    <a:lnTo>
                      <a:pt x="195" y="142"/>
                    </a:lnTo>
                    <a:lnTo>
                      <a:pt x="113" y="136"/>
                    </a:lnTo>
                    <a:lnTo>
                      <a:pt x="32" y="136"/>
                    </a:lnTo>
                    <a:lnTo>
                      <a:pt x="7" y="128"/>
                    </a:lnTo>
                    <a:lnTo>
                      <a:pt x="0" y="98"/>
                    </a:lnTo>
                    <a:lnTo>
                      <a:pt x="10" y="64"/>
                    </a:lnTo>
                    <a:lnTo>
                      <a:pt x="22" y="51"/>
                    </a:lnTo>
                    <a:lnTo>
                      <a:pt x="38" y="4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" name="Freeform 268"/>
              <p:cNvSpPr>
                <a:spLocks/>
              </p:cNvSpPr>
              <p:nvPr/>
            </p:nvSpPr>
            <p:spPr bwMode="auto">
              <a:xfrm>
                <a:off x="341" y="2593"/>
                <a:ext cx="21" cy="19"/>
              </a:xfrm>
              <a:custGeom>
                <a:avLst/>
                <a:gdLst>
                  <a:gd name="T0" fmla="*/ 22 w 148"/>
                  <a:gd name="T1" fmla="*/ 75 h 137"/>
                  <a:gd name="T2" fmla="*/ 0 w 148"/>
                  <a:gd name="T3" fmla="*/ 50 h 137"/>
                  <a:gd name="T4" fmla="*/ 2 w 148"/>
                  <a:gd name="T5" fmla="*/ 20 h 137"/>
                  <a:gd name="T6" fmla="*/ 23 w 148"/>
                  <a:gd name="T7" fmla="*/ 0 h 137"/>
                  <a:gd name="T8" fmla="*/ 55 w 148"/>
                  <a:gd name="T9" fmla="*/ 1 h 137"/>
                  <a:gd name="T10" fmla="*/ 124 w 148"/>
                  <a:gd name="T11" fmla="*/ 32 h 137"/>
                  <a:gd name="T12" fmla="*/ 148 w 148"/>
                  <a:gd name="T13" fmla="*/ 69 h 137"/>
                  <a:gd name="T14" fmla="*/ 145 w 148"/>
                  <a:gd name="T15" fmla="*/ 110 h 137"/>
                  <a:gd name="T16" fmla="*/ 135 w 148"/>
                  <a:gd name="T17" fmla="*/ 127 h 137"/>
                  <a:gd name="T18" fmla="*/ 121 w 148"/>
                  <a:gd name="T19" fmla="*/ 137 h 137"/>
                  <a:gd name="T20" fmla="*/ 86 w 148"/>
                  <a:gd name="T21" fmla="*/ 132 h 137"/>
                  <a:gd name="T22" fmla="*/ 54 w 148"/>
                  <a:gd name="T23" fmla="*/ 102 h 137"/>
                  <a:gd name="T24" fmla="*/ 22 w 148"/>
                  <a:gd name="T25" fmla="*/ 75 h 137"/>
                  <a:gd name="T26" fmla="*/ 22 w 148"/>
                  <a:gd name="T27" fmla="*/ 75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137"/>
                  <a:gd name="T44" fmla="*/ 148 w 14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137">
                    <a:moveTo>
                      <a:pt x="22" y="75"/>
                    </a:moveTo>
                    <a:lnTo>
                      <a:pt x="0" y="50"/>
                    </a:lnTo>
                    <a:lnTo>
                      <a:pt x="2" y="20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124" y="32"/>
                    </a:lnTo>
                    <a:lnTo>
                      <a:pt x="148" y="69"/>
                    </a:lnTo>
                    <a:lnTo>
                      <a:pt x="145" y="110"/>
                    </a:lnTo>
                    <a:lnTo>
                      <a:pt x="135" y="127"/>
                    </a:lnTo>
                    <a:lnTo>
                      <a:pt x="121" y="137"/>
                    </a:lnTo>
                    <a:lnTo>
                      <a:pt x="86" y="132"/>
                    </a:lnTo>
                    <a:lnTo>
                      <a:pt x="54" y="102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" name="Freeform 269"/>
              <p:cNvSpPr>
                <a:spLocks/>
              </p:cNvSpPr>
              <p:nvPr/>
            </p:nvSpPr>
            <p:spPr bwMode="auto">
              <a:xfrm>
                <a:off x="497" y="2449"/>
                <a:ext cx="77" cy="227"/>
              </a:xfrm>
              <a:custGeom>
                <a:avLst/>
                <a:gdLst>
                  <a:gd name="T0" fmla="*/ 532 w 534"/>
                  <a:gd name="T1" fmla="*/ 59 h 1590"/>
                  <a:gd name="T2" fmla="*/ 518 w 534"/>
                  <a:gd name="T3" fmla="*/ 136 h 1590"/>
                  <a:gd name="T4" fmla="*/ 486 w 534"/>
                  <a:gd name="T5" fmla="*/ 190 h 1590"/>
                  <a:gd name="T6" fmla="*/ 420 w 534"/>
                  <a:gd name="T7" fmla="*/ 294 h 1590"/>
                  <a:gd name="T8" fmla="*/ 521 w 534"/>
                  <a:gd name="T9" fmla="*/ 315 h 1590"/>
                  <a:gd name="T10" fmla="*/ 528 w 534"/>
                  <a:gd name="T11" fmla="*/ 375 h 1590"/>
                  <a:gd name="T12" fmla="*/ 496 w 534"/>
                  <a:gd name="T13" fmla="*/ 431 h 1590"/>
                  <a:gd name="T14" fmla="*/ 451 w 534"/>
                  <a:gd name="T15" fmla="*/ 485 h 1590"/>
                  <a:gd name="T16" fmla="*/ 469 w 534"/>
                  <a:gd name="T17" fmla="*/ 534 h 1590"/>
                  <a:gd name="T18" fmla="*/ 496 w 534"/>
                  <a:gd name="T19" fmla="*/ 583 h 1590"/>
                  <a:gd name="T20" fmla="*/ 471 w 534"/>
                  <a:gd name="T21" fmla="*/ 647 h 1590"/>
                  <a:gd name="T22" fmla="*/ 418 w 534"/>
                  <a:gd name="T23" fmla="*/ 742 h 1590"/>
                  <a:gd name="T24" fmla="*/ 471 w 534"/>
                  <a:gd name="T25" fmla="*/ 770 h 1590"/>
                  <a:gd name="T26" fmla="*/ 471 w 534"/>
                  <a:gd name="T27" fmla="*/ 827 h 1590"/>
                  <a:gd name="T28" fmla="*/ 444 w 534"/>
                  <a:gd name="T29" fmla="*/ 892 h 1590"/>
                  <a:gd name="T30" fmla="*/ 460 w 534"/>
                  <a:gd name="T31" fmla="*/ 955 h 1590"/>
                  <a:gd name="T32" fmla="*/ 491 w 534"/>
                  <a:gd name="T33" fmla="*/ 1004 h 1590"/>
                  <a:gd name="T34" fmla="*/ 469 w 534"/>
                  <a:gd name="T35" fmla="*/ 1069 h 1590"/>
                  <a:gd name="T36" fmla="*/ 425 w 534"/>
                  <a:gd name="T37" fmla="*/ 1141 h 1590"/>
                  <a:gd name="T38" fmla="*/ 430 w 534"/>
                  <a:gd name="T39" fmla="*/ 1176 h 1590"/>
                  <a:gd name="T40" fmla="*/ 469 w 534"/>
                  <a:gd name="T41" fmla="*/ 1240 h 1590"/>
                  <a:gd name="T42" fmla="*/ 443 w 534"/>
                  <a:gd name="T43" fmla="*/ 1287 h 1590"/>
                  <a:gd name="T44" fmla="*/ 408 w 534"/>
                  <a:gd name="T45" fmla="*/ 1327 h 1590"/>
                  <a:gd name="T46" fmla="*/ 475 w 534"/>
                  <a:gd name="T47" fmla="*/ 1421 h 1590"/>
                  <a:gd name="T48" fmla="*/ 489 w 534"/>
                  <a:gd name="T49" fmla="*/ 1568 h 1590"/>
                  <a:gd name="T50" fmla="*/ 404 w 534"/>
                  <a:gd name="T51" fmla="*/ 1590 h 1590"/>
                  <a:gd name="T52" fmla="*/ 289 w 534"/>
                  <a:gd name="T53" fmla="*/ 1527 h 1590"/>
                  <a:gd name="T54" fmla="*/ 244 w 534"/>
                  <a:gd name="T55" fmla="*/ 1493 h 1590"/>
                  <a:gd name="T56" fmla="*/ 53 w 534"/>
                  <a:gd name="T57" fmla="*/ 1493 h 1590"/>
                  <a:gd name="T58" fmla="*/ 9 w 534"/>
                  <a:gd name="T59" fmla="*/ 1481 h 1590"/>
                  <a:gd name="T60" fmla="*/ 14 w 534"/>
                  <a:gd name="T61" fmla="*/ 1377 h 1590"/>
                  <a:gd name="T62" fmla="*/ 39 w 534"/>
                  <a:gd name="T63" fmla="*/ 1334 h 1590"/>
                  <a:gd name="T64" fmla="*/ 107 w 534"/>
                  <a:gd name="T65" fmla="*/ 1173 h 1590"/>
                  <a:gd name="T66" fmla="*/ 111 w 534"/>
                  <a:gd name="T67" fmla="*/ 998 h 1590"/>
                  <a:gd name="T68" fmla="*/ 136 w 534"/>
                  <a:gd name="T69" fmla="*/ 882 h 1590"/>
                  <a:gd name="T70" fmla="*/ 178 w 534"/>
                  <a:gd name="T71" fmla="*/ 699 h 1590"/>
                  <a:gd name="T72" fmla="*/ 206 w 534"/>
                  <a:gd name="T73" fmla="*/ 591 h 1590"/>
                  <a:gd name="T74" fmla="*/ 239 w 534"/>
                  <a:gd name="T75" fmla="*/ 510 h 1590"/>
                  <a:gd name="T76" fmla="*/ 278 w 534"/>
                  <a:gd name="T77" fmla="*/ 466 h 1590"/>
                  <a:gd name="T78" fmla="*/ 348 w 534"/>
                  <a:gd name="T79" fmla="*/ 414 h 1590"/>
                  <a:gd name="T80" fmla="*/ 281 w 534"/>
                  <a:gd name="T81" fmla="*/ 394 h 1590"/>
                  <a:gd name="T82" fmla="*/ 274 w 534"/>
                  <a:gd name="T83" fmla="*/ 322 h 1590"/>
                  <a:gd name="T84" fmla="*/ 308 w 534"/>
                  <a:gd name="T85" fmla="*/ 266 h 1590"/>
                  <a:gd name="T86" fmla="*/ 298 w 534"/>
                  <a:gd name="T87" fmla="*/ 259 h 1590"/>
                  <a:gd name="T88" fmla="*/ 234 w 534"/>
                  <a:gd name="T89" fmla="*/ 231 h 1590"/>
                  <a:gd name="T90" fmla="*/ 233 w 534"/>
                  <a:gd name="T91" fmla="*/ 152 h 1590"/>
                  <a:gd name="T92" fmla="*/ 282 w 534"/>
                  <a:gd name="T93" fmla="*/ 106 h 1590"/>
                  <a:gd name="T94" fmla="*/ 346 w 534"/>
                  <a:gd name="T95" fmla="*/ 61 h 1590"/>
                  <a:gd name="T96" fmla="*/ 416 w 534"/>
                  <a:gd name="T97" fmla="*/ 27 h 1590"/>
                  <a:gd name="T98" fmla="*/ 529 w 534"/>
                  <a:gd name="T99" fmla="*/ 0 h 15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1590"/>
                  <a:gd name="T152" fmla="*/ 534 w 534"/>
                  <a:gd name="T153" fmla="*/ 1590 h 15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1590">
                    <a:moveTo>
                      <a:pt x="529" y="0"/>
                    </a:moveTo>
                    <a:lnTo>
                      <a:pt x="532" y="59"/>
                    </a:lnTo>
                    <a:lnTo>
                      <a:pt x="528" y="102"/>
                    </a:lnTo>
                    <a:lnTo>
                      <a:pt x="518" y="136"/>
                    </a:lnTo>
                    <a:lnTo>
                      <a:pt x="504" y="164"/>
                    </a:lnTo>
                    <a:lnTo>
                      <a:pt x="486" y="190"/>
                    </a:lnTo>
                    <a:lnTo>
                      <a:pt x="465" y="218"/>
                    </a:lnTo>
                    <a:lnTo>
                      <a:pt x="420" y="294"/>
                    </a:lnTo>
                    <a:lnTo>
                      <a:pt x="484" y="298"/>
                    </a:lnTo>
                    <a:lnTo>
                      <a:pt x="521" y="315"/>
                    </a:lnTo>
                    <a:lnTo>
                      <a:pt x="534" y="342"/>
                    </a:lnTo>
                    <a:lnTo>
                      <a:pt x="528" y="375"/>
                    </a:lnTo>
                    <a:lnTo>
                      <a:pt x="508" y="412"/>
                    </a:lnTo>
                    <a:lnTo>
                      <a:pt x="496" y="431"/>
                    </a:lnTo>
                    <a:lnTo>
                      <a:pt x="481" y="450"/>
                    </a:lnTo>
                    <a:lnTo>
                      <a:pt x="451" y="485"/>
                    </a:lnTo>
                    <a:lnTo>
                      <a:pt x="421" y="518"/>
                    </a:lnTo>
                    <a:lnTo>
                      <a:pt x="469" y="534"/>
                    </a:lnTo>
                    <a:lnTo>
                      <a:pt x="492" y="556"/>
                    </a:lnTo>
                    <a:lnTo>
                      <a:pt x="496" y="583"/>
                    </a:lnTo>
                    <a:lnTo>
                      <a:pt x="487" y="614"/>
                    </a:lnTo>
                    <a:lnTo>
                      <a:pt x="471" y="647"/>
                    </a:lnTo>
                    <a:lnTo>
                      <a:pt x="450" y="680"/>
                    </a:lnTo>
                    <a:lnTo>
                      <a:pt x="418" y="742"/>
                    </a:lnTo>
                    <a:lnTo>
                      <a:pt x="452" y="751"/>
                    </a:lnTo>
                    <a:lnTo>
                      <a:pt x="471" y="770"/>
                    </a:lnTo>
                    <a:lnTo>
                      <a:pt x="475" y="796"/>
                    </a:lnTo>
                    <a:lnTo>
                      <a:pt x="471" y="827"/>
                    </a:lnTo>
                    <a:lnTo>
                      <a:pt x="460" y="860"/>
                    </a:lnTo>
                    <a:lnTo>
                      <a:pt x="444" y="892"/>
                    </a:lnTo>
                    <a:lnTo>
                      <a:pt x="414" y="940"/>
                    </a:lnTo>
                    <a:lnTo>
                      <a:pt x="460" y="955"/>
                    </a:lnTo>
                    <a:lnTo>
                      <a:pt x="484" y="977"/>
                    </a:lnTo>
                    <a:lnTo>
                      <a:pt x="491" y="1004"/>
                    </a:lnTo>
                    <a:lnTo>
                      <a:pt x="484" y="1034"/>
                    </a:lnTo>
                    <a:lnTo>
                      <a:pt x="469" y="1069"/>
                    </a:lnTo>
                    <a:lnTo>
                      <a:pt x="448" y="1105"/>
                    </a:lnTo>
                    <a:lnTo>
                      <a:pt x="425" y="1141"/>
                    </a:lnTo>
                    <a:lnTo>
                      <a:pt x="407" y="1176"/>
                    </a:lnTo>
                    <a:lnTo>
                      <a:pt x="430" y="1176"/>
                    </a:lnTo>
                    <a:lnTo>
                      <a:pt x="448" y="1193"/>
                    </a:lnTo>
                    <a:lnTo>
                      <a:pt x="469" y="1240"/>
                    </a:lnTo>
                    <a:lnTo>
                      <a:pt x="458" y="1265"/>
                    </a:lnTo>
                    <a:lnTo>
                      <a:pt x="443" y="1287"/>
                    </a:lnTo>
                    <a:lnTo>
                      <a:pt x="427" y="1309"/>
                    </a:lnTo>
                    <a:lnTo>
                      <a:pt x="408" y="1327"/>
                    </a:lnTo>
                    <a:lnTo>
                      <a:pt x="445" y="1361"/>
                    </a:lnTo>
                    <a:lnTo>
                      <a:pt x="475" y="1421"/>
                    </a:lnTo>
                    <a:lnTo>
                      <a:pt x="497" y="1539"/>
                    </a:lnTo>
                    <a:lnTo>
                      <a:pt x="489" y="1568"/>
                    </a:lnTo>
                    <a:lnTo>
                      <a:pt x="467" y="1585"/>
                    </a:lnTo>
                    <a:lnTo>
                      <a:pt x="404" y="1590"/>
                    </a:lnTo>
                    <a:lnTo>
                      <a:pt x="336" y="1566"/>
                    </a:lnTo>
                    <a:lnTo>
                      <a:pt x="289" y="1527"/>
                    </a:lnTo>
                    <a:lnTo>
                      <a:pt x="271" y="1507"/>
                    </a:lnTo>
                    <a:lnTo>
                      <a:pt x="244" y="1493"/>
                    </a:lnTo>
                    <a:lnTo>
                      <a:pt x="179" y="1482"/>
                    </a:lnTo>
                    <a:lnTo>
                      <a:pt x="53" y="1493"/>
                    </a:lnTo>
                    <a:lnTo>
                      <a:pt x="26" y="1493"/>
                    </a:lnTo>
                    <a:lnTo>
                      <a:pt x="9" y="1481"/>
                    </a:lnTo>
                    <a:lnTo>
                      <a:pt x="0" y="1434"/>
                    </a:lnTo>
                    <a:lnTo>
                      <a:pt x="14" y="1377"/>
                    </a:lnTo>
                    <a:lnTo>
                      <a:pt x="26" y="1352"/>
                    </a:lnTo>
                    <a:lnTo>
                      <a:pt x="39" y="1334"/>
                    </a:lnTo>
                    <a:lnTo>
                      <a:pt x="149" y="1215"/>
                    </a:lnTo>
                    <a:lnTo>
                      <a:pt x="107" y="1173"/>
                    </a:lnTo>
                    <a:lnTo>
                      <a:pt x="98" y="1098"/>
                    </a:lnTo>
                    <a:lnTo>
                      <a:pt x="111" y="998"/>
                    </a:lnTo>
                    <a:lnTo>
                      <a:pt x="124" y="942"/>
                    </a:lnTo>
                    <a:lnTo>
                      <a:pt x="136" y="882"/>
                    </a:lnTo>
                    <a:lnTo>
                      <a:pt x="163" y="759"/>
                    </a:lnTo>
                    <a:lnTo>
                      <a:pt x="178" y="699"/>
                    </a:lnTo>
                    <a:lnTo>
                      <a:pt x="192" y="642"/>
                    </a:lnTo>
                    <a:lnTo>
                      <a:pt x="206" y="591"/>
                    </a:lnTo>
                    <a:lnTo>
                      <a:pt x="222" y="546"/>
                    </a:lnTo>
                    <a:lnTo>
                      <a:pt x="239" y="510"/>
                    </a:lnTo>
                    <a:lnTo>
                      <a:pt x="256" y="485"/>
                    </a:lnTo>
                    <a:lnTo>
                      <a:pt x="278" y="466"/>
                    </a:lnTo>
                    <a:lnTo>
                      <a:pt x="302" y="448"/>
                    </a:lnTo>
                    <a:lnTo>
                      <a:pt x="348" y="414"/>
                    </a:lnTo>
                    <a:lnTo>
                      <a:pt x="307" y="408"/>
                    </a:lnTo>
                    <a:lnTo>
                      <a:pt x="281" y="394"/>
                    </a:lnTo>
                    <a:lnTo>
                      <a:pt x="266" y="350"/>
                    </a:lnTo>
                    <a:lnTo>
                      <a:pt x="274" y="322"/>
                    </a:lnTo>
                    <a:lnTo>
                      <a:pt x="289" y="294"/>
                    </a:lnTo>
                    <a:lnTo>
                      <a:pt x="308" y="266"/>
                    </a:lnTo>
                    <a:lnTo>
                      <a:pt x="330" y="241"/>
                    </a:lnTo>
                    <a:lnTo>
                      <a:pt x="298" y="259"/>
                    </a:lnTo>
                    <a:lnTo>
                      <a:pt x="272" y="261"/>
                    </a:lnTo>
                    <a:lnTo>
                      <a:pt x="234" y="231"/>
                    </a:lnTo>
                    <a:lnTo>
                      <a:pt x="225" y="179"/>
                    </a:lnTo>
                    <a:lnTo>
                      <a:pt x="233" y="152"/>
                    </a:lnTo>
                    <a:lnTo>
                      <a:pt x="251" y="130"/>
                    </a:lnTo>
                    <a:lnTo>
                      <a:pt x="282" y="106"/>
                    </a:lnTo>
                    <a:lnTo>
                      <a:pt x="313" y="82"/>
                    </a:lnTo>
                    <a:lnTo>
                      <a:pt x="346" y="61"/>
                    </a:lnTo>
                    <a:lnTo>
                      <a:pt x="380" y="43"/>
                    </a:lnTo>
                    <a:lnTo>
                      <a:pt x="416" y="27"/>
                    </a:lnTo>
                    <a:lnTo>
                      <a:pt x="453" y="14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" name="Freeform 270"/>
              <p:cNvSpPr>
                <a:spLocks/>
              </p:cNvSpPr>
              <p:nvPr/>
            </p:nvSpPr>
            <p:spPr bwMode="auto">
              <a:xfrm>
                <a:off x="333" y="2424"/>
                <a:ext cx="188" cy="155"/>
              </a:xfrm>
              <a:custGeom>
                <a:avLst/>
                <a:gdLst>
                  <a:gd name="T0" fmla="*/ 0 w 1318"/>
                  <a:gd name="T1" fmla="*/ 262 h 1087"/>
                  <a:gd name="T2" fmla="*/ 14 w 1318"/>
                  <a:gd name="T3" fmla="*/ 212 h 1087"/>
                  <a:gd name="T4" fmla="*/ 31 w 1318"/>
                  <a:gd name="T5" fmla="*/ 167 h 1087"/>
                  <a:gd name="T6" fmla="*/ 50 w 1318"/>
                  <a:gd name="T7" fmla="*/ 129 h 1087"/>
                  <a:gd name="T8" fmla="*/ 72 w 1318"/>
                  <a:gd name="T9" fmla="*/ 98 h 1087"/>
                  <a:gd name="T10" fmla="*/ 100 w 1318"/>
                  <a:gd name="T11" fmla="*/ 73 h 1087"/>
                  <a:gd name="T12" fmla="*/ 134 w 1318"/>
                  <a:gd name="T13" fmla="*/ 55 h 1087"/>
                  <a:gd name="T14" fmla="*/ 175 w 1318"/>
                  <a:gd name="T15" fmla="*/ 45 h 1087"/>
                  <a:gd name="T16" fmla="*/ 225 w 1318"/>
                  <a:gd name="T17" fmla="*/ 40 h 1087"/>
                  <a:gd name="T18" fmla="*/ 340 w 1318"/>
                  <a:gd name="T19" fmla="*/ 20 h 1087"/>
                  <a:gd name="T20" fmla="*/ 455 w 1318"/>
                  <a:gd name="T21" fmla="*/ 6 h 1087"/>
                  <a:gd name="T22" fmla="*/ 732 w 1318"/>
                  <a:gd name="T23" fmla="*/ 0 h 1087"/>
                  <a:gd name="T24" fmla="*/ 1005 w 1318"/>
                  <a:gd name="T25" fmla="*/ 42 h 1087"/>
                  <a:gd name="T26" fmla="*/ 1096 w 1318"/>
                  <a:gd name="T27" fmla="*/ 55 h 1087"/>
                  <a:gd name="T28" fmla="*/ 1175 w 1318"/>
                  <a:gd name="T29" fmla="*/ 82 h 1087"/>
                  <a:gd name="T30" fmla="*/ 1209 w 1318"/>
                  <a:gd name="T31" fmla="*/ 102 h 1087"/>
                  <a:gd name="T32" fmla="*/ 1241 w 1318"/>
                  <a:gd name="T33" fmla="*/ 127 h 1087"/>
                  <a:gd name="T34" fmla="*/ 1270 w 1318"/>
                  <a:gd name="T35" fmla="*/ 158 h 1087"/>
                  <a:gd name="T36" fmla="*/ 1296 w 1318"/>
                  <a:gd name="T37" fmla="*/ 196 h 1087"/>
                  <a:gd name="T38" fmla="*/ 1318 w 1318"/>
                  <a:gd name="T39" fmla="*/ 270 h 1087"/>
                  <a:gd name="T40" fmla="*/ 1314 w 1318"/>
                  <a:gd name="T41" fmla="*/ 352 h 1087"/>
                  <a:gd name="T42" fmla="*/ 1297 w 1318"/>
                  <a:gd name="T43" fmla="*/ 482 h 1087"/>
                  <a:gd name="T44" fmla="*/ 1278 w 1318"/>
                  <a:gd name="T45" fmla="*/ 612 h 1087"/>
                  <a:gd name="T46" fmla="*/ 1261 w 1318"/>
                  <a:gd name="T47" fmla="*/ 705 h 1087"/>
                  <a:gd name="T48" fmla="*/ 1240 w 1318"/>
                  <a:gd name="T49" fmla="*/ 798 h 1087"/>
                  <a:gd name="T50" fmla="*/ 1218 w 1318"/>
                  <a:gd name="T51" fmla="*/ 896 h 1087"/>
                  <a:gd name="T52" fmla="*/ 1202 w 1318"/>
                  <a:gd name="T53" fmla="*/ 930 h 1087"/>
                  <a:gd name="T54" fmla="*/ 1174 w 1318"/>
                  <a:gd name="T55" fmla="*/ 990 h 1087"/>
                  <a:gd name="T56" fmla="*/ 1159 w 1318"/>
                  <a:gd name="T57" fmla="*/ 1016 h 1087"/>
                  <a:gd name="T58" fmla="*/ 1140 w 1318"/>
                  <a:gd name="T59" fmla="*/ 1039 h 1087"/>
                  <a:gd name="T60" fmla="*/ 1119 w 1318"/>
                  <a:gd name="T61" fmla="*/ 1061 h 1087"/>
                  <a:gd name="T62" fmla="*/ 1099 w 1318"/>
                  <a:gd name="T63" fmla="*/ 1076 h 1087"/>
                  <a:gd name="T64" fmla="*/ 1072 w 1318"/>
                  <a:gd name="T65" fmla="*/ 1087 h 1087"/>
                  <a:gd name="T66" fmla="*/ 1074 w 1318"/>
                  <a:gd name="T67" fmla="*/ 1057 h 1087"/>
                  <a:gd name="T68" fmla="*/ 1096 w 1318"/>
                  <a:gd name="T69" fmla="*/ 987 h 1087"/>
                  <a:gd name="T70" fmla="*/ 1103 w 1318"/>
                  <a:gd name="T71" fmla="*/ 919 h 1087"/>
                  <a:gd name="T72" fmla="*/ 1112 w 1318"/>
                  <a:gd name="T73" fmla="*/ 774 h 1087"/>
                  <a:gd name="T74" fmla="*/ 1133 w 1318"/>
                  <a:gd name="T75" fmla="*/ 686 h 1087"/>
                  <a:gd name="T76" fmla="*/ 1151 w 1318"/>
                  <a:gd name="T77" fmla="*/ 596 h 1087"/>
                  <a:gd name="T78" fmla="*/ 1172 w 1318"/>
                  <a:gd name="T79" fmla="*/ 468 h 1087"/>
                  <a:gd name="T80" fmla="*/ 1192 w 1318"/>
                  <a:gd name="T81" fmla="*/ 341 h 1087"/>
                  <a:gd name="T82" fmla="*/ 1191 w 1318"/>
                  <a:gd name="T83" fmla="*/ 260 h 1087"/>
                  <a:gd name="T84" fmla="*/ 1172 w 1318"/>
                  <a:gd name="T85" fmla="*/ 234 h 1087"/>
                  <a:gd name="T86" fmla="*/ 1153 w 1318"/>
                  <a:gd name="T87" fmla="*/ 215 h 1087"/>
                  <a:gd name="T88" fmla="*/ 1129 w 1318"/>
                  <a:gd name="T89" fmla="*/ 201 h 1087"/>
                  <a:gd name="T90" fmla="*/ 1104 w 1318"/>
                  <a:gd name="T91" fmla="*/ 189 h 1087"/>
                  <a:gd name="T92" fmla="*/ 1047 w 1318"/>
                  <a:gd name="T93" fmla="*/ 176 h 1087"/>
                  <a:gd name="T94" fmla="*/ 984 w 1318"/>
                  <a:gd name="T95" fmla="*/ 169 h 1087"/>
                  <a:gd name="T96" fmla="*/ 914 w 1318"/>
                  <a:gd name="T97" fmla="*/ 154 h 1087"/>
                  <a:gd name="T98" fmla="*/ 848 w 1318"/>
                  <a:gd name="T99" fmla="*/ 142 h 1087"/>
                  <a:gd name="T100" fmla="*/ 726 w 1318"/>
                  <a:gd name="T101" fmla="*/ 130 h 1087"/>
                  <a:gd name="T102" fmla="*/ 462 w 1318"/>
                  <a:gd name="T103" fmla="*/ 136 h 1087"/>
                  <a:gd name="T104" fmla="*/ 293 w 1318"/>
                  <a:gd name="T105" fmla="*/ 145 h 1087"/>
                  <a:gd name="T106" fmla="*/ 220 w 1318"/>
                  <a:gd name="T107" fmla="*/ 152 h 1087"/>
                  <a:gd name="T108" fmla="*/ 154 w 1318"/>
                  <a:gd name="T109" fmla="*/ 177 h 1087"/>
                  <a:gd name="T110" fmla="*/ 102 w 1318"/>
                  <a:gd name="T111" fmla="*/ 220 h 1087"/>
                  <a:gd name="T112" fmla="*/ 70 w 1318"/>
                  <a:gd name="T113" fmla="*/ 282 h 1087"/>
                  <a:gd name="T114" fmla="*/ 63 w 1318"/>
                  <a:gd name="T115" fmla="*/ 297 h 1087"/>
                  <a:gd name="T116" fmla="*/ 52 w 1318"/>
                  <a:gd name="T117" fmla="*/ 306 h 1087"/>
                  <a:gd name="T118" fmla="*/ 26 w 1318"/>
                  <a:gd name="T119" fmla="*/ 308 h 1087"/>
                  <a:gd name="T120" fmla="*/ 3 w 1318"/>
                  <a:gd name="T121" fmla="*/ 292 h 1087"/>
                  <a:gd name="T122" fmla="*/ 0 w 1318"/>
                  <a:gd name="T123" fmla="*/ 262 h 1087"/>
                  <a:gd name="T124" fmla="*/ 0 w 1318"/>
                  <a:gd name="T125" fmla="*/ 262 h 10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18"/>
                  <a:gd name="T190" fmla="*/ 0 h 1087"/>
                  <a:gd name="T191" fmla="*/ 1318 w 1318"/>
                  <a:gd name="T192" fmla="*/ 1087 h 10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18" h="1087">
                    <a:moveTo>
                      <a:pt x="0" y="262"/>
                    </a:moveTo>
                    <a:lnTo>
                      <a:pt x="14" y="212"/>
                    </a:lnTo>
                    <a:lnTo>
                      <a:pt x="31" y="167"/>
                    </a:lnTo>
                    <a:lnTo>
                      <a:pt x="50" y="129"/>
                    </a:lnTo>
                    <a:lnTo>
                      <a:pt x="72" y="98"/>
                    </a:lnTo>
                    <a:lnTo>
                      <a:pt x="100" y="73"/>
                    </a:lnTo>
                    <a:lnTo>
                      <a:pt x="134" y="55"/>
                    </a:lnTo>
                    <a:lnTo>
                      <a:pt x="175" y="45"/>
                    </a:lnTo>
                    <a:lnTo>
                      <a:pt x="225" y="40"/>
                    </a:lnTo>
                    <a:lnTo>
                      <a:pt x="340" y="20"/>
                    </a:lnTo>
                    <a:lnTo>
                      <a:pt x="455" y="6"/>
                    </a:lnTo>
                    <a:lnTo>
                      <a:pt x="732" y="0"/>
                    </a:lnTo>
                    <a:lnTo>
                      <a:pt x="1005" y="42"/>
                    </a:lnTo>
                    <a:lnTo>
                      <a:pt x="1096" y="55"/>
                    </a:lnTo>
                    <a:lnTo>
                      <a:pt x="1175" y="82"/>
                    </a:lnTo>
                    <a:lnTo>
                      <a:pt x="1209" y="102"/>
                    </a:lnTo>
                    <a:lnTo>
                      <a:pt x="1241" y="127"/>
                    </a:lnTo>
                    <a:lnTo>
                      <a:pt x="1270" y="158"/>
                    </a:lnTo>
                    <a:lnTo>
                      <a:pt x="1296" y="196"/>
                    </a:lnTo>
                    <a:lnTo>
                      <a:pt x="1318" y="270"/>
                    </a:lnTo>
                    <a:lnTo>
                      <a:pt x="1314" y="352"/>
                    </a:lnTo>
                    <a:lnTo>
                      <a:pt x="1297" y="482"/>
                    </a:lnTo>
                    <a:lnTo>
                      <a:pt x="1278" y="612"/>
                    </a:lnTo>
                    <a:lnTo>
                      <a:pt x="1261" y="705"/>
                    </a:lnTo>
                    <a:lnTo>
                      <a:pt x="1240" y="798"/>
                    </a:lnTo>
                    <a:lnTo>
                      <a:pt x="1218" y="896"/>
                    </a:lnTo>
                    <a:lnTo>
                      <a:pt x="1202" y="930"/>
                    </a:lnTo>
                    <a:lnTo>
                      <a:pt x="1174" y="990"/>
                    </a:lnTo>
                    <a:lnTo>
                      <a:pt x="1159" y="1016"/>
                    </a:lnTo>
                    <a:lnTo>
                      <a:pt x="1140" y="1039"/>
                    </a:lnTo>
                    <a:lnTo>
                      <a:pt x="1119" y="1061"/>
                    </a:lnTo>
                    <a:lnTo>
                      <a:pt x="1099" y="1076"/>
                    </a:lnTo>
                    <a:lnTo>
                      <a:pt x="1072" y="1087"/>
                    </a:lnTo>
                    <a:lnTo>
                      <a:pt x="1074" y="1057"/>
                    </a:lnTo>
                    <a:lnTo>
                      <a:pt x="1096" y="987"/>
                    </a:lnTo>
                    <a:lnTo>
                      <a:pt x="1103" y="919"/>
                    </a:lnTo>
                    <a:lnTo>
                      <a:pt x="1112" y="774"/>
                    </a:lnTo>
                    <a:lnTo>
                      <a:pt x="1133" y="686"/>
                    </a:lnTo>
                    <a:lnTo>
                      <a:pt x="1151" y="596"/>
                    </a:lnTo>
                    <a:lnTo>
                      <a:pt x="1172" y="468"/>
                    </a:lnTo>
                    <a:lnTo>
                      <a:pt x="1192" y="341"/>
                    </a:lnTo>
                    <a:lnTo>
                      <a:pt x="1191" y="260"/>
                    </a:lnTo>
                    <a:lnTo>
                      <a:pt x="1172" y="234"/>
                    </a:lnTo>
                    <a:lnTo>
                      <a:pt x="1153" y="215"/>
                    </a:lnTo>
                    <a:lnTo>
                      <a:pt x="1129" y="201"/>
                    </a:lnTo>
                    <a:lnTo>
                      <a:pt x="1104" y="189"/>
                    </a:lnTo>
                    <a:lnTo>
                      <a:pt x="1047" y="176"/>
                    </a:lnTo>
                    <a:lnTo>
                      <a:pt x="984" y="169"/>
                    </a:lnTo>
                    <a:lnTo>
                      <a:pt x="914" y="154"/>
                    </a:lnTo>
                    <a:lnTo>
                      <a:pt x="848" y="142"/>
                    </a:lnTo>
                    <a:lnTo>
                      <a:pt x="726" y="130"/>
                    </a:lnTo>
                    <a:lnTo>
                      <a:pt x="462" y="136"/>
                    </a:lnTo>
                    <a:lnTo>
                      <a:pt x="293" y="145"/>
                    </a:lnTo>
                    <a:lnTo>
                      <a:pt x="220" y="152"/>
                    </a:lnTo>
                    <a:lnTo>
                      <a:pt x="154" y="177"/>
                    </a:lnTo>
                    <a:lnTo>
                      <a:pt x="102" y="220"/>
                    </a:lnTo>
                    <a:lnTo>
                      <a:pt x="70" y="282"/>
                    </a:lnTo>
                    <a:lnTo>
                      <a:pt x="63" y="297"/>
                    </a:lnTo>
                    <a:lnTo>
                      <a:pt x="52" y="306"/>
                    </a:lnTo>
                    <a:lnTo>
                      <a:pt x="26" y="308"/>
                    </a:lnTo>
                    <a:lnTo>
                      <a:pt x="3" y="29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" name="Freeform 271"/>
              <p:cNvSpPr>
                <a:spLocks/>
              </p:cNvSpPr>
              <p:nvPr/>
            </p:nvSpPr>
            <p:spPr bwMode="auto">
              <a:xfrm>
                <a:off x="573" y="2672"/>
                <a:ext cx="30" cy="48"/>
              </a:xfrm>
              <a:custGeom>
                <a:avLst/>
                <a:gdLst>
                  <a:gd name="T0" fmla="*/ 82 w 209"/>
                  <a:gd name="T1" fmla="*/ 47 h 332"/>
                  <a:gd name="T2" fmla="*/ 85 w 209"/>
                  <a:gd name="T3" fmla="*/ 56 h 332"/>
                  <a:gd name="T4" fmla="*/ 209 w 209"/>
                  <a:gd name="T5" fmla="*/ 152 h 332"/>
                  <a:gd name="T6" fmla="*/ 205 w 209"/>
                  <a:gd name="T7" fmla="*/ 185 h 332"/>
                  <a:gd name="T8" fmla="*/ 189 w 209"/>
                  <a:gd name="T9" fmla="*/ 216 h 332"/>
                  <a:gd name="T10" fmla="*/ 170 w 209"/>
                  <a:gd name="T11" fmla="*/ 243 h 332"/>
                  <a:gd name="T12" fmla="*/ 141 w 209"/>
                  <a:gd name="T13" fmla="*/ 304 h 332"/>
                  <a:gd name="T14" fmla="*/ 136 w 209"/>
                  <a:gd name="T15" fmla="*/ 318 h 332"/>
                  <a:gd name="T16" fmla="*/ 125 w 209"/>
                  <a:gd name="T17" fmla="*/ 328 h 332"/>
                  <a:gd name="T18" fmla="*/ 99 w 209"/>
                  <a:gd name="T19" fmla="*/ 332 h 332"/>
                  <a:gd name="T20" fmla="*/ 76 w 209"/>
                  <a:gd name="T21" fmla="*/ 317 h 332"/>
                  <a:gd name="T22" fmla="*/ 70 w 209"/>
                  <a:gd name="T23" fmla="*/ 288 h 332"/>
                  <a:gd name="T24" fmla="*/ 87 w 209"/>
                  <a:gd name="T25" fmla="*/ 164 h 332"/>
                  <a:gd name="T26" fmla="*/ 60 w 209"/>
                  <a:gd name="T27" fmla="*/ 158 h 332"/>
                  <a:gd name="T28" fmla="*/ 27 w 209"/>
                  <a:gd name="T29" fmla="*/ 151 h 332"/>
                  <a:gd name="T30" fmla="*/ 6 w 209"/>
                  <a:gd name="T31" fmla="*/ 128 h 332"/>
                  <a:gd name="T32" fmla="*/ 0 w 209"/>
                  <a:gd name="T33" fmla="*/ 95 h 332"/>
                  <a:gd name="T34" fmla="*/ 3 w 209"/>
                  <a:gd name="T35" fmla="*/ 58 h 332"/>
                  <a:gd name="T36" fmla="*/ 14 w 209"/>
                  <a:gd name="T37" fmla="*/ 23 h 332"/>
                  <a:gd name="T38" fmla="*/ 33 w 209"/>
                  <a:gd name="T39" fmla="*/ 0 h 332"/>
                  <a:gd name="T40" fmla="*/ 60 w 209"/>
                  <a:gd name="T41" fmla="*/ 0 h 332"/>
                  <a:gd name="T42" fmla="*/ 80 w 209"/>
                  <a:gd name="T43" fmla="*/ 17 h 332"/>
                  <a:gd name="T44" fmla="*/ 82 w 209"/>
                  <a:gd name="T45" fmla="*/ 47 h 332"/>
                  <a:gd name="T46" fmla="*/ 82 w 209"/>
                  <a:gd name="T47" fmla="*/ 47 h 3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9"/>
                  <a:gd name="T73" fmla="*/ 0 h 332"/>
                  <a:gd name="T74" fmla="*/ 209 w 209"/>
                  <a:gd name="T75" fmla="*/ 332 h 3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9" h="332">
                    <a:moveTo>
                      <a:pt x="82" y="47"/>
                    </a:moveTo>
                    <a:lnTo>
                      <a:pt x="85" y="56"/>
                    </a:lnTo>
                    <a:lnTo>
                      <a:pt x="209" y="152"/>
                    </a:lnTo>
                    <a:lnTo>
                      <a:pt x="205" y="185"/>
                    </a:lnTo>
                    <a:lnTo>
                      <a:pt x="189" y="216"/>
                    </a:lnTo>
                    <a:lnTo>
                      <a:pt x="170" y="243"/>
                    </a:lnTo>
                    <a:lnTo>
                      <a:pt x="141" y="304"/>
                    </a:lnTo>
                    <a:lnTo>
                      <a:pt x="136" y="318"/>
                    </a:lnTo>
                    <a:lnTo>
                      <a:pt x="125" y="328"/>
                    </a:lnTo>
                    <a:lnTo>
                      <a:pt x="99" y="332"/>
                    </a:lnTo>
                    <a:lnTo>
                      <a:pt x="76" y="317"/>
                    </a:lnTo>
                    <a:lnTo>
                      <a:pt x="70" y="288"/>
                    </a:lnTo>
                    <a:lnTo>
                      <a:pt x="87" y="164"/>
                    </a:lnTo>
                    <a:lnTo>
                      <a:pt x="60" y="158"/>
                    </a:lnTo>
                    <a:lnTo>
                      <a:pt x="27" y="151"/>
                    </a:lnTo>
                    <a:lnTo>
                      <a:pt x="6" y="128"/>
                    </a:lnTo>
                    <a:lnTo>
                      <a:pt x="0" y="95"/>
                    </a:lnTo>
                    <a:lnTo>
                      <a:pt x="3" y="58"/>
                    </a:lnTo>
                    <a:lnTo>
                      <a:pt x="14" y="23"/>
                    </a:lnTo>
                    <a:lnTo>
                      <a:pt x="33" y="0"/>
                    </a:lnTo>
                    <a:lnTo>
                      <a:pt x="60" y="0"/>
                    </a:lnTo>
                    <a:lnTo>
                      <a:pt x="80" y="17"/>
                    </a:lnTo>
                    <a:lnTo>
                      <a:pt x="82" y="4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" name="Freeform 272"/>
              <p:cNvSpPr>
                <a:spLocks/>
              </p:cNvSpPr>
              <p:nvPr/>
            </p:nvSpPr>
            <p:spPr bwMode="auto">
              <a:xfrm>
                <a:off x="589" y="2706"/>
                <a:ext cx="57" cy="26"/>
              </a:xfrm>
              <a:custGeom>
                <a:avLst/>
                <a:gdLst>
                  <a:gd name="T0" fmla="*/ 70 w 403"/>
                  <a:gd name="T1" fmla="*/ 20 h 178"/>
                  <a:gd name="T2" fmla="*/ 81 w 403"/>
                  <a:gd name="T3" fmla="*/ 37 h 178"/>
                  <a:gd name="T4" fmla="*/ 94 w 403"/>
                  <a:gd name="T5" fmla="*/ 45 h 178"/>
                  <a:gd name="T6" fmla="*/ 127 w 403"/>
                  <a:gd name="T7" fmla="*/ 50 h 178"/>
                  <a:gd name="T8" fmla="*/ 207 w 403"/>
                  <a:gd name="T9" fmla="*/ 57 h 178"/>
                  <a:gd name="T10" fmla="*/ 282 w 403"/>
                  <a:gd name="T11" fmla="*/ 73 h 178"/>
                  <a:gd name="T12" fmla="*/ 355 w 403"/>
                  <a:gd name="T13" fmla="*/ 63 h 178"/>
                  <a:gd name="T14" fmla="*/ 385 w 403"/>
                  <a:gd name="T15" fmla="*/ 65 h 178"/>
                  <a:gd name="T16" fmla="*/ 403 w 403"/>
                  <a:gd name="T17" fmla="*/ 86 h 178"/>
                  <a:gd name="T18" fmla="*/ 402 w 403"/>
                  <a:gd name="T19" fmla="*/ 113 h 178"/>
                  <a:gd name="T20" fmla="*/ 379 w 403"/>
                  <a:gd name="T21" fmla="*/ 133 h 178"/>
                  <a:gd name="T22" fmla="*/ 325 w 403"/>
                  <a:gd name="T23" fmla="*/ 153 h 178"/>
                  <a:gd name="T24" fmla="*/ 274 w 403"/>
                  <a:gd name="T25" fmla="*/ 170 h 178"/>
                  <a:gd name="T26" fmla="*/ 222 w 403"/>
                  <a:gd name="T27" fmla="*/ 178 h 178"/>
                  <a:gd name="T28" fmla="*/ 166 w 403"/>
                  <a:gd name="T29" fmla="*/ 170 h 178"/>
                  <a:gd name="T30" fmla="*/ 116 w 403"/>
                  <a:gd name="T31" fmla="*/ 147 h 178"/>
                  <a:gd name="T32" fmla="*/ 70 w 403"/>
                  <a:gd name="T33" fmla="*/ 125 h 178"/>
                  <a:gd name="T34" fmla="*/ 31 w 403"/>
                  <a:gd name="T35" fmla="*/ 94 h 178"/>
                  <a:gd name="T36" fmla="*/ 2 w 403"/>
                  <a:gd name="T37" fmla="*/ 49 h 178"/>
                  <a:gd name="T38" fmla="*/ 0 w 403"/>
                  <a:gd name="T39" fmla="*/ 32 h 178"/>
                  <a:gd name="T40" fmla="*/ 3 w 403"/>
                  <a:gd name="T41" fmla="*/ 19 h 178"/>
                  <a:gd name="T42" fmla="*/ 22 w 403"/>
                  <a:gd name="T43" fmla="*/ 1 h 178"/>
                  <a:gd name="T44" fmla="*/ 49 w 403"/>
                  <a:gd name="T45" fmla="*/ 0 h 178"/>
                  <a:gd name="T46" fmla="*/ 70 w 403"/>
                  <a:gd name="T47" fmla="*/ 20 h 178"/>
                  <a:gd name="T48" fmla="*/ 70 w 403"/>
                  <a:gd name="T49" fmla="*/ 20 h 1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3"/>
                  <a:gd name="T76" fmla="*/ 0 h 178"/>
                  <a:gd name="T77" fmla="*/ 403 w 403"/>
                  <a:gd name="T78" fmla="*/ 178 h 1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3" h="178">
                    <a:moveTo>
                      <a:pt x="70" y="20"/>
                    </a:moveTo>
                    <a:lnTo>
                      <a:pt x="81" y="37"/>
                    </a:lnTo>
                    <a:lnTo>
                      <a:pt x="94" y="45"/>
                    </a:lnTo>
                    <a:lnTo>
                      <a:pt x="127" y="50"/>
                    </a:lnTo>
                    <a:lnTo>
                      <a:pt x="207" y="57"/>
                    </a:lnTo>
                    <a:lnTo>
                      <a:pt x="282" y="73"/>
                    </a:lnTo>
                    <a:lnTo>
                      <a:pt x="355" y="63"/>
                    </a:lnTo>
                    <a:lnTo>
                      <a:pt x="385" y="65"/>
                    </a:lnTo>
                    <a:lnTo>
                      <a:pt x="403" y="86"/>
                    </a:lnTo>
                    <a:lnTo>
                      <a:pt x="402" y="113"/>
                    </a:lnTo>
                    <a:lnTo>
                      <a:pt x="379" y="133"/>
                    </a:lnTo>
                    <a:lnTo>
                      <a:pt x="325" y="153"/>
                    </a:lnTo>
                    <a:lnTo>
                      <a:pt x="274" y="170"/>
                    </a:lnTo>
                    <a:lnTo>
                      <a:pt x="222" y="178"/>
                    </a:lnTo>
                    <a:lnTo>
                      <a:pt x="166" y="170"/>
                    </a:lnTo>
                    <a:lnTo>
                      <a:pt x="116" y="147"/>
                    </a:lnTo>
                    <a:lnTo>
                      <a:pt x="70" y="125"/>
                    </a:lnTo>
                    <a:lnTo>
                      <a:pt x="31" y="94"/>
                    </a:lnTo>
                    <a:lnTo>
                      <a:pt x="2" y="49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22" y="1"/>
                    </a:lnTo>
                    <a:lnTo>
                      <a:pt x="49" y="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" name="Freeform 273"/>
              <p:cNvSpPr>
                <a:spLocks/>
              </p:cNvSpPr>
              <p:nvPr/>
            </p:nvSpPr>
            <p:spPr bwMode="auto">
              <a:xfrm>
                <a:off x="651" y="2607"/>
                <a:ext cx="24" cy="92"/>
              </a:xfrm>
              <a:custGeom>
                <a:avLst/>
                <a:gdLst>
                  <a:gd name="T0" fmla="*/ 166 w 166"/>
                  <a:gd name="T1" fmla="*/ 46 h 645"/>
                  <a:gd name="T2" fmla="*/ 148 w 166"/>
                  <a:gd name="T3" fmla="*/ 228 h 645"/>
                  <a:gd name="T4" fmla="*/ 147 w 166"/>
                  <a:gd name="T5" fmla="*/ 409 h 645"/>
                  <a:gd name="T6" fmla="*/ 141 w 166"/>
                  <a:gd name="T7" fmla="*/ 599 h 645"/>
                  <a:gd name="T8" fmla="*/ 137 w 166"/>
                  <a:gd name="T9" fmla="*/ 630 h 645"/>
                  <a:gd name="T10" fmla="*/ 117 w 166"/>
                  <a:gd name="T11" fmla="*/ 645 h 645"/>
                  <a:gd name="T12" fmla="*/ 92 w 166"/>
                  <a:gd name="T13" fmla="*/ 643 h 645"/>
                  <a:gd name="T14" fmla="*/ 72 w 166"/>
                  <a:gd name="T15" fmla="*/ 620 h 645"/>
                  <a:gd name="T16" fmla="*/ 55 w 166"/>
                  <a:gd name="T17" fmla="*/ 591 h 645"/>
                  <a:gd name="T18" fmla="*/ 33 w 166"/>
                  <a:gd name="T19" fmla="*/ 564 h 645"/>
                  <a:gd name="T20" fmla="*/ 3 w 166"/>
                  <a:gd name="T21" fmla="*/ 505 h 645"/>
                  <a:gd name="T22" fmla="*/ 0 w 166"/>
                  <a:gd name="T23" fmla="*/ 446 h 645"/>
                  <a:gd name="T24" fmla="*/ 3 w 166"/>
                  <a:gd name="T25" fmla="*/ 384 h 645"/>
                  <a:gd name="T26" fmla="*/ 12 w 166"/>
                  <a:gd name="T27" fmla="*/ 323 h 645"/>
                  <a:gd name="T28" fmla="*/ 24 w 166"/>
                  <a:gd name="T29" fmla="*/ 261 h 645"/>
                  <a:gd name="T30" fmla="*/ 40 w 166"/>
                  <a:gd name="T31" fmla="*/ 201 h 645"/>
                  <a:gd name="T32" fmla="*/ 57 w 166"/>
                  <a:gd name="T33" fmla="*/ 140 h 645"/>
                  <a:gd name="T34" fmla="*/ 76 w 166"/>
                  <a:gd name="T35" fmla="*/ 82 h 645"/>
                  <a:gd name="T36" fmla="*/ 96 w 166"/>
                  <a:gd name="T37" fmla="*/ 26 h 645"/>
                  <a:gd name="T38" fmla="*/ 115 w 166"/>
                  <a:gd name="T39" fmla="*/ 3 h 645"/>
                  <a:gd name="T40" fmla="*/ 141 w 166"/>
                  <a:gd name="T41" fmla="*/ 0 h 645"/>
                  <a:gd name="T42" fmla="*/ 161 w 166"/>
                  <a:gd name="T43" fmla="*/ 16 h 645"/>
                  <a:gd name="T44" fmla="*/ 166 w 166"/>
                  <a:gd name="T45" fmla="*/ 46 h 645"/>
                  <a:gd name="T46" fmla="*/ 166 w 166"/>
                  <a:gd name="T47" fmla="*/ 46 h 6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6"/>
                  <a:gd name="T73" fmla="*/ 0 h 645"/>
                  <a:gd name="T74" fmla="*/ 166 w 166"/>
                  <a:gd name="T75" fmla="*/ 645 h 6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6" h="645">
                    <a:moveTo>
                      <a:pt x="166" y="46"/>
                    </a:moveTo>
                    <a:lnTo>
                      <a:pt x="148" y="228"/>
                    </a:lnTo>
                    <a:lnTo>
                      <a:pt x="147" y="409"/>
                    </a:lnTo>
                    <a:lnTo>
                      <a:pt x="141" y="599"/>
                    </a:lnTo>
                    <a:lnTo>
                      <a:pt x="137" y="630"/>
                    </a:lnTo>
                    <a:lnTo>
                      <a:pt x="117" y="645"/>
                    </a:lnTo>
                    <a:lnTo>
                      <a:pt x="92" y="643"/>
                    </a:lnTo>
                    <a:lnTo>
                      <a:pt x="72" y="620"/>
                    </a:lnTo>
                    <a:lnTo>
                      <a:pt x="55" y="591"/>
                    </a:lnTo>
                    <a:lnTo>
                      <a:pt x="33" y="564"/>
                    </a:lnTo>
                    <a:lnTo>
                      <a:pt x="3" y="505"/>
                    </a:lnTo>
                    <a:lnTo>
                      <a:pt x="0" y="446"/>
                    </a:lnTo>
                    <a:lnTo>
                      <a:pt x="3" y="384"/>
                    </a:lnTo>
                    <a:lnTo>
                      <a:pt x="12" y="323"/>
                    </a:lnTo>
                    <a:lnTo>
                      <a:pt x="24" y="261"/>
                    </a:lnTo>
                    <a:lnTo>
                      <a:pt x="40" y="201"/>
                    </a:lnTo>
                    <a:lnTo>
                      <a:pt x="57" y="140"/>
                    </a:lnTo>
                    <a:lnTo>
                      <a:pt x="76" y="82"/>
                    </a:lnTo>
                    <a:lnTo>
                      <a:pt x="96" y="26"/>
                    </a:lnTo>
                    <a:lnTo>
                      <a:pt x="115" y="3"/>
                    </a:lnTo>
                    <a:lnTo>
                      <a:pt x="141" y="0"/>
                    </a:lnTo>
                    <a:lnTo>
                      <a:pt x="161" y="16"/>
                    </a:lnTo>
                    <a:lnTo>
                      <a:pt x="166" y="4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" name="Freeform 274"/>
              <p:cNvSpPr>
                <a:spLocks/>
              </p:cNvSpPr>
              <p:nvPr/>
            </p:nvSpPr>
            <p:spPr bwMode="auto">
              <a:xfrm>
                <a:off x="290" y="2600"/>
                <a:ext cx="27" cy="61"/>
              </a:xfrm>
              <a:custGeom>
                <a:avLst/>
                <a:gdLst>
                  <a:gd name="T0" fmla="*/ 109 w 191"/>
                  <a:gd name="T1" fmla="*/ 53 h 428"/>
                  <a:gd name="T2" fmla="*/ 122 w 191"/>
                  <a:gd name="T3" fmla="*/ 133 h 428"/>
                  <a:gd name="T4" fmla="*/ 144 w 191"/>
                  <a:gd name="T5" fmla="*/ 203 h 428"/>
                  <a:gd name="T6" fmla="*/ 169 w 191"/>
                  <a:gd name="T7" fmla="*/ 272 h 428"/>
                  <a:gd name="T8" fmla="*/ 191 w 191"/>
                  <a:gd name="T9" fmla="*/ 353 h 428"/>
                  <a:gd name="T10" fmla="*/ 190 w 191"/>
                  <a:gd name="T11" fmla="*/ 381 h 428"/>
                  <a:gd name="T12" fmla="*/ 175 w 191"/>
                  <a:gd name="T13" fmla="*/ 403 h 428"/>
                  <a:gd name="T14" fmla="*/ 152 w 191"/>
                  <a:gd name="T15" fmla="*/ 419 h 428"/>
                  <a:gd name="T16" fmla="*/ 123 w 191"/>
                  <a:gd name="T17" fmla="*/ 428 h 428"/>
                  <a:gd name="T18" fmla="*/ 65 w 191"/>
                  <a:gd name="T19" fmla="*/ 422 h 428"/>
                  <a:gd name="T20" fmla="*/ 31 w 191"/>
                  <a:gd name="T21" fmla="*/ 381 h 428"/>
                  <a:gd name="T22" fmla="*/ 8 w 191"/>
                  <a:gd name="T23" fmla="*/ 203 h 428"/>
                  <a:gd name="T24" fmla="*/ 0 w 191"/>
                  <a:gd name="T25" fmla="*/ 24 h 428"/>
                  <a:gd name="T26" fmla="*/ 3 w 191"/>
                  <a:gd name="T27" fmla="*/ 9 h 428"/>
                  <a:gd name="T28" fmla="*/ 15 w 191"/>
                  <a:gd name="T29" fmla="*/ 0 h 428"/>
                  <a:gd name="T30" fmla="*/ 52 w 191"/>
                  <a:gd name="T31" fmla="*/ 1 h 428"/>
                  <a:gd name="T32" fmla="*/ 90 w 191"/>
                  <a:gd name="T33" fmla="*/ 20 h 428"/>
                  <a:gd name="T34" fmla="*/ 109 w 191"/>
                  <a:gd name="T35" fmla="*/ 53 h 428"/>
                  <a:gd name="T36" fmla="*/ 109 w 191"/>
                  <a:gd name="T37" fmla="*/ 53 h 4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1"/>
                  <a:gd name="T58" fmla="*/ 0 h 428"/>
                  <a:gd name="T59" fmla="*/ 191 w 191"/>
                  <a:gd name="T60" fmla="*/ 428 h 4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1" h="428">
                    <a:moveTo>
                      <a:pt x="109" y="53"/>
                    </a:moveTo>
                    <a:lnTo>
                      <a:pt x="122" y="133"/>
                    </a:lnTo>
                    <a:lnTo>
                      <a:pt x="144" y="203"/>
                    </a:lnTo>
                    <a:lnTo>
                      <a:pt x="169" y="272"/>
                    </a:lnTo>
                    <a:lnTo>
                      <a:pt x="191" y="353"/>
                    </a:lnTo>
                    <a:lnTo>
                      <a:pt x="190" y="381"/>
                    </a:lnTo>
                    <a:lnTo>
                      <a:pt x="175" y="403"/>
                    </a:lnTo>
                    <a:lnTo>
                      <a:pt x="152" y="419"/>
                    </a:lnTo>
                    <a:lnTo>
                      <a:pt x="123" y="428"/>
                    </a:lnTo>
                    <a:lnTo>
                      <a:pt x="65" y="422"/>
                    </a:lnTo>
                    <a:lnTo>
                      <a:pt x="31" y="381"/>
                    </a:lnTo>
                    <a:lnTo>
                      <a:pt x="8" y="203"/>
                    </a:lnTo>
                    <a:lnTo>
                      <a:pt x="0" y="24"/>
                    </a:lnTo>
                    <a:lnTo>
                      <a:pt x="3" y="9"/>
                    </a:lnTo>
                    <a:lnTo>
                      <a:pt x="15" y="0"/>
                    </a:lnTo>
                    <a:lnTo>
                      <a:pt x="52" y="1"/>
                    </a:lnTo>
                    <a:lnTo>
                      <a:pt x="90" y="20"/>
                    </a:lnTo>
                    <a:lnTo>
                      <a:pt x="109" y="5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" name="Freeform 275"/>
              <p:cNvSpPr>
                <a:spLocks/>
              </p:cNvSpPr>
              <p:nvPr/>
            </p:nvSpPr>
            <p:spPr bwMode="auto">
              <a:xfrm>
                <a:off x="281" y="2696"/>
                <a:ext cx="259" cy="29"/>
              </a:xfrm>
              <a:custGeom>
                <a:avLst/>
                <a:gdLst>
                  <a:gd name="T0" fmla="*/ 29 w 1812"/>
                  <a:gd name="T1" fmla="*/ 66 h 203"/>
                  <a:gd name="T2" fmla="*/ 63 w 1812"/>
                  <a:gd name="T3" fmla="*/ 34 h 203"/>
                  <a:gd name="T4" fmla="*/ 83 w 1812"/>
                  <a:gd name="T5" fmla="*/ 22 h 203"/>
                  <a:gd name="T6" fmla="*/ 106 w 1812"/>
                  <a:gd name="T7" fmla="*/ 14 h 203"/>
                  <a:gd name="T8" fmla="*/ 172 w 1812"/>
                  <a:gd name="T9" fmla="*/ 4 h 203"/>
                  <a:gd name="T10" fmla="*/ 273 w 1812"/>
                  <a:gd name="T11" fmla="*/ 0 h 203"/>
                  <a:gd name="T12" fmla="*/ 363 w 1812"/>
                  <a:gd name="T13" fmla="*/ 13 h 203"/>
                  <a:gd name="T14" fmla="*/ 480 w 1812"/>
                  <a:gd name="T15" fmla="*/ 30 h 203"/>
                  <a:gd name="T16" fmla="*/ 597 w 1812"/>
                  <a:gd name="T17" fmla="*/ 47 h 203"/>
                  <a:gd name="T18" fmla="*/ 686 w 1812"/>
                  <a:gd name="T19" fmla="*/ 57 h 203"/>
                  <a:gd name="T20" fmla="*/ 892 w 1812"/>
                  <a:gd name="T21" fmla="*/ 71 h 203"/>
                  <a:gd name="T22" fmla="*/ 1073 w 1812"/>
                  <a:gd name="T23" fmla="*/ 76 h 203"/>
                  <a:gd name="T24" fmla="*/ 1459 w 1812"/>
                  <a:gd name="T25" fmla="*/ 65 h 203"/>
                  <a:gd name="T26" fmla="*/ 1607 w 1812"/>
                  <a:gd name="T27" fmla="*/ 66 h 203"/>
                  <a:gd name="T28" fmla="*/ 1755 w 1812"/>
                  <a:gd name="T29" fmla="*/ 72 h 203"/>
                  <a:gd name="T30" fmla="*/ 1798 w 1812"/>
                  <a:gd name="T31" fmla="*/ 86 h 203"/>
                  <a:gd name="T32" fmla="*/ 1812 w 1812"/>
                  <a:gd name="T33" fmla="*/ 118 h 203"/>
                  <a:gd name="T34" fmla="*/ 1808 w 1812"/>
                  <a:gd name="T35" fmla="*/ 135 h 203"/>
                  <a:gd name="T36" fmla="*/ 1796 w 1812"/>
                  <a:gd name="T37" fmla="*/ 149 h 203"/>
                  <a:gd name="T38" fmla="*/ 1777 w 1812"/>
                  <a:gd name="T39" fmla="*/ 160 h 203"/>
                  <a:gd name="T40" fmla="*/ 1750 w 1812"/>
                  <a:gd name="T41" fmla="*/ 164 h 203"/>
                  <a:gd name="T42" fmla="*/ 1609 w 1812"/>
                  <a:gd name="T43" fmla="*/ 175 h 203"/>
                  <a:gd name="T44" fmla="*/ 1466 w 1812"/>
                  <a:gd name="T45" fmla="*/ 190 h 203"/>
                  <a:gd name="T46" fmla="*/ 1257 w 1812"/>
                  <a:gd name="T47" fmla="*/ 200 h 203"/>
                  <a:gd name="T48" fmla="*/ 1072 w 1812"/>
                  <a:gd name="T49" fmla="*/ 203 h 203"/>
                  <a:gd name="T50" fmla="*/ 679 w 1812"/>
                  <a:gd name="T51" fmla="*/ 186 h 203"/>
                  <a:gd name="T52" fmla="*/ 445 w 1812"/>
                  <a:gd name="T53" fmla="*/ 168 h 203"/>
                  <a:gd name="T54" fmla="*/ 237 w 1812"/>
                  <a:gd name="T55" fmla="*/ 155 h 203"/>
                  <a:gd name="T56" fmla="*/ 141 w 1812"/>
                  <a:gd name="T57" fmla="*/ 145 h 203"/>
                  <a:gd name="T58" fmla="*/ 29 w 1812"/>
                  <a:gd name="T59" fmla="*/ 140 h 203"/>
                  <a:gd name="T60" fmla="*/ 5 w 1812"/>
                  <a:gd name="T61" fmla="*/ 135 h 203"/>
                  <a:gd name="T62" fmla="*/ 0 w 1812"/>
                  <a:gd name="T63" fmla="*/ 118 h 203"/>
                  <a:gd name="T64" fmla="*/ 10 w 1812"/>
                  <a:gd name="T65" fmla="*/ 94 h 203"/>
                  <a:gd name="T66" fmla="*/ 29 w 1812"/>
                  <a:gd name="T67" fmla="*/ 66 h 203"/>
                  <a:gd name="T68" fmla="*/ 29 w 1812"/>
                  <a:gd name="T69" fmla="*/ 66 h 2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12"/>
                  <a:gd name="T106" fmla="*/ 0 h 203"/>
                  <a:gd name="T107" fmla="*/ 1812 w 1812"/>
                  <a:gd name="T108" fmla="*/ 203 h 2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12" h="203">
                    <a:moveTo>
                      <a:pt x="29" y="66"/>
                    </a:moveTo>
                    <a:lnTo>
                      <a:pt x="63" y="34"/>
                    </a:lnTo>
                    <a:lnTo>
                      <a:pt x="83" y="22"/>
                    </a:lnTo>
                    <a:lnTo>
                      <a:pt x="106" y="14"/>
                    </a:lnTo>
                    <a:lnTo>
                      <a:pt x="172" y="4"/>
                    </a:lnTo>
                    <a:lnTo>
                      <a:pt x="273" y="0"/>
                    </a:lnTo>
                    <a:lnTo>
                      <a:pt x="363" y="13"/>
                    </a:lnTo>
                    <a:lnTo>
                      <a:pt x="480" y="30"/>
                    </a:lnTo>
                    <a:lnTo>
                      <a:pt x="597" y="47"/>
                    </a:lnTo>
                    <a:lnTo>
                      <a:pt x="686" y="57"/>
                    </a:lnTo>
                    <a:lnTo>
                      <a:pt x="892" y="71"/>
                    </a:lnTo>
                    <a:lnTo>
                      <a:pt x="1073" y="76"/>
                    </a:lnTo>
                    <a:lnTo>
                      <a:pt x="1459" y="65"/>
                    </a:lnTo>
                    <a:lnTo>
                      <a:pt x="1607" y="66"/>
                    </a:lnTo>
                    <a:lnTo>
                      <a:pt x="1755" y="72"/>
                    </a:lnTo>
                    <a:lnTo>
                      <a:pt x="1798" y="86"/>
                    </a:lnTo>
                    <a:lnTo>
                      <a:pt x="1812" y="118"/>
                    </a:lnTo>
                    <a:lnTo>
                      <a:pt x="1808" y="135"/>
                    </a:lnTo>
                    <a:lnTo>
                      <a:pt x="1796" y="149"/>
                    </a:lnTo>
                    <a:lnTo>
                      <a:pt x="1777" y="160"/>
                    </a:lnTo>
                    <a:lnTo>
                      <a:pt x="1750" y="164"/>
                    </a:lnTo>
                    <a:lnTo>
                      <a:pt x="1609" y="175"/>
                    </a:lnTo>
                    <a:lnTo>
                      <a:pt x="1466" y="190"/>
                    </a:lnTo>
                    <a:lnTo>
                      <a:pt x="1257" y="200"/>
                    </a:lnTo>
                    <a:lnTo>
                      <a:pt x="1072" y="203"/>
                    </a:lnTo>
                    <a:lnTo>
                      <a:pt x="679" y="186"/>
                    </a:lnTo>
                    <a:lnTo>
                      <a:pt x="445" y="168"/>
                    </a:lnTo>
                    <a:lnTo>
                      <a:pt x="237" y="155"/>
                    </a:lnTo>
                    <a:lnTo>
                      <a:pt x="141" y="145"/>
                    </a:lnTo>
                    <a:lnTo>
                      <a:pt x="29" y="140"/>
                    </a:lnTo>
                    <a:lnTo>
                      <a:pt x="5" y="135"/>
                    </a:lnTo>
                    <a:lnTo>
                      <a:pt x="0" y="118"/>
                    </a:lnTo>
                    <a:lnTo>
                      <a:pt x="10" y="94"/>
                    </a:lnTo>
                    <a:lnTo>
                      <a:pt x="29" y="6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" name="Freeform 276"/>
              <p:cNvSpPr>
                <a:spLocks/>
              </p:cNvSpPr>
              <p:nvPr/>
            </p:nvSpPr>
            <p:spPr bwMode="auto">
              <a:xfrm>
                <a:off x="256" y="2677"/>
                <a:ext cx="31" cy="24"/>
              </a:xfrm>
              <a:custGeom>
                <a:avLst/>
                <a:gdLst>
                  <a:gd name="T0" fmla="*/ 153 w 217"/>
                  <a:gd name="T1" fmla="*/ 20 h 171"/>
                  <a:gd name="T2" fmla="*/ 134 w 217"/>
                  <a:gd name="T3" fmla="*/ 32 h 171"/>
                  <a:gd name="T4" fmla="*/ 108 w 217"/>
                  <a:gd name="T5" fmla="*/ 28 h 171"/>
                  <a:gd name="T6" fmla="*/ 78 w 217"/>
                  <a:gd name="T7" fmla="*/ 18 h 171"/>
                  <a:gd name="T8" fmla="*/ 47 w 217"/>
                  <a:gd name="T9" fmla="*/ 17 h 171"/>
                  <a:gd name="T10" fmla="*/ 12 w 217"/>
                  <a:gd name="T11" fmla="*/ 40 h 171"/>
                  <a:gd name="T12" fmla="*/ 0 w 217"/>
                  <a:gd name="T13" fmla="*/ 80 h 171"/>
                  <a:gd name="T14" fmla="*/ 6 w 217"/>
                  <a:gd name="T15" fmla="*/ 116 h 171"/>
                  <a:gd name="T16" fmla="*/ 22 w 217"/>
                  <a:gd name="T17" fmla="*/ 148 h 171"/>
                  <a:gd name="T18" fmla="*/ 48 w 217"/>
                  <a:gd name="T19" fmla="*/ 168 h 171"/>
                  <a:gd name="T20" fmla="*/ 82 w 217"/>
                  <a:gd name="T21" fmla="*/ 171 h 171"/>
                  <a:gd name="T22" fmla="*/ 128 w 217"/>
                  <a:gd name="T23" fmla="*/ 153 h 171"/>
                  <a:gd name="T24" fmla="*/ 161 w 217"/>
                  <a:gd name="T25" fmla="*/ 124 h 171"/>
                  <a:gd name="T26" fmla="*/ 187 w 217"/>
                  <a:gd name="T27" fmla="*/ 86 h 171"/>
                  <a:gd name="T28" fmla="*/ 213 w 217"/>
                  <a:gd name="T29" fmla="*/ 42 h 171"/>
                  <a:gd name="T30" fmla="*/ 217 w 217"/>
                  <a:gd name="T31" fmla="*/ 15 h 171"/>
                  <a:gd name="T32" fmla="*/ 202 w 217"/>
                  <a:gd name="T33" fmla="*/ 0 h 171"/>
                  <a:gd name="T34" fmla="*/ 176 w 217"/>
                  <a:gd name="T35" fmla="*/ 0 h 171"/>
                  <a:gd name="T36" fmla="*/ 153 w 217"/>
                  <a:gd name="T37" fmla="*/ 20 h 171"/>
                  <a:gd name="T38" fmla="*/ 153 w 217"/>
                  <a:gd name="T39" fmla="*/ 20 h 1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7"/>
                  <a:gd name="T61" fmla="*/ 0 h 171"/>
                  <a:gd name="T62" fmla="*/ 217 w 217"/>
                  <a:gd name="T63" fmla="*/ 171 h 1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7" h="171">
                    <a:moveTo>
                      <a:pt x="153" y="20"/>
                    </a:moveTo>
                    <a:lnTo>
                      <a:pt x="134" y="32"/>
                    </a:lnTo>
                    <a:lnTo>
                      <a:pt x="108" y="28"/>
                    </a:lnTo>
                    <a:lnTo>
                      <a:pt x="78" y="18"/>
                    </a:lnTo>
                    <a:lnTo>
                      <a:pt x="47" y="17"/>
                    </a:lnTo>
                    <a:lnTo>
                      <a:pt x="12" y="40"/>
                    </a:lnTo>
                    <a:lnTo>
                      <a:pt x="0" y="80"/>
                    </a:lnTo>
                    <a:lnTo>
                      <a:pt x="6" y="116"/>
                    </a:lnTo>
                    <a:lnTo>
                      <a:pt x="22" y="148"/>
                    </a:lnTo>
                    <a:lnTo>
                      <a:pt x="48" y="168"/>
                    </a:lnTo>
                    <a:lnTo>
                      <a:pt x="82" y="171"/>
                    </a:lnTo>
                    <a:lnTo>
                      <a:pt x="128" y="153"/>
                    </a:lnTo>
                    <a:lnTo>
                      <a:pt x="161" y="124"/>
                    </a:lnTo>
                    <a:lnTo>
                      <a:pt x="187" y="86"/>
                    </a:lnTo>
                    <a:lnTo>
                      <a:pt x="213" y="42"/>
                    </a:lnTo>
                    <a:lnTo>
                      <a:pt x="217" y="15"/>
                    </a:lnTo>
                    <a:lnTo>
                      <a:pt x="202" y="0"/>
                    </a:lnTo>
                    <a:lnTo>
                      <a:pt x="176" y="0"/>
                    </a:lnTo>
                    <a:lnTo>
                      <a:pt x="153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" name="Freeform 277"/>
              <p:cNvSpPr>
                <a:spLocks/>
              </p:cNvSpPr>
              <p:nvPr/>
            </p:nvSpPr>
            <p:spPr bwMode="auto">
              <a:xfrm>
                <a:off x="678" y="2678"/>
                <a:ext cx="24" cy="20"/>
              </a:xfrm>
              <a:custGeom>
                <a:avLst/>
                <a:gdLst>
                  <a:gd name="T0" fmla="*/ 72 w 169"/>
                  <a:gd name="T1" fmla="*/ 40 h 140"/>
                  <a:gd name="T2" fmla="*/ 78 w 169"/>
                  <a:gd name="T3" fmla="*/ 52 h 140"/>
                  <a:gd name="T4" fmla="*/ 98 w 169"/>
                  <a:gd name="T5" fmla="*/ 51 h 140"/>
                  <a:gd name="T6" fmla="*/ 147 w 169"/>
                  <a:gd name="T7" fmla="*/ 32 h 140"/>
                  <a:gd name="T8" fmla="*/ 169 w 169"/>
                  <a:gd name="T9" fmla="*/ 37 h 140"/>
                  <a:gd name="T10" fmla="*/ 153 w 169"/>
                  <a:gd name="T11" fmla="*/ 68 h 140"/>
                  <a:gd name="T12" fmla="*/ 135 w 169"/>
                  <a:gd name="T13" fmla="*/ 88 h 140"/>
                  <a:gd name="T14" fmla="*/ 113 w 169"/>
                  <a:gd name="T15" fmla="*/ 107 h 140"/>
                  <a:gd name="T16" fmla="*/ 89 w 169"/>
                  <a:gd name="T17" fmla="*/ 124 h 140"/>
                  <a:gd name="T18" fmla="*/ 65 w 169"/>
                  <a:gd name="T19" fmla="*/ 135 h 140"/>
                  <a:gd name="T20" fmla="*/ 23 w 169"/>
                  <a:gd name="T21" fmla="*/ 140 h 140"/>
                  <a:gd name="T22" fmla="*/ 2 w 169"/>
                  <a:gd name="T23" fmla="*/ 123 h 140"/>
                  <a:gd name="T24" fmla="*/ 0 w 169"/>
                  <a:gd name="T25" fmla="*/ 33 h 140"/>
                  <a:gd name="T26" fmla="*/ 13 w 169"/>
                  <a:gd name="T27" fmla="*/ 6 h 140"/>
                  <a:gd name="T28" fmla="*/ 39 w 169"/>
                  <a:gd name="T29" fmla="*/ 0 h 140"/>
                  <a:gd name="T30" fmla="*/ 63 w 169"/>
                  <a:gd name="T31" fmla="*/ 11 h 140"/>
                  <a:gd name="T32" fmla="*/ 72 w 169"/>
                  <a:gd name="T33" fmla="*/ 40 h 140"/>
                  <a:gd name="T34" fmla="*/ 72 w 169"/>
                  <a:gd name="T35" fmla="*/ 40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9"/>
                  <a:gd name="T55" fmla="*/ 0 h 140"/>
                  <a:gd name="T56" fmla="*/ 169 w 169"/>
                  <a:gd name="T57" fmla="*/ 140 h 1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9" h="140">
                    <a:moveTo>
                      <a:pt x="72" y="40"/>
                    </a:moveTo>
                    <a:lnTo>
                      <a:pt x="78" y="52"/>
                    </a:lnTo>
                    <a:lnTo>
                      <a:pt x="98" y="51"/>
                    </a:lnTo>
                    <a:lnTo>
                      <a:pt x="147" y="32"/>
                    </a:lnTo>
                    <a:lnTo>
                      <a:pt x="169" y="37"/>
                    </a:lnTo>
                    <a:lnTo>
                      <a:pt x="153" y="68"/>
                    </a:lnTo>
                    <a:lnTo>
                      <a:pt x="135" y="88"/>
                    </a:lnTo>
                    <a:lnTo>
                      <a:pt x="113" y="107"/>
                    </a:lnTo>
                    <a:lnTo>
                      <a:pt x="89" y="124"/>
                    </a:lnTo>
                    <a:lnTo>
                      <a:pt x="65" y="135"/>
                    </a:lnTo>
                    <a:lnTo>
                      <a:pt x="23" y="140"/>
                    </a:lnTo>
                    <a:lnTo>
                      <a:pt x="2" y="123"/>
                    </a:lnTo>
                    <a:lnTo>
                      <a:pt x="0" y="33"/>
                    </a:lnTo>
                    <a:lnTo>
                      <a:pt x="13" y="6"/>
                    </a:lnTo>
                    <a:lnTo>
                      <a:pt x="39" y="0"/>
                    </a:lnTo>
                    <a:lnTo>
                      <a:pt x="63" y="11"/>
                    </a:lnTo>
                    <a:lnTo>
                      <a:pt x="72" y="4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" name="Freeform 278"/>
              <p:cNvSpPr>
                <a:spLocks/>
              </p:cNvSpPr>
              <p:nvPr/>
            </p:nvSpPr>
            <p:spPr bwMode="auto">
              <a:xfrm>
                <a:off x="606" y="2573"/>
                <a:ext cx="35" cy="57"/>
              </a:xfrm>
              <a:custGeom>
                <a:avLst/>
                <a:gdLst>
                  <a:gd name="T0" fmla="*/ 37 w 247"/>
                  <a:gd name="T1" fmla="*/ 23 h 399"/>
                  <a:gd name="T2" fmla="*/ 112 w 247"/>
                  <a:gd name="T3" fmla="*/ 11 h 399"/>
                  <a:gd name="T4" fmla="*/ 187 w 247"/>
                  <a:gd name="T5" fmla="*/ 0 h 399"/>
                  <a:gd name="T6" fmla="*/ 234 w 247"/>
                  <a:gd name="T7" fmla="*/ 16 h 399"/>
                  <a:gd name="T8" fmla="*/ 247 w 247"/>
                  <a:gd name="T9" fmla="*/ 64 h 399"/>
                  <a:gd name="T10" fmla="*/ 236 w 247"/>
                  <a:gd name="T11" fmla="*/ 352 h 399"/>
                  <a:gd name="T12" fmla="*/ 223 w 247"/>
                  <a:gd name="T13" fmla="*/ 377 h 399"/>
                  <a:gd name="T14" fmla="*/ 202 w 247"/>
                  <a:gd name="T15" fmla="*/ 393 h 399"/>
                  <a:gd name="T16" fmla="*/ 152 w 247"/>
                  <a:gd name="T17" fmla="*/ 399 h 399"/>
                  <a:gd name="T18" fmla="*/ 113 w 247"/>
                  <a:gd name="T19" fmla="*/ 373 h 399"/>
                  <a:gd name="T20" fmla="*/ 108 w 247"/>
                  <a:gd name="T21" fmla="*/ 322 h 399"/>
                  <a:gd name="T22" fmla="*/ 122 w 247"/>
                  <a:gd name="T23" fmla="*/ 214 h 399"/>
                  <a:gd name="T24" fmla="*/ 123 w 247"/>
                  <a:gd name="T25" fmla="*/ 111 h 399"/>
                  <a:gd name="T26" fmla="*/ 83 w 247"/>
                  <a:gd name="T27" fmla="*/ 102 h 399"/>
                  <a:gd name="T28" fmla="*/ 37 w 247"/>
                  <a:gd name="T29" fmla="*/ 96 h 399"/>
                  <a:gd name="T30" fmla="*/ 9 w 247"/>
                  <a:gd name="T31" fmla="*/ 85 h 399"/>
                  <a:gd name="T32" fmla="*/ 0 w 247"/>
                  <a:gd name="T33" fmla="*/ 60 h 399"/>
                  <a:gd name="T34" fmla="*/ 9 w 247"/>
                  <a:gd name="T35" fmla="*/ 35 h 399"/>
                  <a:gd name="T36" fmla="*/ 21 w 247"/>
                  <a:gd name="T37" fmla="*/ 26 h 399"/>
                  <a:gd name="T38" fmla="*/ 37 w 247"/>
                  <a:gd name="T39" fmla="*/ 23 h 399"/>
                  <a:gd name="T40" fmla="*/ 37 w 247"/>
                  <a:gd name="T41" fmla="*/ 23 h 3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99"/>
                  <a:gd name="T65" fmla="*/ 247 w 247"/>
                  <a:gd name="T66" fmla="*/ 399 h 3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99">
                    <a:moveTo>
                      <a:pt x="37" y="23"/>
                    </a:moveTo>
                    <a:lnTo>
                      <a:pt x="112" y="11"/>
                    </a:lnTo>
                    <a:lnTo>
                      <a:pt x="187" y="0"/>
                    </a:lnTo>
                    <a:lnTo>
                      <a:pt x="234" y="16"/>
                    </a:lnTo>
                    <a:lnTo>
                      <a:pt x="247" y="64"/>
                    </a:lnTo>
                    <a:lnTo>
                      <a:pt x="236" y="352"/>
                    </a:lnTo>
                    <a:lnTo>
                      <a:pt x="223" y="377"/>
                    </a:lnTo>
                    <a:lnTo>
                      <a:pt x="202" y="393"/>
                    </a:lnTo>
                    <a:lnTo>
                      <a:pt x="152" y="399"/>
                    </a:lnTo>
                    <a:lnTo>
                      <a:pt x="113" y="373"/>
                    </a:lnTo>
                    <a:lnTo>
                      <a:pt x="108" y="322"/>
                    </a:lnTo>
                    <a:lnTo>
                      <a:pt x="122" y="214"/>
                    </a:lnTo>
                    <a:lnTo>
                      <a:pt x="123" y="111"/>
                    </a:lnTo>
                    <a:lnTo>
                      <a:pt x="83" y="102"/>
                    </a:lnTo>
                    <a:lnTo>
                      <a:pt x="37" y="96"/>
                    </a:lnTo>
                    <a:lnTo>
                      <a:pt x="9" y="85"/>
                    </a:lnTo>
                    <a:lnTo>
                      <a:pt x="0" y="60"/>
                    </a:lnTo>
                    <a:lnTo>
                      <a:pt x="9" y="35"/>
                    </a:lnTo>
                    <a:lnTo>
                      <a:pt x="21" y="26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" name="Freeform 279"/>
              <p:cNvSpPr>
                <a:spLocks/>
              </p:cNvSpPr>
              <p:nvPr/>
            </p:nvSpPr>
            <p:spPr bwMode="auto">
              <a:xfrm>
                <a:off x="581" y="2534"/>
                <a:ext cx="70" cy="19"/>
              </a:xfrm>
              <a:custGeom>
                <a:avLst/>
                <a:gdLst>
                  <a:gd name="T0" fmla="*/ 31 w 487"/>
                  <a:gd name="T1" fmla="*/ 26 h 133"/>
                  <a:gd name="T2" fmla="*/ 138 w 487"/>
                  <a:gd name="T3" fmla="*/ 11 h 133"/>
                  <a:gd name="T4" fmla="*/ 233 w 487"/>
                  <a:gd name="T5" fmla="*/ 0 h 133"/>
                  <a:gd name="T6" fmla="*/ 436 w 487"/>
                  <a:gd name="T7" fmla="*/ 10 h 133"/>
                  <a:gd name="T8" fmla="*/ 461 w 487"/>
                  <a:gd name="T9" fmla="*/ 20 h 133"/>
                  <a:gd name="T10" fmla="*/ 478 w 487"/>
                  <a:gd name="T11" fmla="*/ 37 h 133"/>
                  <a:gd name="T12" fmla="*/ 487 w 487"/>
                  <a:gd name="T13" fmla="*/ 81 h 133"/>
                  <a:gd name="T14" fmla="*/ 479 w 487"/>
                  <a:gd name="T15" fmla="*/ 104 h 133"/>
                  <a:gd name="T16" fmla="*/ 464 w 487"/>
                  <a:gd name="T17" fmla="*/ 121 h 133"/>
                  <a:gd name="T18" fmla="*/ 443 w 487"/>
                  <a:gd name="T19" fmla="*/ 132 h 133"/>
                  <a:gd name="T20" fmla="*/ 416 w 487"/>
                  <a:gd name="T21" fmla="*/ 133 h 133"/>
                  <a:gd name="T22" fmla="*/ 316 w 487"/>
                  <a:gd name="T23" fmla="*/ 115 h 133"/>
                  <a:gd name="T24" fmla="*/ 229 w 487"/>
                  <a:gd name="T25" fmla="*/ 99 h 133"/>
                  <a:gd name="T26" fmla="*/ 140 w 487"/>
                  <a:gd name="T27" fmla="*/ 93 h 133"/>
                  <a:gd name="T28" fmla="*/ 41 w 487"/>
                  <a:gd name="T29" fmla="*/ 99 h 133"/>
                  <a:gd name="T30" fmla="*/ 12 w 487"/>
                  <a:gd name="T31" fmla="*/ 93 h 133"/>
                  <a:gd name="T32" fmla="*/ 0 w 487"/>
                  <a:gd name="T33" fmla="*/ 68 h 133"/>
                  <a:gd name="T34" fmla="*/ 5 w 487"/>
                  <a:gd name="T35" fmla="*/ 42 h 133"/>
                  <a:gd name="T36" fmla="*/ 15 w 487"/>
                  <a:gd name="T37" fmla="*/ 32 h 133"/>
                  <a:gd name="T38" fmla="*/ 31 w 487"/>
                  <a:gd name="T39" fmla="*/ 26 h 133"/>
                  <a:gd name="T40" fmla="*/ 31 w 487"/>
                  <a:gd name="T41" fmla="*/ 26 h 1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133"/>
                  <a:gd name="T65" fmla="*/ 487 w 487"/>
                  <a:gd name="T66" fmla="*/ 133 h 1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133">
                    <a:moveTo>
                      <a:pt x="31" y="26"/>
                    </a:moveTo>
                    <a:lnTo>
                      <a:pt x="138" y="11"/>
                    </a:lnTo>
                    <a:lnTo>
                      <a:pt x="233" y="0"/>
                    </a:lnTo>
                    <a:lnTo>
                      <a:pt x="436" y="10"/>
                    </a:lnTo>
                    <a:lnTo>
                      <a:pt x="461" y="20"/>
                    </a:lnTo>
                    <a:lnTo>
                      <a:pt x="478" y="37"/>
                    </a:lnTo>
                    <a:lnTo>
                      <a:pt x="487" y="81"/>
                    </a:lnTo>
                    <a:lnTo>
                      <a:pt x="479" y="104"/>
                    </a:lnTo>
                    <a:lnTo>
                      <a:pt x="464" y="121"/>
                    </a:lnTo>
                    <a:lnTo>
                      <a:pt x="443" y="132"/>
                    </a:lnTo>
                    <a:lnTo>
                      <a:pt x="416" y="133"/>
                    </a:lnTo>
                    <a:lnTo>
                      <a:pt x="316" y="115"/>
                    </a:lnTo>
                    <a:lnTo>
                      <a:pt x="229" y="99"/>
                    </a:lnTo>
                    <a:lnTo>
                      <a:pt x="140" y="93"/>
                    </a:lnTo>
                    <a:lnTo>
                      <a:pt x="41" y="99"/>
                    </a:lnTo>
                    <a:lnTo>
                      <a:pt x="12" y="93"/>
                    </a:lnTo>
                    <a:lnTo>
                      <a:pt x="0" y="68"/>
                    </a:lnTo>
                    <a:lnTo>
                      <a:pt x="5" y="42"/>
                    </a:lnTo>
                    <a:lnTo>
                      <a:pt x="15" y="32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" name="Freeform 280"/>
              <p:cNvSpPr>
                <a:spLocks/>
              </p:cNvSpPr>
              <p:nvPr/>
            </p:nvSpPr>
            <p:spPr bwMode="auto">
              <a:xfrm>
                <a:off x="594" y="2457"/>
                <a:ext cx="54" cy="39"/>
              </a:xfrm>
              <a:custGeom>
                <a:avLst/>
                <a:gdLst>
                  <a:gd name="T0" fmla="*/ 46 w 378"/>
                  <a:gd name="T1" fmla="*/ 0 h 273"/>
                  <a:gd name="T2" fmla="*/ 119 w 378"/>
                  <a:gd name="T3" fmla="*/ 18 h 273"/>
                  <a:gd name="T4" fmla="*/ 184 w 378"/>
                  <a:gd name="T5" fmla="*/ 23 h 273"/>
                  <a:gd name="T6" fmla="*/ 327 w 378"/>
                  <a:gd name="T7" fmla="*/ 21 h 273"/>
                  <a:gd name="T8" fmla="*/ 364 w 378"/>
                  <a:gd name="T9" fmla="*/ 34 h 273"/>
                  <a:gd name="T10" fmla="*/ 378 w 378"/>
                  <a:gd name="T11" fmla="*/ 72 h 273"/>
                  <a:gd name="T12" fmla="*/ 376 w 378"/>
                  <a:gd name="T13" fmla="*/ 242 h 273"/>
                  <a:gd name="T14" fmla="*/ 372 w 378"/>
                  <a:gd name="T15" fmla="*/ 264 h 273"/>
                  <a:gd name="T16" fmla="*/ 360 w 378"/>
                  <a:gd name="T17" fmla="*/ 273 h 273"/>
                  <a:gd name="T18" fmla="*/ 322 w 378"/>
                  <a:gd name="T19" fmla="*/ 259 h 273"/>
                  <a:gd name="T20" fmla="*/ 286 w 378"/>
                  <a:gd name="T21" fmla="*/ 218 h 273"/>
                  <a:gd name="T22" fmla="*/ 269 w 378"/>
                  <a:gd name="T23" fmla="*/ 162 h 273"/>
                  <a:gd name="T24" fmla="*/ 271 w 378"/>
                  <a:gd name="T25" fmla="*/ 123 h 273"/>
                  <a:gd name="T26" fmla="*/ 150 w 378"/>
                  <a:gd name="T27" fmla="*/ 106 h 273"/>
                  <a:gd name="T28" fmla="*/ 90 w 378"/>
                  <a:gd name="T29" fmla="*/ 90 h 273"/>
                  <a:gd name="T30" fmla="*/ 24 w 378"/>
                  <a:gd name="T31" fmla="*/ 69 h 273"/>
                  <a:gd name="T32" fmla="*/ 2 w 378"/>
                  <a:gd name="T33" fmla="*/ 50 h 273"/>
                  <a:gd name="T34" fmla="*/ 0 w 378"/>
                  <a:gd name="T35" fmla="*/ 23 h 273"/>
                  <a:gd name="T36" fmla="*/ 17 w 378"/>
                  <a:gd name="T37" fmla="*/ 2 h 273"/>
                  <a:gd name="T38" fmla="*/ 46 w 378"/>
                  <a:gd name="T39" fmla="*/ 0 h 273"/>
                  <a:gd name="T40" fmla="*/ 46 w 378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8"/>
                  <a:gd name="T64" fmla="*/ 0 h 273"/>
                  <a:gd name="T65" fmla="*/ 378 w 378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8" h="273">
                    <a:moveTo>
                      <a:pt x="46" y="0"/>
                    </a:moveTo>
                    <a:lnTo>
                      <a:pt x="119" y="18"/>
                    </a:lnTo>
                    <a:lnTo>
                      <a:pt x="184" y="23"/>
                    </a:lnTo>
                    <a:lnTo>
                      <a:pt x="327" y="21"/>
                    </a:lnTo>
                    <a:lnTo>
                      <a:pt x="364" y="34"/>
                    </a:lnTo>
                    <a:lnTo>
                      <a:pt x="378" y="72"/>
                    </a:lnTo>
                    <a:lnTo>
                      <a:pt x="376" y="242"/>
                    </a:lnTo>
                    <a:lnTo>
                      <a:pt x="372" y="264"/>
                    </a:lnTo>
                    <a:lnTo>
                      <a:pt x="360" y="273"/>
                    </a:lnTo>
                    <a:lnTo>
                      <a:pt x="322" y="259"/>
                    </a:lnTo>
                    <a:lnTo>
                      <a:pt x="286" y="218"/>
                    </a:lnTo>
                    <a:lnTo>
                      <a:pt x="269" y="162"/>
                    </a:lnTo>
                    <a:lnTo>
                      <a:pt x="271" y="123"/>
                    </a:lnTo>
                    <a:lnTo>
                      <a:pt x="150" y="106"/>
                    </a:lnTo>
                    <a:lnTo>
                      <a:pt x="90" y="90"/>
                    </a:lnTo>
                    <a:lnTo>
                      <a:pt x="24" y="69"/>
                    </a:lnTo>
                    <a:lnTo>
                      <a:pt x="2" y="50"/>
                    </a:lnTo>
                    <a:lnTo>
                      <a:pt x="0" y="23"/>
                    </a:lnTo>
                    <a:lnTo>
                      <a:pt x="17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" name="Freeform 281"/>
              <p:cNvSpPr>
                <a:spLocks/>
              </p:cNvSpPr>
              <p:nvPr/>
            </p:nvSpPr>
            <p:spPr bwMode="auto">
              <a:xfrm>
                <a:off x="592" y="2506"/>
                <a:ext cx="59" cy="16"/>
              </a:xfrm>
              <a:custGeom>
                <a:avLst/>
                <a:gdLst>
                  <a:gd name="T0" fmla="*/ 39 w 413"/>
                  <a:gd name="T1" fmla="*/ 1 h 112"/>
                  <a:gd name="T2" fmla="*/ 198 w 413"/>
                  <a:gd name="T3" fmla="*/ 4 h 112"/>
                  <a:gd name="T4" fmla="*/ 357 w 413"/>
                  <a:gd name="T5" fmla="*/ 0 h 112"/>
                  <a:gd name="T6" fmla="*/ 399 w 413"/>
                  <a:gd name="T7" fmla="*/ 18 h 112"/>
                  <a:gd name="T8" fmla="*/ 413 w 413"/>
                  <a:gd name="T9" fmla="*/ 56 h 112"/>
                  <a:gd name="T10" fmla="*/ 409 w 413"/>
                  <a:gd name="T11" fmla="*/ 76 h 112"/>
                  <a:gd name="T12" fmla="*/ 399 w 413"/>
                  <a:gd name="T13" fmla="*/ 94 h 112"/>
                  <a:gd name="T14" fmla="*/ 382 w 413"/>
                  <a:gd name="T15" fmla="*/ 108 h 112"/>
                  <a:gd name="T16" fmla="*/ 357 w 413"/>
                  <a:gd name="T17" fmla="*/ 112 h 112"/>
                  <a:gd name="T18" fmla="*/ 196 w 413"/>
                  <a:gd name="T19" fmla="*/ 97 h 112"/>
                  <a:gd name="T20" fmla="*/ 120 w 413"/>
                  <a:gd name="T21" fmla="*/ 84 h 112"/>
                  <a:gd name="T22" fmla="*/ 33 w 413"/>
                  <a:gd name="T23" fmla="*/ 74 h 112"/>
                  <a:gd name="T24" fmla="*/ 8 w 413"/>
                  <a:gd name="T25" fmla="*/ 61 h 112"/>
                  <a:gd name="T26" fmla="*/ 0 w 413"/>
                  <a:gd name="T27" fmla="*/ 35 h 112"/>
                  <a:gd name="T28" fmla="*/ 11 w 413"/>
                  <a:gd name="T29" fmla="*/ 10 h 112"/>
                  <a:gd name="T30" fmla="*/ 39 w 413"/>
                  <a:gd name="T31" fmla="*/ 1 h 112"/>
                  <a:gd name="T32" fmla="*/ 39 w 413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3"/>
                  <a:gd name="T52" fmla="*/ 0 h 112"/>
                  <a:gd name="T53" fmla="*/ 413 w 413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3" h="112">
                    <a:moveTo>
                      <a:pt x="39" y="1"/>
                    </a:moveTo>
                    <a:lnTo>
                      <a:pt x="198" y="4"/>
                    </a:lnTo>
                    <a:lnTo>
                      <a:pt x="357" y="0"/>
                    </a:lnTo>
                    <a:lnTo>
                      <a:pt x="399" y="18"/>
                    </a:lnTo>
                    <a:lnTo>
                      <a:pt x="413" y="56"/>
                    </a:lnTo>
                    <a:lnTo>
                      <a:pt x="409" y="76"/>
                    </a:lnTo>
                    <a:lnTo>
                      <a:pt x="399" y="94"/>
                    </a:lnTo>
                    <a:lnTo>
                      <a:pt x="382" y="108"/>
                    </a:lnTo>
                    <a:lnTo>
                      <a:pt x="357" y="112"/>
                    </a:lnTo>
                    <a:lnTo>
                      <a:pt x="196" y="97"/>
                    </a:lnTo>
                    <a:lnTo>
                      <a:pt x="120" y="84"/>
                    </a:lnTo>
                    <a:lnTo>
                      <a:pt x="33" y="74"/>
                    </a:lnTo>
                    <a:lnTo>
                      <a:pt x="8" y="61"/>
                    </a:lnTo>
                    <a:lnTo>
                      <a:pt x="0" y="35"/>
                    </a:lnTo>
                    <a:lnTo>
                      <a:pt x="11" y="1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" name="Freeform 282"/>
              <p:cNvSpPr>
                <a:spLocks/>
              </p:cNvSpPr>
              <p:nvPr/>
            </p:nvSpPr>
            <p:spPr bwMode="auto">
              <a:xfrm>
                <a:off x="482" y="2591"/>
                <a:ext cx="15" cy="20"/>
              </a:xfrm>
              <a:custGeom>
                <a:avLst/>
                <a:gdLst>
                  <a:gd name="T0" fmla="*/ 12 w 110"/>
                  <a:gd name="T1" fmla="*/ 63 h 138"/>
                  <a:gd name="T2" fmla="*/ 0 w 110"/>
                  <a:gd name="T3" fmla="*/ 24 h 138"/>
                  <a:gd name="T4" fmla="*/ 6 w 110"/>
                  <a:gd name="T5" fmla="*/ 10 h 138"/>
                  <a:gd name="T6" fmla="*/ 18 w 110"/>
                  <a:gd name="T7" fmla="*/ 1 h 138"/>
                  <a:gd name="T8" fmla="*/ 53 w 110"/>
                  <a:gd name="T9" fmla="*/ 0 h 138"/>
                  <a:gd name="T10" fmla="*/ 91 w 110"/>
                  <a:gd name="T11" fmla="*/ 28 h 138"/>
                  <a:gd name="T12" fmla="*/ 106 w 110"/>
                  <a:gd name="T13" fmla="*/ 75 h 138"/>
                  <a:gd name="T14" fmla="*/ 110 w 110"/>
                  <a:gd name="T15" fmla="*/ 109 h 138"/>
                  <a:gd name="T16" fmla="*/ 102 w 110"/>
                  <a:gd name="T17" fmla="*/ 123 h 138"/>
                  <a:gd name="T18" fmla="*/ 90 w 110"/>
                  <a:gd name="T19" fmla="*/ 133 h 138"/>
                  <a:gd name="T20" fmla="*/ 59 w 110"/>
                  <a:gd name="T21" fmla="*/ 138 h 138"/>
                  <a:gd name="T22" fmla="*/ 32 w 110"/>
                  <a:gd name="T23" fmla="*/ 116 h 138"/>
                  <a:gd name="T24" fmla="*/ 12 w 110"/>
                  <a:gd name="T25" fmla="*/ 63 h 138"/>
                  <a:gd name="T26" fmla="*/ 12 w 110"/>
                  <a:gd name="T27" fmla="*/ 63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"/>
                  <a:gd name="T43" fmla="*/ 0 h 138"/>
                  <a:gd name="T44" fmla="*/ 110 w 110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" h="138">
                    <a:moveTo>
                      <a:pt x="12" y="63"/>
                    </a:moveTo>
                    <a:lnTo>
                      <a:pt x="0" y="24"/>
                    </a:lnTo>
                    <a:lnTo>
                      <a:pt x="6" y="10"/>
                    </a:lnTo>
                    <a:lnTo>
                      <a:pt x="18" y="1"/>
                    </a:lnTo>
                    <a:lnTo>
                      <a:pt x="53" y="0"/>
                    </a:lnTo>
                    <a:lnTo>
                      <a:pt x="91" y="28"/>
                    </a:lnTo>
                    <a:lnTo>
                      <a:pt x="106" y="75"/>
                    </a:lnTo>
                    <a:lnTo>
                      <a:pt x="110" y="109"/>
                    </a:lnTo>
                    <a:lnTo>
                      <a:pt x="102" y="123"/>
                    </a:lnTo>
                    <a:lnTo>
                      <a:pt x="90" y="133"/>
                    </a:lnTo>
                    <a:lnTo>
                      <a:pt x="59" y="138"/>
                    </a:lnTo>
                    <a:lnTo>
                      <a:pt x="32" y="116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" name="Freeform 283"/>
              <p:cNvSpPr>
                <a:spLocks/>
              </p:cNvSpPr>
              <p:nvPr/>
            </p:nvSpPr>
            <p:spPr bwMode="auto">
              <a:xfrm>
                <a:off x="458" y="2598"/>
                <a:ext cx="17" cy="19"/>
              </a:xfrm>
              <a:custGeom>
                <a:avLst/>
                <a:gdLst>
                  <a:gd name="T0" fmla="*/ 8 w 121"/>
                  <a:gd name="T1" fmla="*/ 69 h 132"/>
                  <a:gd name="T2" fmla="*/ 0 w 121"/>
                  <a:gd name="T3" fmla="*/ 38 h 132"/>
                  <a:gd name="T4" fmla="*/ 7 w 121"/>
                  <a:gd name="T5" fmla="*/ 23 h 132"/>
                  <a:gd name="T6" fmla="*/ 18 w 121"/>
                  <a:gd name="T7" fmla="*/ 11 h 132"/>
                  <a:gd name="T8" fmla="*/ 48 w 121"/>
                  <a:gd name="T9" fmla="*/ 0 h 132"/>
                  <a:gd name="T10" fmla="*/ 79 w 121"/>
                  <a:gd name="T11" fmla="*/ 15 h 132"/>
                  <a:gd name="T12" fmla="*/ 110 w 121"/>
                  <a:gd name="T13" fmla="*/ 50 h 132"/>
                  <a:gd name="T14" fmla="*/ 121 w 121"/>
                  <a:gd name="T15" fmla="*/ 86 h 132"/>
                  <a:gd name="T16" fmla="*/ 111 w 121"/>
                  <a:gd name="T17" fmla="*/ 117 h 132"/>
                  <a:gd name="T18" fmla="*/ 100 w 121"/>
                  <a:gd name="T19" fmla="*/ 127 h 132"/>
                  <a:gd name="T20" fmla="*/ 86 w 121"/>
                  <a:gd name="T21" fmla="*/ 132 h 132"/>
                  <a:gd name="T22" fmla="*/ 60 w 121"/>
                  <a:gd name="T23" fmla="*/ 116 h 132"/>
                  <a:gd name="T24" fmla="*/ 34 w 121"/>
                  <a:gd name="T25" fmla="*/ 93 h 132"/>
                  <a:gd name="T26" fmla="*/ 8 w 121"/>
                  <a:gd name="T27" fmla="*/ 69 h 132"/>
                  <a:gd name="T28" fmla="*/ 8 w 121"/>
                  <a:gd name="T29" fmla="*/ 69 h 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132"/>
                  <a:gd name="T47" fmla="*/ 121 w 121"/>
                  <a:gd name="T48" fmla="*/ 132 h 1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132">
                    <a:moveTo>
                      <a:pt x="8" y="69"/>
                    </a:moveTo>
                    <a:lnTo>
                      <a:pt x="0" y="38"/>
                    </a:lnTo>
                    <a:lnTo>
                      <a:pt x="7" y="23"/>
                    </a:lnTo>
                    <a:lnTo>
                      <a:pt x="18" y="11"/>
                    </a:lnTo>
                    <a:lnTo>
                      <a:pt x="48" y="0"/>
                    </a:lnTo>
                    <a:lnTo>
                      <a:pt x="79" y="15"/>
                    </a:lnTo>
                    <a:lnTo>
                      <a:pt x="110" y="50"/>
                    </a:lnTo>
                    <a:lnTo>
                      <a:pt x="121" y="86"/>
                    </a:lnTo>
                    <a:lnTo>
                      <a:pt x="111" y="117"/>
                    </a:lnTo>
                    <a:lnTo>
                      <a:pt x="100" y="127"/>
                    </a:lnTo>
                    <a:lnTo>
                      <a:pt x="86" y="132"/>
                    </a:lnTo>
                    <a:lnTo>
                      <a:pt x="60" y="116"/>
                    </a:lnTo>
                    <a:lnTo>
                      <a:pt x="34" y="93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" name="Freeform 284"/>
              <p:cNvSpPr>
                <a:spLocks/>
              </p:cNvSpPr>
              <p:nvPr/>
            </p:nvSpPr>
            <p:spPr bwMode="auto">
              <a:xfrm>
                <a:off x="432" y="2599"/>
                <a:ext cx="20" cy="21"/>
              </a:xfrm>
              <a:custGeom>
                <a:avLst/>
                <a:gdLst>
                  <a:gd name="T0" fmla="*/ 16 w 139"/>
                  <a:gd name="T1" fmla="*/ 67 h 144"/>
                  <a:gd name="T2" fmla="*/ 0 w 139"/>
                  <a:gd name="T3" fmla="*/ 43 h 144"/>
                  <a:gd name="T4" fmla="*/ 7 w 139"/>
                  <a:gd name="T5" fmla="*/ 17 h 144"/>
                  <a:gd name="T6" fmla="*/ 15 w 139"/>
                  <a:gd name="T7" fmla="*/ 7 h 144"/>
                  <a:gd name="T8" fmla="*/ 28 w 139"/>
                  <a:gd name="T9" fmla="*/ 0 h 144"/>
                  <a:gd name="T10" fmla="*/ 56 w 139"/>
                  <a:gd name="T11" fmla="*/ 6 h 144"/>
                  <a:gd name="T12" fmla="*/ 123 w 139"/>
                  <a:gd name="T13" fmla="*/ 50 h 144"/>
                  <a:gd name="T14" fmla="*/ 139 w 139"/>
                  <a:gd name="T15" fmla="*/ 88 h 144"/>
                  <a:gd name="T16" fmla="*/ 130 w 139"/>
                  <a:gd name="T17" fmla="*/ 125 h 144"/>
                  <a:gd name="T18" fmla="*/ 105 w 139"/>
                  <a:gd name="T19" fmla="*/ 144 h 144"/>
                  <a:gd name="T20" fmla="*/ 74 w 139"/>
                  <a:gd name="T21" fmla="*/ 131 h 144"/>
                  <a:gd name="T22" fmla="*/ 45 w 139"/>
                  <a:gd name="T23" fmla="*/ 98 h 144"/>
                  <a:gd name="T24" fmla="*/ 16 w 139"/>
                  <a:gd name="T25" fmla="*/ 67 h 144"/>
                  <a:gd name="T26" fmla="*/ 16 w 139"/>
                  <a:gd name="T27" fmla="*/ 67 h 1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"/>
                  <a:gd name="T43" fmla="*/ 0 h 144"/>
                  <a:gd name="T44" fmla="*/ 139 w 139"/>
                  <a:gd name="T45" fmla="*/ 144 h 1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" h="144">
                    <a:moveTo>
                      <a:pt x="16" y="67"/>
                    </a:moveTo>
                    <a:lnTo>
                      <a:pt x="0" y="43"/>
                    </a:lnTo>
                    <a:lnTo>
                      <a:pt x="7" y="17"/>
                    </a:lnTo>
                    <a:lnTo>
                      <a:pt x="15" y="7"/>
                    </a:lnTo>
                    <a:lnTo>
                      <a:pt x="28" y="0"/>
                    </a:lnTo>
                    <a:lnTo>
                      <a:pt x="56" y="6"/>
                    </a:lnTo>
                    <a:lnTo>
                      <a:pt x="123" y="50"/>
                    </a:lnTo>
                    <a:lnTo>
                      <a:pt x="139" y="88"/>
                    </a:lnTo>
                    <a:lnTo>
                      <a:pt x="130" y="125"/>
                    </a:lnTo>
                    <a:lnTo>
                      <a:pt x="105" y="144"/>
                    </a:lnTo>
                    <a:lnTo>
                      <a:pt x="74" y="131"/>
                    </a:lnTo>
                    <a:lnTo>
                      <a:pt x="45" y="98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" name="Freeform 285"/>
              <p:cNvSpPr>
                <a:spLocks/>
              </p:cNvSpPr>
              <p:nvPr/>
            </p:nvSpPr>
            <p:spPr bwMode="auto">
              <a:xfrm>
                <a:off x="403" y="2597"/>
                <a:ext cx="21" cy="20"/>
              </a:xfrm>
              <a:custGeom>
                <a:avLst/>
                <a:gdLst>
                  <a:gd name="T0" fmla="*/ 23 w 149"/>
                  <a:gd name="T1" fmla="*/ 75 h 138"/>
                  <a:gd name="T2" fmla="*/ 0 w 149"/>
                  <a:gd name="T3" fmla="*/ 50 h 138"/>
                  <a:gd name="T4" fmla="*/ 4 w 149"/>
                  <a:gd name="T5" fmla="*/ 21 h 138"/>
                  <a:gd name="T6" fmla="*/ 24 w 149"/>
                  <a:gd name="T7" fmla="*/ 0 h 138"/>
                  <a:gd name="T8" fmla="*/ 57 w 149"/>
                  <a:gd name="T9" fmla="*/ 1 h 138"/>
                  <a:gd name="T10" fmla="*/ 125 w 149"/>
                  <a:gd name="T11" fmla="*/ 34 h 138"/>
                  <a:gd name="T12" fmla="*/ 149 w 149"/>
                  <a:gd name="T13" fmla="*/ 71 h 138"/>
                  <a:gd name="T14" fmla="*/ 145 w 149"/>
                  <a:gd name="T15" fmla="*/ 112 h 138"/>
                  <a:gd name="T16" fmla="*/ 136 w 149"/>
                  <a:gd name="T17" fmla="*/ 128 h 138"/>
                  <a:gd name="T18" fmla="*/ 123 w 149"/>
                  <a:gd name="T19" fmla="*/ 138 h 138"/>
                  <a:gd name="T20" fmla="*/ 88 w 149"/>
                  <a:gd name="T21" fmla="*/ 132 h 138"/>
                  <a:gd name="T22" fmla="*/ 56 w 149"/>
                  <a:gd name="T23" fmla="*/ 102 h 138"/>
                  <a:gd name="T24" fmla="*/ 23 w 149"/>
                  <a:gd name="T25" fmla="*/ 75 h 138"/>
                  <a:gd name="T26" fmla="*/ 23 w 149"/>
                  <a:gd name="T27" fmla="*/ 75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9"/>
                  <a:gd name="T43" fmla="*/ 0 h 138"/>
                  <a:gd name="T44" fmla="*/ 149 w 149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9" h="138">
                    <a:moveTo>
                      <a:pt x="23" y="75"/>
                    </a:moveTo>
                    <a:lnTo>
                      <a:pt x="0" y="50"/>
                    </a:lnTo>
                    <a:lnTo>
                      <a:pt x="4" y="21"/>
                    </a:lnTo>
                    <a:lnTo>
                      <a:pt x="24" y="0"/>
                    </a:lnTo>
                    <a:lnTo>
                      <a:pt x="57" y="1"/>
                    </a:lnTo>
                    <a:lnTo>
                      <a:pt x="125" y="34"/>
                    </a:lnTo>
                    <a:lnTo>
                      <a:pt x="149" y="71"/>
                    </a:lnTo>
                    <a:lnTo>
                      <a:pt x="145" y="112"/>
                    </a:lnTo>
                    <a:lnTo>
                      <a:pt x="136" y="128"/>
                    </a:lnTo>
                    <a:lnTo>
                      <a:pt x="123" y="138"/>
                    </a:lnTo>
                    <a:lnTo>
                      <a:pt x="88" y="132"/>
                    </a:lnTo>
                    <a:lnTo>
                      <a:pt x="56" y="102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" name="Freeform 286"/>
              <p:cNvSpPr>
                <a:spLocks/>
              </p:cNvSpPr>
              <p:nvPr/>
            </p:nvSpPr>
            <p:spPr bwMode="auto">
              <a:xfrm>
                <a:off x="306" y="2438"/>
                <a:ext cx="34" cy="199"/>
              </a:xfrm>
              <a:custGeom>
                <a:avLst/>
                <a:gdLst>
                  <a:gd name="T0" fmla="*/ 75 w 236"/>
                  <a:gd name="T1" fmla="*/ 32 h 1396"/>
                  <a:gd name="T2" fmla="*/ 95 w 236"/>
                  <a:gd name="T3" fmla="*/ 123 h 1396"/>
                  <a:gd name="T4" fmla="*/ 116 w 236"/>
                  <a:gd name="T5" fmla="*/ 201 h 1396"/>
                  <a:gd name="T6" fmla="*/ 143 w 236"/>
                  <a:gd name="T7" fmla="*/ 371 h 1396"/>
                  <a:gd name="T8" fmla="*/ 146 w 236"/>
                  <a:gd name="T9" fmla="*/ 439 h 1396"/>
                  <a:gd name="T10" fmla="*/ 142 w 236"/>
                  <a:gd name="T11" fmla="*/ 500 h 1396"/>
                  <a:gd name="T12" fmla="*/ 141 w 236"/>
                  <a:gd name="T13" fmla="*/ 562 h 1396"/>
                  <a:gd name="T14" fmla="*/ 143 w 236"/>
                  <a:gd name="T15" fmla="*/ 630 h 1396"/>
                  <a:gd name="T16" fmla="*/ 165 w 236"/>
                  <a:gd name="T17" fmla="*/ 815 h 1396"/>
                  <a:gd name="T18" fmla="*/ 190 w 236"/>
                  <a:gd name="T19" fmla="*/ 976 h 1396"/>
                  <a:gd name="T20" fmla="*/ 214 w 236"/>
                  <a:gd name="T21" fmla="*/ 1136 h 1396"/>
                  <a:gd name="T22" fmla="*/ 236 w 236"/>
                  <a:gd name="T23" fmla="*/ 1321 h 1396"/>
                  <a:gd name="T24" fmla="*/ 233 w 236"/>
                  <a:gd name="T25" fmla="*/ 1351 h 1396"/>
                  <a:gd name="T26" fmla="*/ 221 w 236"/>
                  <a:gd name="T27" fmla="*/ 1375 h 1396"/>
                  <a:gd name="T28" fmla="*/ 200 w 236"/>
                  <a:gd name="T29" fmla="*/ 1389 h 1396"/>
                  <a:gd name="T30" fmla="*/ 175 w 236"/>
                  <a:gd name="T31" fmla="*/ 1396 h 1396"/>
                  <a:gd name="T32" fmla="*/ 127 w 236"/>
                  <a:gd name="T33" fmla="*/ 1384 h 1396"/>
                  <a:gd name="T34" fmla="*/ 101 w 236"/>
                  <a:gd name="T35" fmla="*/ 1334 h 1396"/>
                  <a:gd name="T36" fmla="*/ 80 w 236"/>
                  <a:gd name="T37" fmla="*/ 1150 h 1396"/>
                  <a:gd name="T38" fmla="*/ 58 w 236"/>
                  <a:gd name="T39" fmla="*/ 988 h 1396"/>
                  <a:gd name="T40" fmla="*/ 37 w 236"/>
                  <a:gd name="T41" fmla="*/ 826 h 1396"/>
                  <a:gd name="T42" fmla="*/ 16 w 236"/>
                  <a:gd name="T43" fmla="*/ 642 h 1396"/>
                  <a:gd name="T44" fmla="*/ 17 w 236"/>
                  <a:gd name="T45" fmla="*/ 572 h 1396"/>
                  <a:gd name="T46" fmla="*/ 26 w 236"/>
                  <a:gd name="T47" fmla="*/ 509 h 1396"/>
                  <a:gd name="T48" fmla="*/ 38 w 236"/>
                  <a:gd name="T49" fmla="*/ 377 h 1396"/>
                  <a:gd name="T50" fmla="*/ 25 w 236"/>
                  <a:gd name="T51" fmla="*/ 211 h 1396"/>
                  <a:gd name="T52" fmla="*/ 15 w 236"/>
                  <a:gd name="T53" fmla="*/ 134 h 1396"/>
                  <a:gd name="T54" fmla="*/ 0 w 236"/>
                  <a:gd name="T55" fmla="*/ 44 h 1396"/>
                  <a:gd name="T56" fmla="*/ 6 w 236"/>
                  <a:gd name="T57" fmla="*/ 14 h 1396"/>
                  <a:gd name="T58" fmla="*/ 17 w 236"/>
                  <a:gd name="T59" fmla="*/ 5 h 1396"/>
                  <a:gd name="T60" fmla="*/ 30 w 236"/>
                  <a:gd name="T61" fmla="*/ 0 h 1396"/>
                  <a:gd name="T62" fmla="*/ 58 w 236"/>
                  <a:gd name="T63" fmla="*/ 5 h 1396"/>
                  <a:gd name="T64" fmla="*/ 75 w 236"/>
                  <a:gd name="T65" fmla="*/ 32 h 1396"/>
                  <a:gd name="T66" fmla="*/ 75 w 236"/>
                  <a:gd name="T67" fmla="*/ 32 h 13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1396"/>
                  <a:gd name="T104" fmla="*/ 236 w 236"/>
                  <a:gd name="T105" fmla="*/ 1396 h 13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1396">
                    <a:moveTo>
                      <a:pt x="75" y="32"/>
                    </a:moveTo>
                    <a:lnTo>
                      <a:pt x="95" y="123"/>
                    </a:lnTo>
                    <a:lnTo>
                      <a:pt x="116" y="201"/>
                    </a:lnTo>
                    <a:lnTo>
                      <a:pt x="143" y="371"/>
                    </a:lnTo>
                    <a:lnTo>
                      <a:pt x="146" y="439"/>
                    </a:lnTo>
                    <a:lnTo>
                      <a:pt x="142" y="500"/>
                    </a:lnTo>
                    <a:lnTo>
                      <a:pt x="141" y="562"/>
                    </a:lnTo>
                    <a:lnTo>
                      <a:pt x="143" y="630"/>
                    </a:lnTo>
                    <a:lnTo>
                      <a:pt x="165" y="815"/>
                    </a:lnTo>
                    <a:lnTo>
                      <a:pt x="190" y="976"/>
                    </a:lnTo>
                    <a:lnTo>
                      <a:pt x="214" y="1136"/>
                    </a:lnTo>
                    <a:lnTo>
                      <a:pt x="236" y="1321"/>
                    </a:lnTo>
                    <a:lnTo>
                      <a:pt x="233" y="1351"/>
                    </a:lnTo>
                    <a:lnTo>
                      <a:pt x="221" y="1375"/>
                    </a:lnTo>
                    <a:lnTo>
                      <a:pt x="200" y="1389"/>
                    </a:lnTo>
                    <a:lnTo>
                      <a:pt x="175" y="1396"/>
                    </a:lnTo>
                    <a:lnTo>
                      <a:pt x="127" y="1384"/>
                    </a:lnTo>
                    <a:lnTo>
                      <a:pt x="101" y="1334"/>
                    </a:lnTo>
                    <a:lnTo>
                      <a:pt x="80" y="1150"/>
                    </a:lnTo>
                    <a:lnTo>
                      <a:pt x="58" y="988"/>
                    </a:lnTo>
                    <a:lnTo>
                      <a:pt x="37" y="826"/>
                    </a:lnTo>
                    <a:lnTo>
                      <a:pt x="16" y="642"/>
                    </a:lnTo>
                    <a:lnTo>
                      <a:pt x="17" y="572"/>
                    </a:lnTo>
                    <a:lnTo>
                      <a:pt x="26" y="509"/>
                    </a:lnTo>
                    <a:lnTo>
                      <a:pt x="38" y="377"/>
                    </a:lnTo>
                    <a:lnTo>
                      <a:pt x="25" y="211"/>
                    </a:lnTo>
                    <a:lnTo>
                      <a:pt x="15" y="134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7" y="5"/>
                    </a:lnTo>
                    <a:lnTo>
                      <a:pt x="30" y="0"/>
                    </a:lnTo>
                    <a:lnTo>
                      <a:pt x="58" y="5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" name="Freeform 287"/>
              <p:cNvSpPr>
                <a:spLocks/>
              </p:cNvSpPr>
              <p:nvPr/>
            </p:nvSpPr>
            <p:spPr bwMode="auto">
              <a:xfrm>
                <a:off x="330" y="2621"/>
                <a:ext cx="162" cy="23"/>
              </a:xfrm>
              <a:custGeom>
                <a:avLst/>
                <a:gdLst>
                  <a:gd name="T0" fmla="*/ 69 w 1138"/>
                  <a:gd name="T1" fmla="*/ 0 h 159"/>
                  <a:gd name="T2" fmla="*/ 249 w 1138"/>
                  <a:gd name="T3" fmla="*/ 9 h 159"/>
                  <a:gd name="T4" fmla="*/ 393 w 1138"/>
                  <a:gd name="T5" fmla="*/ 25 h 159"/>
                  <a:gd name="T6" fmla="*/ 537 w 1138"/>
                  <a:gd name="T7" fmla="*/ 36 h 159"/>
                  <a:gd name="T8" fmla="*/ 717 w 1138"/>
                  <a:gd name="T9" fmla="*/ 27 h 159"/>
                  <a:gd name="T10" fmla="*/ 878 w 1138"/>
                  <a:gd name="T11" fmla="*/ 25 h 159"/>
                  <a:gd name="T12" fmla="*/ 1040 w 1138"/>
                  <a:gd name="T13" fmla="*/ 21 h 159"/>
                  <a:gd name="T14" fmla="*/ 1089 w 1138"/>
                  <a:gd name="T15" fmla="*/ 17 h 159"/>
                  <a:gd name="T16" fmla="*/ 1122 w 1138"/>
                  <a:gd name="T17" fmla="*/ 23 h 159"/>
                  <a:gd name="T18" fmla="*/ 1138 w 1138"/>
                  <a:gd name="T19" fmla="*/ 50 h 159"/>
                  <a:gd name="T20" fmla="*/ 1134 w 1138"/>
                  <a:gd name="T21" fmla="*/ 82 h 159"/>
                  <a:gd name="T22" fmla="*/ 1123 w 1138"/>
                  <a:gd name="T23" fmla="*/ 94 h 159"/>
                  <a:gd name="T24" fmla="*/ 1105 w 1138"/>
                  <a:gd name="T25" fmla="*/ 102 h 159"/>
                  <a:gd name="T26" fmla="*/ 1055 w 1138"/>
                  <a:gd name="T27" fmla="*/ 118 h 159"/>
                  <a:gd name="T28" fmla="*/ 794 w 1138"/>
                  <a:gd name="T29" fmla="*/ 147 h 159"/>
                  <a:gd name="T30" fmla="*/ 601 w 1138"/>
                  <a:gd name="T31" fmla="*/ 159 h 159"/>
                  <a:gd name="T32" fmla="*/ 432 w 1138"/>
                  <a:gd name="T33" fmla="*/ 155 h 159"/>
                  <a:gd name="T34" fmla="*/ 261 w 1138"/>
                  <a:gd name="T35" fmla="*/ 143 h 159"/>
                  <a:gd name="T36" fmla="*/ 69 w 1138"/>
                  <a:gd name="T37" fmla="*/ 138 h 159"/>
                  <a:gd name="T38" fmla="*/ 39 w 1138"/>
                  <a:gd name="T39" fmla="*/ 132 h 159"/>
                  <a:gd name="T40" fmla="*/ 18 w 1138"/>
                  <a:gd name="T41" fmla="*/ 116 h 159"/>
                  <a:gd name="T42" fmla="*/ 0 w 1138"/>
                  <a:gd name="T43" fmla="*/ 69 h 159"/>
                  <a:gd name="T44" fmla="*/ 5 w 1138"/>
                  <a:gd name="T45" fmla="*/ 44 h 159"/>
                  <a:gd name="T46" fmla="*/ 18 w 1138"/>
                  <a:gd name="T47" fmla="*/ 22 h 159"/>
                  <a:gd name="T48" fmla="*/ 39 w 1138"/>
                  <a:gd name="T49" fmla="*/ 7 h 159"/>
                  <a:gd name="T50" fmla="*/ 69 w 1138"/>
                  <a:gd name="T51" fmla="*/ 0 h 159"/>
                  <a:gd name="T52" fmla="*/ 69 w 1138"/>
                  <a:gd name="T53" fmla="*/ 0 h 1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8"/>
                  <a:gd name="T82" fmla="*/ 0 h 159"/>
                  <a:gd name="T83" fmla="*/ 1138 w 1138"/>
                  <a:gd name="T84" fmla="*/ 159 h 1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8" h="159">
                    <a:moveTo>
                      <a:pt x="69" y="0"/>
                    </a:moveTo>
                    <a:lnTo>
                      <a:pt x="249" y="9"/>
                    </a:lnTo>
                    <a:lnTo>
                      <a:pt x="393" y="25"/>
                    </a:lnTo>
                    <a:lnTo>
                      <a:pt x="537" y="36"/>
                    </a:lnTo>
                    <a:lnTo>
                      <a:pt x="717" y="27"/>
                    </a:lnTo>
                    <a:lnTo>
                      <a:pt x="878" y="25"/>
                    </a:lnTo>
                    <a:lnTo>
                      <a:pt x="1040" y="21"/>
                    </a:lnTo>
                    <a:lnTo>
                      <a:pt x="1089" y="17"/>
                    </a:lnTo>
                    <a:lnTo>
                      <a:pt x="1122" y="23"/>
                    </a:lnTo>
                    <a:lnTo>
                      <a:pt x="1138" y="50"/>
                    </a:lnTo>
                    <a:lnTo>
                      <a:pt x="1134" y="82"/>
                    </a:lnTo>
                    <a:lnTo>
                      <a:pt x="1123" y="94"/>
                    </a:lnTo>
                    <a:lnTo>
                      <a:pt x="1105" y="102"/>
                    </a:lnTo>
                    <a:lnTo>
                      <a:pt x="1055" y="118"/>
                    </a:lnTo>
                    <a:lnTo>
                      <a:pt x="794" y="147"/>
                    </a:lnTo>
                    <a:lnTo>
                      <a:pt x="601" y="159"/>
                    </a:lnTo>
                    <a:lnTo>
                      <a:pt x="432" y="155"/>
                    </a:lnTo>
                    <a:lnTo>
                      <a:pt x="261" y="143"/>
                    </a:lnTo>
                    <a:lnTo>
                      <a:pt x="69" y="138"/>
                    </a:lnTo>
                    <a:lnTo>
                      <a:pt x="39" y="132"/>
                    </a:lnTo>
                    <a:lnTo>
                      <a:pt x="18" y="116"/>
                    </a:lnTo>
                    <a:lnTo>
                      <a:pt x="0" y="69"/>
                    </a:lnTo>
                    <a:lnTo>
                      <a:pt x="5" y="44"/>
                    </a:lnTo>
                    <a:lnTo>
                      <a:pt x="18" y="22"/>
                    </a:lnTo>
                    <a:lnTo>
                      <a:pt x="39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" name="Freeform 288"/>
              <p:cNvSpPr>
                <a:spLocks/>
              </p:cNvSpPr>
              <p:nvPr/>
            </p:nvSpPr>
            <p:spPr bwMode="auto">
              <a:xfrm>
                <a:off x="278" y="2660"/>
                <a:ext cx="14" cy="54"/>
              </a:xfrm>
              <a:custGeom>
                <a:avLst/>
                <a:gdLst>
                  <a:gd name="T0" fmla="*/ 100 w 100"/>
                  <a:gd name="T1" fmla="*/ 21 h 378"/>
                  <a:gd name="T2" fmla="*/ 71 w 100"/>
                  <a:gd name="T3" fmla="*/ 270 h 378"/>
                  <a:gd name="T4" fmla="*/ 57 w 100"/>
                  <a:gd name="T5" fmla="*/ 353 h 378"/>
                  <a:gd name="T6" fmla="*/ 46 w 100"/>
                  <a:gd name="T7" fmla="*/ 373 h 378"/>
                  <a:gd name="T8" fmla="*/ 26 w 100"/>
                  <a:gd name="T9" fmla="*/ 378 h 378"/>
                  <a:gd name="T10" fmla="*/ 7 w 100"/>
                  <a:gd name="T11" fmla="*/ 368 h 378"/>
                  <a:gd name="T12" fmla="*/ 0 w 100"/>
                  <a:gd name="T13" fmla="*/ 347 h 378"/>
                  <a:gd name="T14" fmla="*/ 6 w 100"/>
                  <a:gd name="T15" fmla="*/ 265 h 378"/>
                  <a:gd name="T16" fmla="*/ 14 w 100"/>
                  <a:gd name="T17" fmla="*/ 198 h 378"/>
                  <a:gd name="T18" fmla="*/ 29 w 100"/>
                  <a:gd name="T19" fmla="*/ 140 h 378"/>
                  <a:gd name="T20" fmla="*/ 63 w 100"/>
                  <a:gd name="T21" fmla="*/ 16 h 378"/>
                  <a:gd name="T22" fmla="*/ 71 w 100"/>
                  <a:gd name="T23" fmla="*/ 2 h 378"/>
                  <a:gd name="T24" fmla="*/ 84 w 100"/>
                  <a:gd name="T25" fmla="*/ 0 h 378"/>
                  <a:gd name="T26" fmla="*/ 100 w 100"/>
                  <a:gd name="T27" fmla="*/ 21 h 378"/>
                  <a:gd name="T28" fmla="*/ 100 w 100"/>
                  <a:gd name="T29" fmla="*/ 21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378"/>
                  <a:gd name="T47" fmla="*/ 100 w 100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378">
                    <a:moveTo>
                      <a:pt x="100" y="21"/>
                    </a:moveTo>
                    <a:lnTo>
                      <a:pt x="71" y="270"/>
                    </a:lnTo>
                    <a:lnTo>
                      <a:pt x="57" y="353"/>
                    </a:lnTo>
                    <a:lnTo>
                      <a:pt x="46" y="373"/>
                    </a:lnTo>
                    <a:lnTo>
                      <a:pt x="26" y="378"/>
                    </a:lnTo>
                    <a:lnTo>
                      <a:pt x="7" y="368"/>
                    </a:lnTo>
                    <a:lnTo>
                      <a:pt x="0" y="347"/>
                    </a:lnTo>
                    <a:lnTo>
                      <a:pt x="6" y="265"/>
                    </a:lnTo>
                    <a:lnTo>
                      <a:pt x="14" y="198"/>
                    </a:lnTo>
                    <a:lnTo>
                      <a:pt x="29" y="140"/>
                    </a:lnTo>
                    <a:lnTo>
                      <a:pt x="63" y="16"/>
                    </a:lnTo>
                    <a:lnTo>
                      <a:pt x="71" y="2"/>
                    </a:lnTo>
                    <a:lnTo>
                      <a:pt x="84" y="0"/>
                    </a:lnTo>
                    <a:lnTo>
                      <a:pt x="10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" name="Freeform 289"/>
              <p:cNvSpPr>
                <a:spLocks/>
              </p:cNvSpPr>
              <p:nvPr/>
            </p:nvSpPr>
            <p:spPr bwMode="auto">
              <a:xfrm>
                <a:off x="303" y="2653"/>
                <a:ext cx="252" cy="65"/>
              </a:xfrm>
              <a:custGeom>
                <a:avLst/>
                <a:gdLst>
                  <a:gd name="T0" fmla="*/ 17 w 1763"/>
                  <a:gd name="T1" fmla="*/ 22 h 449"/>
                  <a:gd name="T2" fmla="*/ 152 w 1763"/>
                  <a:gd name="T3" fmla="*/ 8 h 449"/>
                  <a:gd name="T4" fmla="*/ 287 w 1763"/>
                  <a:gd name="T5" fmla="*/ 0 h 449"/>
                  <a:gd name="T6" fmla="*/ 700 w 1763"/>
                  <a:gd name="T7" fmla="*/ 14 h 449"/>
                  <a:gd name="T8" fmla="*/ 893 w 1763"/>
                  <a:gd name="T9" fmla="*/ 22 h 449"/>
                  <a:gd name="T10" fmla="*/ 1113 w 1763"/>
                  <a:gd name="T11" fmla="*/ 27 h 449"/>
                  <a:gd name="T12" fmla="*/ 1342 w 1763"/>
                  <a:gd name="T13" fmla="*/ 26 h 449"/>
                  <a:gd name="T14" fmla="*/ 1572 w 1763"/>
                  <a:gd name="T15" fmla="*/ 40 h 449"/>
                  <a:gd name="T16" fmla="*/ 1625 w 1763"/>
                  <a:gd name="T17" fmla="*/ 58 h 449"/>
                  <a:gd name="T18" fmla="*/ 1664 w 1763"/>
                  <a:gd name="T19" fmla="*/ 95 h 449"/>
                  <a:gd name="T20" fmla="*/ 1692 w 1763"/>
                  <a:gd name="T21" fmla="*/ 146 h 449"/>
                  <a:gd name="T22" fmla="*/ 1717 w 1763"/>
                  <a:gd name="T23" fmla="*/ 203 h 449"/>
                  <a:gd name="T24" fmla="*/ 1751 w 1763"/>
                  <a:gd name="T25" fmla="*/ 307 h 449"/>
                  <a:gd name="T26" fmla="*/ 1763 w 1763"/>
                  <a:gd name="T27" fmla="*/ 416 h 449"/>
                  <a:gd name="T28" fmla="*/ 1753 w 1763"/>
                  <a:gd name="T29" fmla="*/ 440 h 449"/>
                  <a:gd name="T30" fmla="*/ 1730 w 1763"/>
                  <a:gd name="T31" fmla="*/ 449 h 449"/>
                  <a:gd name="T32" fmla="*/ 1708 w 1763"/>
                  <a:gd name="T33" fmla="*/ 440 h 449"/>
                  <a:gd name="T34" fmla="*/ 1697 w 1763"/>
                  <a:gd name="T35" fmla="*/ 416 h 449"/>
                  <a:gd name="T36" fmla="*/ 1688 w 1763"/>
                  <a:gd name="T37" fmla="*/ 318 h 449"/>
                  <a:gd name="T38" fmla="*/ 1676 w 1763"/>
                  <a:gd name="T39" fmla="*/ 274 h 449"/>
                  <a:gd name="T40" fmla="*/ 1658 w 1763"/>
                  <a:gd name="T41" fmla="*/ 226 h 449"/>
                  <a:gd name="T42" fmla="*/ 1628 w 1763"/>
                  <a:gd name="T43" fmla="*/ 134 h 449"/>
                  <a:gd name="T44" fmla="*/ 1618 w 1763"/>
                  <a:gd name="T45" fmla="*/ 117 h 449"/>
                  <a:gd name="T46" fmla="*/ 1605 w 1763"/>
                  <a:gd name="T47" fmla="*/ 101 h 449"/>
                  <a:gd name="T48" fmla="*/ 1588 w 1763"/>
                  <a:gd name="T49" fmla="*/ 90 h 449"/>
                  <a:gd name="T50" fmla="*/ 1566 w 1763"/>
                  <a:gd name="T51" fmla="*/ 84 h 449"/>
                  <a:gd name="T52" fmla="*/ 1340 w 1763"/>
                  <a:gd name="T53" fmla="*/ 67 h 449"/>
                  <a:gd name="T54" fmla="*/ 1113 w 1763"/>
                  <a:gd name="T55" fmla="*/ 65 h 449"/>
                  <a:gd name="T56" fmla="*/ 700 w 1763"/>
                  <a:gd name="T57" fmla="*/ 52 h 449"/>
                  <a:gd name="T58" fmla="*/ 507 w 1763"/>
                  <a:gd name="T59" fmla="*/ 43 h 449"/>
                  <a:gd name="T60" fmla="*/ 287 w 1763"/>
                  <a:gd name="T61" fmla="*/ 38 h 449"/>
                  <a:gd name="T62" fmla="*/ 20 w 1763"/>
                  <a:gd name="T63" fmla="*/ 59 h 449"/>
                  <a:gd name="T64" fmla="*/ 0 w 1763"/>
                  <a:gd name="T65" fmla="*/ 43 h 449"/>
                  <a:gd name="T66" fmla="*/ 4 w 1763"/>
                  <a:gd name="T67" fmla="*/ 29 h 449"/>
                  <a:gd name="T68" fmla="*/ 17 w 1763"/>
                  <a:gd name="T69" fmla="*/ 22 h 449"/>
                  <a:gd name="T70" fmla="*/ 17 w 1763"/>
                  <a:gd name="T71" fmla="*/ 22 h 4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63"/>
                  <a:gd name="T109" fmla="*/ 0 h 449"/>
                  <a:gd name="T110" fmla="*/ 1763 w 1763"/>
                  <a:gd name="T111" fmla="*/ 449 h 4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63" h="449">
                    <a:moveTo>
                      <a:pt x="17" y="22"/>
                    </a:moveTo>
                    <a:lnTo>
                      <a:pt x="152" y="8"/>
                    </a:lnTo>
                    <a:lnTo>
                      <a:pt x="287" y="0"/>
                    </a:lnTo>
                    <a:lnTo>
                      <a:pt x="700" y="14"/>
                    </a:lnTo>
                    <a:lnTo>
                      <a:pt x="893" y="22"/>
                    </a:lnTo>
                    <a:lnTo>
                      <a:pt x="1113" y="27"/>
                    </a:lnTo>
                    <a:lnTo>
                      <a:pt x="1342" y="26"/>
                    </a:lnTo>
                    <a:lnTo>
                      <a:pt x="1572" y="40"/>
                    </a:lnTo>
                    <a:lnTo>
                      <a:pt x="1625" y="58"/>
                    </a:lnTo>
                    <a:lnTo>
                      <a:pt x="1664" y="95"/>
                    </a:lnTo>
                    <a:lnTo>
                      <a:pt x="1692" y="146"/>
                    </a:lnTo>
                    <a:lnTo>
                      <a:pt x="1717" y="203"/>
                    </a:lnTo>
                    <a:lnTo>
                      <a:pt x="1751" y="307"/>
                    </a:lnTo>
                    <a:lnTo>
                      <a:pt x="1763" y="416"/>
                    </a:lnTo>
                    <a:lnTo>
                      <a:pt x="1753" y="440"/>
                    </a:lnTo>
                    <a:lnTo>
                      <a:pt x="1730" y="449"/>
                    </a:lnTo>
                    <a:lnTo>
                      <a:pt x="1708" y="440"/>
                    </a:lnTo>
                    <a:lnTo>
                      <a:pt x="1697" y="416"/>
                    </a:lnTo>
                    <a:lnTo>
                      <a:pt x="1688" y="318"/>
                    </a:lnTo>
                    <a:lnTo>
                      <a:pt x="1676" y="274"/>
                    </a:lnTo>
                    <a:lnTo>
                      <a:pt x="1658" y="226"/>
                    </a:lnTo>
                    <a:lnTo>
                      <a:pt x="1628" y="134"/>
                    </a:lnTo>
                    <a:lnTo>
                      <a:pt x="1618" y="117"/>
                    </a:lnTo>
                    <a:lnTo>
                      <a:pt x="1605" y="101"/>
                    </a:lnTo>
                    <a:lnTo>
                      <a:pt x="1588" y="90"/>
                    </a:lnTo>
                    <a:lnTo>
                      <a:pt x="1566" y="84"/>
                    </a:lnTo>
                    <a:lnTo>
                      <a:pt x="1340" y="67"/>
                    </a:lnTo>
                    <a:lnTo>
                      <a:pt x="1113" y="65"/>
                    </a:lnTo>
                    <a:lnTo>
                      <a:pt x="700" y="52"/>
                    </a:lnTo>
                    <a:lnTo>
                      <a:pt x="507" y="43"/>
                    </a:lnTo>
                    <a:lnTo>
                      <a:pt x="287" y="38"/>
                    </a:lnTo>
                    <a:lnTo>
                      <a:pt x="20" y="59"/>
                    </a:lnTo>
                    <a:lnTo>
                      <a:pt x="0" y="43"/>
                    </a:lnTo>
                    <a:lnTo>
                      <a:pt x="4" y="29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" name="Freeform 290"/>
              <p:cNvSpPr>
                <a:spLocks/>
              </p:cNvSpPr>
              <p:nvPr/>
            </p:nvSpPr>
            <p:spPr bwMode="auto">
              <a:xfrm>
                <a:off x="292" y="2712"/>
                <a:ext cx="254" cy="16"/>
              </a:xfrm>
              <a:custGeom>
                <a:avLst/>
                <a:gdLst>
                  <a:gd name="T0" fmla="*/ 19 w 1773"/>
                  <a:gd name="T1" fmla="*/ 6 h 111"/>
                  <a:gd name="T2" fmla="*/ 146 w 1773"/>
                  <a:gd name="T3" fmla="*/ 0 h 111"/>
                  <a:gd name="T4" fmla="*/ 274 w 1773"/>
                  <a:gd name="T5" fmla="*/ 9 h 111"/>
                  <a:gd name="T6" fmla="*/ 464 w 1773"/>
                  <a:gd name="T7" fmla="*/ 16 h 111"/>
                  <a:gd name="T8" fmla="*/ 652 w 1773"/>
                  <a:gd name="T9" fmla="*/ 31 h 111"/>
                  <a:gd name="T10" fmla="*/ 861 w 1773"/>
                  <a:gd name="T11" fmla="*/ 44 h 111"/>
                  <a:gd name="T12" fmla="*/ 1044 w 1773"/>
                  <a:gd name="T13" fmla="*/ 46 h 111"/>
                  <a:gd name="T14" fmla="*/ 1439 w 1773"/>
                  <a:gd name="T15" fmla="*/ 40 h 111"/>
                  <a:gd name="T16" fmla="*/ 1541 w 1773"/>
                  <a:gd name="T17" fmla="*/ 34 h 111"/>
                  <a:gd name="T18" fmla="*/ 1641 w 1773"/>
                  <a:gd name="T19" fmla="*/ 18 h 111"/>
                  <a:gd name="T20" fmla="*/ 1733 w 1773"/>
                  <a:gd name="T21" fmla="*/ 3 h 111"/>
                  <a:gd name="T22" fmla="*/ 1760 w 1773"/>
                  <a:gd name="T23" fmla="*/ 9 h 111"/>
                  <a:gd name="T24" fmla="*/ 1773 w 1773"/>
                  <a:gd name="T25" fmla="*/ 31 h 111"/>
                  <a:gd name="T26" fmla="*/ 1769 w 1773"/>
                  <a:gd name="T27" fmla="*/ 57 h 111"/>
                  <a:gd name="T28" fmla="*/ 1759 w 1773"/>
                  <a:gd name="T29" fmla="*/ 66 h 111"/>
                  <a:gd name="T30" fmla="*/ 1744 w 1773"/>
                  <a:gd name="T31" fmla="*/ 72 h 111"/>
                  <a:gd name="T32" fmla="*/ 1654 w 1773"/>
                  <a:gd name="T33" fmla="*/ 90 h 111"/>
                  <a:gd name="T34" fmla="*/ 1546 w 1773"/>
                  <a:gd name="T35" fmla="*/ 105 h 111"/>
                  <a:gd name="T36" fmla="*/ 1439 w 1773"/>
                  <a:gd name="T37" fmla="*/ 111 h 111"/>
                  <a:gd name="T38" fmla="*/ 1042 w 1773"/>
                  <a:gd name="T39" fmla="*/ 110 h 111"/>
                  <a:gd name="T40" fmla="*/ 647 w 1773"/>
                  <a:gd name="T41" fmla="*/ 87 h 111"/>
                  <a:gd name="T42" fmla="*/ 446 w 1773"/>
                  <a:gd name="T43" fmla="*/ 73 h 111"/>
                  <a:gd name="T44" fmla="*/ 244 w 1773"/>
                  <a:gd name="T45" fmla="*/ 66 h 111"/>
                  <a:gd name="T46" fmla="*/ 134 w 1773"/>
                  <a:gd name="T47" fmla="*/ 51 h 111"/>
                  <a:gd name="T48" fmla="*/ 25 w 1773"/>
                  <a:gd name="T49" fmla="*/ 49 h 111"/>
                  <a:gd name="T50" fmla="*/ 8 w 1773"/>
                  <a:gd name="T51" fmla="*/ 45 h 111"/>
                  <a:gd name="T52" fmla="*/ 0 w 1773"/>
                  <a:gd name="T53" fmla="*/ 30 h 111"/>
                  <a:gd name="T54" fmla="*/ 4 w 1773"/>
                  <a:gd name="T55" fmla="*/ 15 h 111"/>
                  <a:gd name="T56" fmla="*/ 19 w 1773"/>
                  <a:gd name="T57" fmla="*/ 6 h 111"/>
                  <a:gd name="T58" fmla="*/ 19 w 1773"/>
                  <a:gd name="T59" fmla="*/ 6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73"/>
                  <a:gd name="T91" fmla="*/ 0 h 111"/>
                  <a:gd name="T92" fmla="*/ 1773 w 1773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73" h="111">
                    <a:moveTo>
                      <a:pt x="19" y="6"/>
                    </a:moveTo>
                    <a:lnTo>
                      <a:pt x="146" y="0"/>
                    </a:lnTo>
                    <a:lnTo>
                      <a:pt x="274" y="9"/>
                    </a:lnTo>
                    <a:lnTo>
                      <a:pt x="464" y="16"/>
                    </a:lnTo>
                    <a:lnTo>
                      <a:pt x="652" y="31"/>
                    </a:lnTo>
                    <a:lnTo>
                      <a:pt x="861" y="44"/>
                    </a:lnTo>
                    <a:lnTo>
                      <a:pt x="1044" y="46"/>
                    </a:lnTo>
                    <a:lnTo>
                      <a:pt x="1439" y="40"/>
                    </a:lnTo>
                    <a:lnTo>
                      <a:pt x="1541" y="34"/>
                    </a:lnTo>
                    <a:lnTo>
                      <a:pt x="1641" y="18"/>
                    </a:lnTo>
                    <a:lnTo>
                      <a:pt x="1733" y="3"/>
                    </a:lnTo>
                    <a:lnTo>
                      <a:pt x="1760" y="9"/>
                    </a:lnTo>
                    <a:lnTo>
                      <a:pt x="1773" y="31"/>
                    </a:lnTo>
                    <a:lnTo>
                      <a:pt x="1769" y="57"/>
                    </a:lnTo>
                    <a:lnTo>
                      <a:pt x="1759" y="66"/>
                    </a:lnTo>
                    <a:lnTo>
                      <a:pt x="1744" y="72"/>
                    </a:lnTo>
                    <a:lnTo>
                      <a:pt x="1654" y="90"/>
                    </a:lnTo>
                    <a:lnTo>
                      <a:pt x="1546" y="105"/>
                    </a:lnTo>
                    <a:lnTo>
                      <a:pt x="1439" y="111"/>
                    </a:lnTo>
                    <a:lnTo>
                      <a:pt x="1042" y="110"/>
                    </a:lnTo>
                    <a:lnTo>
                      <a:pt x="647" y="87"/>
                    </a:lnTo>
                    <a:lnTo>
                      <a:pt x="446" y="73"/>
                    </a:lnTo>
                    <a:lnTo>
                      <a:pt x="244" y="66"/>
                    </a:lnTo>
                    <a:lnTo>
                      <a:pt x="134" y="51"/>
                    </a:lnTo>
                    <a:lnTo>
                      <a:pt x="25" y="49"/>
                    </a:lnTo>
                    <a:lnTo>
                      <a:pt x="8" y="45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" name="Freeform 291"/>
              <p:cNvSpPr>
                <a:spLocks/>
              </p:cNvSpPr>
              <p:nvPr/>
            </p:nvSpPr>
            <p:spPr bwMode="auto">
              <a:xfrm>
                <a:off x="293" y="2692"/>
                <a:ext cx="216" cy="21"/>
              </a:xfrm>
              <a:custGeom>
                <a:avLst/>
                <a:gdLst>
                  <a:gd name="T0" fmla="*/ 14 w 1513"/>
                  <a:gd name="T1" fmla="*/ 32 h 152"/>
                  <a:gd name="T2" fmla="*/ 81 w 1513"/>
                  <a:gd name="T3" fmla="*/ 17 h 152"/>
                  <a:gd name="T4" fmla="*/ 143 w 1513"/>
                  <a:gd name="T5" fmla="*/ 6 h 152"/>
                  <a:gd name="T6" fmla="*/ 261 w 1513"/>
                  <a:gd name="T7" fmla="*/ 0 h 152"/>
                  <a:gd name="T8" fmla="*/ 512 w 1513"/>
                  <a:gd name="T9" fmla="*/ 28 h 152"/>
                  <a:gd name="T10" fmla="*/ 689 w 1513"/>
                  <a:gd name="T11" fmla="*/ 46 h 152"/>
                  <a:gd name="T12" fmla="*/ 864 w 1513"/>
                  <a:gd name="T13" fmla="*/ 60 h 152"/>
                  <a:gd name="T14" fmla="*/ 1031 w 1513"/>
                  <a:gd name="T15" fmla="*/ 82 h 152"/>
                  <a:gd name="T16" fmla="*/ 1178 w 1513"/>
                  <a:gd name="T17" fmla="*/ 92 h 152"/>
                  <a:gd name="T18" fmla="*/ 1494 w 1513"/>
                  <a:gd name="T19" fmla="*/ 96 h 152"/>
                  <a:gd name="T20" fmla="*/ 1513 w 1513"/>
                  <a:gd name="T21" fmla="*/ 115 h 152"/>
                  <a:gd name="T22" fmla="*/ 1508 w 1513"/>
                  <a:gd name="T23" fmla="*/ 127 h 152"/>
                  <a:gd name="T24" fmla="*/ 1494 w 1513"/>
                  <a:gd name="T25" fmla="*/ 134 h 152"/>
                  <a:gd name="T26" fmla="*/ 1175 w 1513"/>
                  <a:gd name="T27" fmla="*/ 149 h 152"/>
                  <a:gd name="T28" fmla="*/ 1026 w 1513"/>
                  <a:gd name="T29" fmla="*/ 152 h 152"/>
                  <a:gd name="T30" fmla="*/ 857 w 1513"/>
                  <a:gd name="T31" fmla="*/ 136 h 152"/>
                  <a:gd name="T32" fmla="*/ 502 w 1513"/>
                  <a:gd name="T33" fmla="*/ 104 h 152"/>
                  <a:gd name="T34" fmla="*/ 373 w 1513"/>
                  <a:gd name="T35" fmla="*/ 78 h 152"/>
                  <a:gd name="T36" fmla="*/ 316 w 1513"/>
                  <a:gd name="T37" fmla="*/ 66 h 152"/>
                  <a:gd name="T38" fmla="*/ 259 w 1513"/>
                  <a:gd name="T39" fmla="*/ 57 h 152"/>
                  <a:gd name="T40" fmla="*/ 148 w 1513"/>
                  <a:gd name="T41" fmla="*/ 50 h 152"/>
                  <a:gd name="T42" fmla="*/ 23 w 1513"/>
                  <a:gd name="T43" fmla="*/ 68 h 152"/>
                  <a:gd name="T44" fmla="*/ 7 w 1513"/>
                  <a:gd name="T45" fmla="*/ 66 h 152"/>
                  <a:gd name="T46" fmla="*/ 0 w 1513"/>
                  <a:gd name="T47" fmla="*/ 55 h 152"/>
                  <a:gd name="T48" fmla="*/ 2 w 1513"/>
                  <a:gd name="T49" fmla="*/ 41 h 152"/>
                  <a:gd name="T50" fmla="*/ 14 w 1513"/>
                  <a:gd name="T51" fmla="*/ 32 h 152"/>
                  <a:gd name="T52" fmla="*/ 14 w 1513"/>
                  <a:gd name="T53" fmla="*/ 32 h 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13"/>
                  <a:gd name="T82" fmla="*/ 0 h 152"/>
                  <a:gd name="T83" fmla="*/ 1513 w 1513"/>
                  <a:gd name="T84" fmla="*/ 152 h 1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13" h="152">
                    <a:moveTo>
                      <a:pt x="14" y="32"/>
                    </a:moveTo>
                    <a:lnTo>
                      <a:pt x="81" y="17"/>
                    </a:lnTo>
                    <a:lnTo>
                      <a:pt x="143" y="6"/>
                    </a:lnTo>
                    <a:lnTo>
                      <a:pt x="261" y="0"/>
                    </a:lnTo>
                    <a:lnTo>
                      <a:pt x="512" y="28"/>
                    </a:lnTo>
                    <a:lnTo>
                      <a:pt x="689" y="46"/>
                    </a:lnTo>
                    <a:lnTo>
                      <a:pt x="864" y="60"/>
                    </a:lnTo>
                    <a:lnTo>
                      <a:pt x="1031" y="82"/>
                    </a:lnTo>
                    <a:lnTo>
                      <a:pt x="1178" y="92"/>
                    </a:lnTo>
                    <a:lnTo>
                      <a:pt x="1494" y="96"/>
                    </a:lnTo>
                    <a:lnTo>
                      <a:pt x="1513" y="115"/>
                    </a:lnTo>
                    <a:lnTo>
                      <a:pt x="1508" y="127"/>
                    </a:lnTo>
                    <a:lnTo>
                      <a:pt x="1494" y="134"/>
                    </a:lnTo>
                    <a:lnTo>
                      <a:pt x="1175" y="149"/>
                    </a:lnTo>
                    <a:lnTo>
                      <a:pt x="1026" y="152"/>
                    </a:lnTo>
                    <a:lnTo>
                      <a:pt x="857" y="136"/>
                    </a:lnTo>
                    <a:lnTo>
                      <a:pt x="502" y="104"/>
                    </a:lnTo>
                    <a:lnTo>
                      <a:pt x="373" y="78"/>
                    </a:lnTo>
                    <a:lnTo>
                      <a:pt x="316" y="66"/>
                    </a:lnTo>
                    <a:lnTo>
                      <a:pt x="259" y="57"/>
                    </a:lnTo>
                    <a:lnTo>
                      <a:pt x="148" y="50"/>
                    </a:lnTo>
                    <a:lnTo>
                      <a:pt x="23" y="68"/>
                    </a:lnTo>
                    <a:lnTo>
                      <a:pt x="7" y="66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" name="Freeform 292"/>
              <p:cNvSpPr>
                <a:spLocks/>
              </p:cNvSpPr>
              <p:nvPr/>
            </p:nvSpPr>
            <p:spPr bwMode="auto">
              <a:xfrm>
                <a:off x="315" y="2681"/>
                <a:ext cx="166" cy="13"/>
              </a:xfrm>
              <a:custGeom>
                <a:avLst/>
                <a:gdLst>
                  <a:gd name="T0" fmla="*/ 19 w 1165"/>
                  <a:gd name="T1" fmla="*/ 0 h 95"/>
                  <a:gd name="T2" fmla="*/ 256 w 1165"/>
                  <a:gd name="T3" fmla="*/ 1 h 95"/>
                  <a:gd name="T4" fmla="*/ 529 w 1165"/>
                  <a:gd name="T5" fmla="*/ 18 h 95"/>
                  <a:gd name="T6" fmla="*/ 657 w 1165"/>
                  <a:gd name="T7" fmla="*/ 29 h 95"/>
                  <a:gd name="T8" fmla="*/ 803 w 1165"/>
                  <a:gd name="T9" fmla="*/ 33 h 95"/>
                  <a:gd name="T10" fmla="*/ 1147 w 1165"/>
                  <a:gd name="T11" fmla="*/ 37 h 95"/>
                  <a:gd name="T12" fmla="*/ 1165 w 1165"/>
                  <a:gd name="T13" fmla="*/ 57 h 95"/>
                  <a:gd name="T14" fmla="*/ 1159 w 1165"/>
                  <a:gd name="T15" fmla="*/ 69 h 95"/>
                  <a:gd name="T16" fmla="*/ 1145 w 1165"/>
                  <a:gd name="T17" fmla="*/ 75 h 95"/>
                  <a:gd name="T18" fmla="*/ 968 w 1165"/>
                  <a:gd name="T19" fmla="*/ 81 h 95"/>
                  <a:gd name="T20" fmla="*/ 884 w 1165"/>
                  <a:gd name="T21" fmla="*/ 90 h 95"/>
                  <a:gd name="T22" fmla="*/ 792 w 1165"/>
                  <a:gd name="T23" fmla="*/ 95 h 95"/>
                  <a:gd name="T24" fmla="*/ 647 w 1165"/>
                  <a:gd name="T25" fmla="*/ 87 h 95"/>
                  <a:gd name="T26" fmla="*/ 523 w 1165"/>
                  <a:gd name="T27" fmla="*/ 70 h 95"/>
                  <a:gd name="T28" fmla="*/ 399 w 1165"/>
                  <a:gd name="T29" fmla="*/ 53 h 95"/>
                  <a:gd name="T30" fmla="*/ 255 w 1165"/>
                  <a:gd name="T31" fmla="*/ 44 h 95"/>
                  <a:gd name="T32" fmla="*/ 19 w 1165"/>
                  <a:gd name="T33" fmla="*/ 37 h 95"/>
                  <a:gd name="T34" fmla="*/ 0 w 1165"/>
                  <a:gd name="T35" fmla="*/ 19 h 95"/>
                  <a:gd name="T36" fmla="*/ 6 w 1165"/>
                  <a:gd name="T37" fmla="*/ 5 h 95"/>
                  <a:gd name="T38" fmla="*/ 19 w 1165"/>
                  <a:gd name="T39" fmla="*/ 0 h 95"/>
                  <a:gd name="T40" fmla="*/ 19 w 1165"/>
                  <a:gd name="T41" fmla="*/ 0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5"/>
                  <a:gd name="T64" fmla="*/ 0 h 95"/>
                  <a:gd name="T65" fmla="*/ 1165 w 1165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5" h="95">
                    <a:moveTo>
                      <a:pt x="19" y="0"/>
                    </a:moveTo>
                    <a:lnTo>
                      <a:pt x="256" y="1"/>
                    </a:lnTo>
                    <a:lnTo>
                      <a:pt x="529" y="18"/>
                    </a:lnTo>
                    <a:lnTo>
                      <a:pt x="657" y="29"/>
                    </a:lnTo>
                    <a:lnTo>
                      <a:pt x="803" y="33"/>
                    </a:lnTo>
                    <a:lnTo>
                      <a:pt x="1147" y="37"/>
                    </a:lnTo>
                    <a:lnTo>
                      <a:pt x="1165" y="57"/>
                    </a:lnTo>
                    <a:lnTo>
                      <a:pt x="1159" y="69"/>
                    </a:lnTo>
                    <a:lnTo>
                      <a:pt x="1145" y="75"/>
                    </a:lnTo>
                    <a:lnTo>
                      <a:pt x="968" y="81"/>
                    </a:lnTo>
                    <a:lnTo>
                      <a:pt x="884" y="90"/>
                    </a:lnTo>
                    <a:lnTo>
                      <a:pt x="792" y="95"/>
                    </a:lnTo>
                    <a:lnTo>
                      <a:pt x="647" y="87"/>
                    </a:lnTo>
                    <a:lnTo>
                      <a:pt x="523" y="70"/>
                    </a:lnTo>
                    <a:lnTo>
                      <a:pt x="399" y="53"/>
                    </a:lnTo>
                    <a:lnTo>
                      <a:pt x="255" y="44"/>
                    </a:lnTo>
                    <a:lnTo>
                      <a:pt x="19" y="37"/>
                    </a:lnTo>
                    <a:lnTo>
                      <a:pt x="0" y="19"/>
                    </a:lnTo>
                    <a:lnTo>
                      <a:pt x="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" name="Freeform 293"/>
              <p:cNvSpPr>
                <a:spLocks/>
              </p:cNvSpPr>
              <p:nvPr/>
            </p:nvSpPr>
            <p:spPr bwMode="auto">
              <a:xfrm>
                <a:off x="317" y="2663"/>
                <a:ext cx="151" cy="16"/>
              </a:xfrm>
              <a:custGeom>
                <a:avLst/>
                <a:gdLst>
                  <a:gd name="T0" fmla="*/ 16 w 1058"/>
                  <a:gd name="T1" fmla="*/ 16 h 114"/>
                  <a:gd name="T2" fmla="*/ 122 w 1058"/>
                  <a:gd name="T3" fmla="*/ 2 h 114"/>
                  <a:gd name="T4" fmla="*/ 215 w 1058"/>
                  <a:gd name="T5" fmla="*/ 0 h 114"/>
                  <a:gd name="T6" fmla="*/ 414 w 1058"/>
                  <a:gd name="T7" fmla="*/ 20 h 114"/>
                  <a:gd name="T8" fmla="*/ 558 w 1058"/>
                  <a:gd name="T9" fmla="*/ 43 h 114"/>
                  <a:gd name="T10" fmla="*/ 625 w 1058"/>
                  <a:gd name="T11" fmla="*/ 55 h 114"/>
                  <a:gd name="T12" fmla="*/ 702 w 1058"/>
                  <a:gd name="T13" fmla="*/ 64 h 114"/>
                  <a:gd name="T14" fmla="*/ 1038 w 1058"/>
                  <a:gd name="T15" fmla="*/ 54 h 114"/>
                  <a:gd name="T16" fmla="*/ 1058 w 1058"/>
                  <a:gd name="T17" fmla="*/ 72 h 114"/>
                  <a:gd name="T18" fmla="*/ 1053 w 1058"/>
                  <a:gd name="T19" fmla="*/ 85 h 114"/>
                  <a:gd name="T20" fmla="*/ 1040 w 1058"/>
                  <a:gd name="T21" fmla="*/ 92 h 114"/>
                  <a:gd name="T22" fmla="*/ 870 w 1058"/>
                  <a:gd name="T23" fmla="*/ 104 h 114"/>
                  <a:gd name="T24" fmla="*/ 699 w 1058"/>
                  <a:gd name="T25" fmla="*/ 114 h 114"/>
                  <a:gd name="T26" fmla="*/ 553 w 1058"/>
                  <a:gd name="T27" fmla="*/ 93 h 114"/>
                  <a:gd name="T28" fmla="*/ 486 w 1058"/>
                  <a:gd name="T29" fmla="*/ 81 h 114"/>
                  <a:gd name="T30" fmla="*/ 409 w 1058"/>
                  <a:gd name="T31" fmla="*/ 70 h 114"/>
                  <a:gd name="T32" fmla="*/ 306 w 1058"/>
                  <a:gd name="T33" fmla="*/ 55 h 114"/>
                  <a:gd name="T34" fmla="*/ 215 w 1058"/>
                  <a:gd name="T35" fmla="*/ 44 h 114"/>
                  <a:gd name="T36" fmla="*/ 23 w 1058"/>
                  <a:gd name="T37" fmla="*/ 53 h 114"/>
                  <a:gd name="T38" fmla="*/ 7 w 1058"/>
                  <a:gd name="T39" fmla="*/ 51 h 114"/>
                  <a:gd name="T40" fmla="*/ 0 w 1058"/>
                  <a:gd name="T41" fmla="*/ 38 h 114"/>
                  <a:gd name="T42" fmla="*/ 4 w 1058"/>
                  <a:gd name="T43" fmla="*/ 25 h 114"/>
                  <a:gd name="T44" fmla="*/ 16 w 1058"/>
                  <a:gd name="T45" fmla="*/ 16 h 114"/>
                  <a:gd name="T46" fmla="*/ 16 w 1058"/>
                  <a:gd name="T47" fmla="*/ 16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8"/>
                  <a:gd name="T73" fmla="*/ 0 h 114"/>
                  <a:gd name="T74" fmla="*/ 1058 w 1058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8" h="114">
                    <a:moveTo>
                      <a:pt x="16" y="16"/>
                    </a:moveTo>
                    <a:lnTo>
                      <a:pt x="122" y="2"/>
                    </a:lnTo>
                    <a:lnTo>
                      <a:pt x="215" y="0"/>
                    </a:lnTo>
                    <a:lnTo>
                      <a:pt x="414" y="20"/>
                    </a:lnTo>
                    <a:lnTo>
                      <a:pt x="558" y="43"/>
                    </a:lnTo>
                    <a:lnTo>
                      <a:pt x="625" y="55"/>
                    </a:lnTo>
                    <a:lnTo>
                      <a:pt x="702" y="64"/>
                    </a:lnTo>
                    <a:lnTo>
                      <a:pt x="1038" y="54"/>
                    </a:lnTo>
                    <a:lnTo>
                      <a:pt x="1058" y="72"/>
                    </a:lnTo>
                    <a:lnTo>
                      <a:pt x="1053" y="85"/>
                    </a:lnTo>
                    <a:lnTo>
                      <a:pt x="1040" y="92"/>
                    </a:lnTo>
                    <a:lnTo>
                      <a:pt x="870" y="104"/>
                    </a:lnTo>
                    <a:lnTo>
                      <a:pt x="699" y="114"/>
                    </a:lnTo>
                    <a:lnTo>
                      <a:pt x="553" y="93"/>
                    </a:lnTo>
                    <a:lnTo>
                      <a:pt x="486" y="81"/>
                    </a:lnTo>
                    <a:lnTo>
                      <a:pt x="409" y="70"/>
                    </a:lnTo>
                    <a:lnTo>
                      <a:pt x="306" y="55"/>
                    </a:lnTo>
                    <a:lnTo>
                      <a:pt x="215" y="44"/>
                    </a:lnTo>
                    <a:lnTo>
                      <a:pt x="23" y="53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4" y="25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" name="Freeform 294"/>
              <p:cNvSpPr>
                <a:spLocks/>
              </p:cNvSpPr>
              <p:nvPr/>
            </p:nvSpPr>
            <p:spPr bwMode="auto">
              <a:xfrm>
                <a:off x="484" y="2671"/>
                <a:ext cx="22" cy="25"/>
              </a:xfrm>
              <a:custGeom>
                <a:avLst/>
                <a:gdLst>
                  <a:gd name="T0" fmla="*/ 46 w 150"/>
                  <a:gd name="T1" fmla="*/ 7 h 173"/>
                  <a:gd name="T2" fmla="*/ 114 w 150"/>
                  <a:gd name="T3" fmla="*/ 89 h 173"/>
                  <a:gd name="T4" fmla="*/ 147 w 150"/>
                  <a:gd name="T5" fmla="*/ 139 h 173"/>
                  <a:gd name="T6" fmla="*/ 150 w 150"/>
                  <a:gd name="T7" fmla="*/ 165 h 173"/>
                  <a:gd name="T8" fmla="*/ 138 w 150"/>
                  <a:gd name="T9" fmla="*/ 173 h 173"/>
                  <a:gd name="T10" fmla="*/ 124 w 150"/>
                  <a:gd name="T11" fmla="*/ 168 h 173"/>
                  <a:gd name="T12" fmla="*/ 59 w 150"/>
                  <a:gd name="T13" fmla="*/ 131 h 173"/>
                  <a:gd name="T14" fmla="*/ 38 w 150"/>
                  <a:gd name="T15" fmla="*/ 89 h 173"/>
                  <a:gd name="T16" fmla="*/ 26 w 150"/>
                  <a:gd name="T17" fmla="*/ 69 h 173"/>
                  <a:gd name="T18" fmla="*/ 10 w 150"/>
                  <a:gd name="T19" fmla="*/ 51 h 173"/>
                  <a:gd name="T20" fmla="*/ 0 w 150"/>
                  <a:gd name="T21" fmla="*/ 31 h 173"/>
                  <a:gd name="T22" fmla="*/ 6 w 150"/>
                  <a:gd name="T23" fmla="*/ 12 h 173"/>
                  <a:gd name="T24" fmla="*/ 24 w 150"/>
                  <a:gd name="T25" fmla="*/ 0 h 173"/>
                  <a:gd name="T26" fmla="*/ 46 w 150"/>
                  <a:gd name="T27" fmla="*/ 7 h 173"/>
                  <a:gd name="T28" fmla="*/ 46 w 150"/>
                  <a:gd name="T29" fmla="*/ 7 h 1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73"/>
                  <a:gd name="T47" fmla="*/ 150 w 150"/>
                  <a:gd name="T48" fmla="*/ 173 h 1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73">
                    <a:moveTo>
                      <a:pt x="46" y="7"/>
                    </a:moveTo>
                    <a:lnTo>
                      <a:pt x="114" y="89"/>
                    </a:lnTo>
                    <a:lnTo>
                      <a:pt x="147" y="139"/>
                    </a:lnTo>
                    <a:lnTo>
                      <a:pt x="150" y="165"/>
                    </a:lnTo>
                    <a:lnTo>
                      <a:pt x="138" y="173"/>
                    </a:lnTo>
                    <a:lnTo>
                      <a:pt x="124" y="168"/>
                    </a:lnTo>
                    <a:lnTo>
                      <a:pt x="59" y="131"/>
                    </a:lnTo>
                    <a:lnTo>
                      <a:pt x="38" y="89"/>
                    </a:lnTo>
                    <a:lnTo>
                      <a:pt x="26" y="69"/>
                    </a:lnTo>
                    <a:lnTo>
                      <a:pt x="10" y="51"/>
                    </a:lnTo>
                    <a:lnTo>
                      <a:pt x="0" y="31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" name="Freeform 295"/>
              <p:cNvSpPr>
                <a:spLocks/>
              </p:cNvSpPr>
              <p:nvPr/>
            </p:nvSpPr>
            <p:spPr bwMode="auto">
              <a:xfrm>
                <a:off x="507" y="2672"/>
                <a:ext cx="24" cy="29"/>
              </a:xfrm>
              <a:custGeom>
                <a:avLst/>
                <a:gdLst>
                  <a:gd name="T0" fmla="*/ 52 w 169"/>
                  <a:gd name="T1" fmla="*/ 15 h 200"/>
                  <a:gd name="T2" fmla="*/ 67 w 169"/>
                  <a:gd name="T3" fmla="*/ 40 h 200"/>
                  <a:gd name="T4" fmla="*/ 85 w 169"/>
                  <a:gd name="T5" fmla="*/ 59 h 200"/>
                  <a:gd name="T6" fmla="*/ 123 w 169"/>
                  <a:gd name="T7" fmla="*/ 102 h 200"/>
                  <a:gd name="T8" fmla="*/ 162 w 169"/>
                  <a:gd name="T9" fmla="*/ 168 h 200"/>
                  <a:gd name="T10" fmla="*/ 169 w 169"/>
                  <a:gd name="T11" fmla="*/ 181 h 200"/>
                  <a:gd name="T12" fmla="*/ 162 w 169"/>
                  <a:gd name="T13" fmla="*/ 194 h 200"/>
                  <a:gd name="T14" fmla="*/ 150 w 169"/>
                  <a:gd name="T15" fmla="*/ 200 h 200"/>
                  <a:gd name="T16" fmla="*/ 137 w 169"/>
                  <a:gd name="T17" fmla="*/ 194 h 200"/>
                  <a:gd name="T18" fmla="*/ 69 w 169"/>
                  <a:gd name="T19" fmla="*/ 150 h 200"/>
                  <a:gd name="T20" fmla="*/ 2 w 169"/>
                  <a:gd name="T21" fmla="*/ 43 h 200"/>
                  <a:gd name="T22" fmla="*/ 0 w 169"/>
                  <a:gd name="T23" fmla="*/ 20 h 200"/>
                  <a:gd name="T24" fmla="*/ 13 w 169"/>
                  <a:gd name="T25" fmla="*/ 3 h 200"/>
                  <a:gd name="T26" fmla="*/ 33 w 169"/>
                  <a:gd name="T27" fmla="*/ 0 h 200"/>
                  <a:gd name="T28" fmla="*/ 52 w 169"/>
                  <a:gd name="T29" fmla="*/ 15 h 200"/>
                  <a:gd name="T30" fmla="*/ 52 w 169"/>
                  <a:gd name="T31" fmla="*/ 15 h 2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200"/>
                  <a:gd name="T50" fmla="*/ 169 w 169"/>
                  <a:gd name="T51" fmla="*/ 200 h 2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200">
                    <a:moveTo>
                      <a:pt x="52" y="15"/>
                    </a:moveTo>
                    <a:lnTo>
                      <a:pt x="67" y="40"/>
                    </a:lnTo>
                    <a:lnTo>
                      <a:pt x="85" y="59"/>
                    </a:lnTo>
                    <a:lnTo>
                      <a:pt x="123" y="102"/>
                    </a:lnTo>
                    <a:lnTo>
                      <a:pt x="162" y="168"/>
                    </a:lnTo>
                    <a:lnTo>
                      <a:pt x="169" y="181"/>
                    </a:lnTo>
                    <a:lnTo>
                      <a:pt x="162" y="194"/>
                    </a:lnTo>
                    <a:lnTo>
                      <a:pt x="150" y="200"/>
                    </a:lnTo>
                    <a:lnTo>
                      <a:pt x="137" y="194"/>
                    </a:lnTo>
                    <a:lnTo>
                      <a:pt x="69" y="150"/>
                    </a:lnTo>
                    <a:lnTo>
                      <a:pt x="2" y="43"/>
                    </a:lnTo>
                    <a:lnTo>
                      <a:pt x="0" y="20"/>
                    </a:lnTo>
                    <a:lnTo>
                      <a:pt x="13" y="3"/>
                    </a:lnTo>
                    <a:lnTo>
                      <a:pt x="33" y="0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" name="Freeform 296"/>
              <p:cNvSpPr>
                <a:spLocks/>
              </p:cNvSpPr>
              <p:nvPr/>
            </p:nvSpPr>
            <p:spPr bwMode="auto">
              <a:xfrm>
                <a:off x="538" y="2668"/>
                <a:ext cx="25" cy="9"/>
              </a:xfrm>
              <a:custGeom>
                <a:avLst/>
                <a:gdLst>
                  <a:gd name="T0" fmla="*/ 23 w 180"/>
                  <a:gd name="T1" fmla="*/ 0 h 67"/>
                  <a:gd name="T2" fmla="*/ 79 w 180"/>
                  <a:gd name="T3" fmla="*/ 0 h 67"/>
                  <a:gd name="T4" fmla="*/ 168 w 180"/>
                  <a:gd name="T5" fmla="*/ 31 h 67"/>
                  <a:gd name="T6" fmla="*/ 180 w 180"/>
                  <a:gd name="T7" fmla="*/ 55 h 67"/>
                  <a:gd name="T8" fmla="*/ 171 w 180"/>
                  <a:gd name="T9" fmla="*/ 66 h 67"/>
                  <a:gd name="T10" fmla="*/ 157 w 180"/>
                  <a:gd name="T11" fmla="*/ 67 h 67"/>
                  <a:gd name="T12" fmla="*/ 73 w 180"/>
                  <a:gd name="T13" fmla="*/ 46 h 67"/>
                  <a:gd name="T14" fmla="*/ 23 w 180"/>
                  <a:gd name="T15" fmla="*/ 47 h 67"/>
                  <a:gd name="T16" fmla="*/ 5 w 180"/>
                  <a:gd name="T17" fmla="*/ 39 h 67"/>
                  <a:gd name="T18" fmla="*/ 0 w 180"/>
                  <a:gd name="T19" fmla="*/ 23 h 67"/>
                  <a:gd name="T20" fmla="*/ 5 w 180"/>
                  <a:gd name="T21" fmla="*/ 6 h 67"/>
                  <a:gd name="T22" fmla="*/ 23 w 180"/>
                  <a:gd name="T23" fmla="*/ 0 h 67"/>
                  <a:gd name="T24" fmla="*/ 23 w 180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0"/>
                  <a:gd name="T40" fmla="*/ 0 h 67"/>
                  <a:gd name="T41" fmla="*/ 180 w 18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0" h="67">
                    <a:moveTo>
                      <a:pt x="23" y="0"/>
                    </a:moveTo>
                    <a:lnTo>
                      <a:pt x="79" y="0"/>
                    </a:lnTo>
                    <a:lnTo>
                      <a:pt x="168" y="31"/>
                    </a:lnTo>
                    <a:lnTo>
                      <a:pt x="180" y="55"/>
                    </a:lnTo>
                    <a:lnTo>
                      <a:pt x="171" y="66"/>
                    </a:lnTo>
                    <a:lnTo>
                      <a:pt x="157" y="67"/>
                    </a:lnTo>
                    <a:lnTo>
                      <a:pt x="73" y="46"/>
                    </a:lnTo>
                    <a:lnTo>
                      <a:pt x="23" y="47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5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" name="Freeform 297"/>
              <p:cNvSpPr>
                <a:spLocks/>
              </p:cNvSpPr>
              <p:nvPr/>
            </p:nvSpPr>
            <p:spPr bwMode="auto">
              <a:xfrm>
                <a:off x="564" y="2441"/>
                <a:ext cx="12" cy="232"/>
              </a:xfrm>
              <a:custGeom>
                <a:avLst/>
                <a:gdLst>
                  <a:gd name="T0" fmla="*/ 17 w 89"/>
                  <a:gd name="T1" fmla="*/ 1600 h 1624"/>
                  <a:gd name="T2" fmla="*/ 6 w 89"/>
                  <a:gd name="T3" fmla="*/ 1334 h 1624"/>
                  <a:gd name="T4" fmla="*/ 0 w 89"/>
                  <a:gd name="T5" fmla="*/ 1069 h 1624"/>
                  <a:gd name="T6" fmla="*/ 26 w 89"/>
                  <a:gd name="T7" fmla="*/ 707 h 1624"/>
                  <a:gd name="T8" fmla="*/ 27 w 89"/>
                  <a:gd name="T9" fmla="*/ 538 h 1624"/>
                  <a:gd name="T10" fmla="*/ 17 w 89"/>
                  <a:gd name="T11" fmla="*/ 348 h 1624"/>
                  <a:gd name="T12" fmla="*/ 13 w 89"/>
                  <a:gd name="T13" fmla="*/ 226 h 1624"/>
                  <a:gd name="T14" fmla="*/ 19 w 89"/>
                  <a:gd name="T15" fmla="*/ 105 h 1624"/>
                  <a:gd name="T16" fmla="*/ 30 w 89"/>
                  <a:gd name="T17" fmla="*/ 55 h 1624"/>
                  <a:gd name="T18" fmla="*/ 55 w 89"/>
                  <a:gd name="T19" fmla="*/ 11 h 1624"/>
                  <a:gd name="T20" fmla="*/ 66 w 89"/>
                  <a:gd name="T21" fmla="*/ 0 h 1624"/>
                  <a:gd name="T22" fmla="*/ 80 w 89"/>
                  <a:gd name="T23" fmla="*/ 2 h 1624"/>
                  <a:gd name="T24" fmla="*/ 89 w 89"/>
                  <a:gd name="T25" fmla="*/ 27 h 1624"/>
                  <a:gd name="T26" fmla="*/ 80 w 89"/>
                  <a:gd name="T27" fmla="*/ 65 h 1624"/>
                  <a:gd name="T28" fmla="*/ 81 w 89"/>
                  <a:gd name="T29" fmla="*/ 107 h 1624"/>
                  <a:gd name="T30" fmla="*/ 73 w 89"/>
                  <a:gd name="T31" fmla="*/ 343 h 1624"/>
                  <a:gd name="T32" fmla="*/ 80 w 89"/>
                  <a:gd name="T33" fmla="*/ 536 h 1624"/>
                  <a:gd name="T34" fmla="*/ 73 w 89"/>
                  <a:gd name="T35" fmla="*/ 705 h 1624"/>
                  <a:gd name="T36" fmla="*/ 56 w 89"/>
                  <a:gd name="T37" fmla="*/ 875 h 1624"/>
                  <a:gd name="T38" fmla="*/ 37 w 89"/>
                  <a:gd name="T39" fmla="*/ 1069 h 1624"/>
                  <a:gd name="T40" fmla="*/ 73 w 89"/>
                  <a:gd name="T41" fmla="*/ 1593 h 1624"/>
                  <a:gd name="T42" fmla="*/ 66 w 89"/>
                  <a:gd name="T43" fmla="*/ 1616 h 1624"/>
                  <a:gd name="T44" fmla="*/ 49 w 89"/>
                  <a:gd name="T45" fmla="*/ 1624 h 1624"/>
                  <a:gd name="T46" fmla="*/ 17 w 89"/>
                  <a:gd name="T47" fmla="*/ 1600 h 1624"/>
                  <a:gd name="T48" fmla="*/ 17 w 89"/>
                  <a:gd name="T49" fmla="*/ 1600 h 16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1624"/>
                  <a:gd name="T77" fmla="*/ 89 w 89"/>
                  <a:gd name="T78" fmla="*/ 1624 h 16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1624">
                    <a:moveTo>
                      <a:pt x="17" y="1600"/>
                    </a:moveTo>
                    <a:lnTo>
                      <a:pt x="6" y="1334"/>
                    </a:lnTo>
                    <a:lnTo>
                      <a:pt x="0" y="1069"/>
                    </a:lnTo>
                    <a:lnTo>
                      <a:pt x="26" y="707"/>
                    </a:lnTo>
                    <a:lnTo>
                      <a:pt x="27" y="538"/>
                    </a:lnTo>
                    <a:lnTo>
                      <a:pt x="17" y="348"/>
                    </a:lnTo>
                    <a:lnTo>
                      <a:pt x="13" y="226"/>
                    </a:lnTo>
                    <a:lnTo>
                      <a:pt x="19" y="105"/>
                    </a:lnTo>
                    <a:lnTo>
                      <a:pt x="30" y="55"/>
                    </a:lnTo>
                    <a:lnTo>
                      <a:pt x="55" y="11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89" y="27"/>
                    </a:lnTo>
                    <a:lnTo>
                      <a:pt x="80" y="65"/>
                    </a:lnTo>
                    <a:lnTo>
                      <a:pt x="81" y="107"/>
                    </a:lnTo>
                    <a:lnTo>
                      <a:pt x="73" y="343"/>
                    </a:lnTo>
                    <a:lnTo>
                      <a:pt x="80" y="536"/>
                    </a:lnTo>
                    <a:lnTo>
                      <a:pt x="73" y="705"/>
                    </a:lnTo>
                    <a:lnTo>
                      <a:pt x="56" y="875"/>
                    </a:lnTo>
                    <a:lnTo>
                      <a:pt x="37" y="1069"/>
                    </a:lnTo>
                    <a:lnTo>
                      <a:pt x="73" y="1593"/>
                    </a:lnTo>
                    <a:lnTo>
                      <a:pt x="66" y="1616"/>
                    </a:lnTo>
                    <a:lnTo>
                      <a:pt x="49" y="1624"/>
                    </a:lnTo>
                    <a:lnTo>
                      <a:pt x="17" y="1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" name="Freeform 298"/>
              <p:cNvSpPr>
                <a:spLocks/>
              </p:cNvSpPr>
              <p:nvPr/>
            </p:nvSpPr>
            <p:spPr bwMode="auto">
              <a:xfrm>
                <a:off x="572" y="2435"/>
                <a:ext cx="79" cy="13"/>
              </a:xfrm>
              <a:custGeom>
                <a:avLst/>
                <a:gdLst>
                  <a:gd name="T0" fmla="*/ 10 w 553"/>
                  <a:gd name="T1" fmla="*/ 36 h 90"/>
                  <a:gd name="T2" fmla="*/ 61 w 553"/>
                  <a:gd name="T3" fmla="*/ 17 h 90"/>
                  <a:gd name="T4" fmla="*/ 108 w 553"/>
                  <a:gd name="T5" fmla="*/ 6 h 90"/>
                  <a:gd name="T6" fmla="*/ 199 w 553"/>
                  <a:gd name="T7" fmla="*/ 0 h 90"/>
                  <a:gd name="T8" fmla="*/ 396 w 553"/>
                  <a:gd name="T9" fmla="*/ 28 h 90"/>
                  <a:gd name="T10" fmla="*/ 481 w 553"/>
                  <a:gd name="T11" fmla="*/ 30 h 90"/>
                  <a:gd name="T12" fmla="*/ 531 w 553"/>
                  <a:gd name="T13" fmla="*/ 38 h 90"/>
                  <a:gd name="T14" fmla="*/ 549 w 553"/>
                  <a:gd name="T15" fmla="*/ 49 h 90"/>
                  <a:gd name="T16" fmla="*/ 553 w 553"/>
                  <a:gd name="T17" fmla="*/ 69 h 90"/>
                  <a:gd name="T18" fmla="*/ 544 w 553"/>
                  <a:gd name="T19" fmla="*/ 86 h 90"/>
                  <a:gd name="T20" fmla="*/ 523 w 553"/>
                  <a:gd name="T21" fmla="*/ 90 h 90"/>
                  <a:gd name="T22" fmla="*/ 476 w 553"/>
                  <a:gd name="T23" fmla="*/ 79 h 90"/>
                  <a:gd name="T24" fmla="*/ 391 w 553"/>
                  <a:gd name="T25" fmla="*/ 81 h 90"/>
                  <a:gd name="T26" fmla="*/ 293 w 553"/>
                  <a:gd name="T27" fmla="*/ 61 h 90"/>
                  <a:gd name="T28" fmla="*/ 204 w 553"/>
                  <a:gd name="T29" fmla="*/ 45 h 90"/>
                  <a:gd name="T30" fmla="*/ 117 w 553"/>
                  <a:gd name="T31" fmla="*/ 45 h 90"/>
                  <a:gd name="T32" fmla="*/ 25 w 553"/>
                  <a:gd name="T33" fmla="*/ 71 h 90"/>
                  <a:gd name="T34" fmla="*/ 10 w 553"/>
                  <a:gd name="T35" fmla="*/ 71 h 90"/>
                  <a:gd name="T36" fmla="*/ 1 w 553"/>
                  <a:gd name="T37" fmla="*/ 61 h 90"/>
                  <a:gd name="T38" fmla="*/ 0 w 553"/>
                  <a:gd name="T39" fmla="*/ 48 h 90"/>
                  <a:gd name="T40" fmla="*/ 10 w 553"/>
                  <a:gd name="T41" fmla="*/ 36 h 90"/>
                  <a:gd name="T42" fmla="*/ 10 w 553"/>
                  <a:gd name="T43" fmla="*/ 36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3"/>
                  <a:gd name="T67" fmla="*/ 0 h 90"/>
                  <a:gd name="T68" fmla="*/ 553 w 55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3" h="90">
                    <a:moveTo>
                      <a:pt x="10" y="36"/>
                    </a:moveTo>
                    <a:lnTo>
                      <a:pt x="61" y="17"/>
                    </a:lnTo>
                    <a:lnTo>
                      <a:pt x="108" y="6"/>
                    </a:lnTo>
                    <a:lnTo>
                      <a:pt x="199" y="0"/>
                    </a:lnTo>
                    <a:lnTo>
                      <a:pt x="396" y="28"/>
                    </a:lnTo>
                    <a:lnTo>
                      <a:pt x="481" y="30"/>
                    </a:lnTo>
                    <a:lnTo>
                      <a:pt x="531" y="38"/>
                    </a:lnTo>
                    <a:lnTo>
                      <a:pt x="549" y="49"/>
                    </a:lnTo>
                    <a:lnTo>
                      <a:pt x="553" y="69"/>
                    </a:lnTo>
                    <a:lnTo>
                      <a:pt x="544" y="86"/>
                    </a:lnTo>
                    <a:lnTo>
                      <a:pt x="523" y="90"/>
                    </a:lnTo>
                    <a:lnTo>
                      <a:pt x="476" y="79"/>
                    </a:lnTo>
                    <a:lnTo>
                      <a:pt x="391" y="81"/>
                    </a:lnTo>
                    <a:lnTo>
                      <a:pt x="293" y="61"/>
                    </a:lnTo>
                    <a:lnTo>
                      <a:pt x="204" y="45"/>
                    </a:lnTo>
                    <a:lnTo>
                      <a:pt x="117" y="45"/>
                    </a:lnTo>
                    <a:lnTo>
                      <a:pt x="25" y="71"/>
                    </a:lnTo>
                    <a:lnTo>
                      <a:pt x="10" y="71"/>
                    </a:lnTo>
                    <a:lnTo>
                      <a:pt x="1" y="61"/>
                    </a:lnTo>
                    <a:lnTo>
                      <a:pt x="0" y="48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" name="Freeform 299"/>
              <p:cNvSpPr>
                <a:spLocks/>
              </p:cNvSpPr>
              <p:nvPr/>
            </p:nvSpPr>
            <p:spPr bwMode="auto">
              <a:xfrm>
                <a:off x="647" y="2450"/>
                <a:ext cx="18" cy="229"/>
              </a:xfrm>
              <a:custGeom>
                <a:avLst/>
                <a:gdLst>
                  <a:gd name="T0" fmla="*/ 102 w 128"/>
                  <a:gd name="T1" fmla="*/ 21 h 1605"/>
                  <a:gd name="T2" fmla="*/ 97 w 128"/>
                  <a:gd name="T3" fmla="*/ 184 h 1605"/>
                  <a:gd name="T4" fmla="*/ 107 w 128"/>
                  <a:gd name="T5" fmla="*/ 349 h 1605"/>
                  <a:gd name="T6" fmla="*/ 128 w 128"/>
                  <a:gd name="T7" fmla="*/ 772 h 1605"/>
                  <a:gd name="T8" fmla="*/ 125 w 128"/>
                  <a:gd name="T9" fmla="*/ 970 h 1605"/>
                  <a:gd name="T10" fmla="*/ 113 w 128"/>
                  <a:gd name="T11" fmla="*/ 1197 h 1605"/>
                  <a:gd name="T12" fmla="*/ 104 w 128"/>
                  <a:gd name="T13" fmla="*/ 1296 h 1605"/>
                  <a:gd name="T14" fmla="*/ 93 w 128"/>
                  <a:gd name="T15" fmla="*/ 1384 h 1605"/>
                  <a:gd name="T16" fmla="*/ 72 w 128"/>
                  <a:gd name="T17" fmla="*/ 1572 h 1605"/>
                  <a:gd name="T18" fmla="*/ 59 w 128"/>
                  <a:gd name="T19" fmla="*/ 1599 h 1605"/>
                  <a:gd name="T20" fmla="*/ 33 w 128"/>
                  <a:gd name="T21" fmla="*/ 1605 h 1605"/>
                  <a:gd name="T22" fmla="*/ 9 w 128"/>
                  <a:gd name="T23" fmla="*/ 1594 h 1605"/>
                  <a:gd name="T24" fmla="*/ 0 w 128"/>
                  <a:gd name="T25" fmla="*/ 1566 h 1605"/>
                  <a:gd name="T26" fmla="*/ 10 w 128"/>
                  <a:gd name="T27" fmla="*/ 1467 h 1605"/>
                  <a:gd name="T28" fmla="*/ 22 w 128"/>
                  <a:gd name="T29" fmla="*/ 1379 h 1605"/>
                  <a:gd name="T30" fmla="*/ 44 w 128"/>
                  <a:gd name="T31" fmla="*/ 1191 h 1605"/>
                  <a:gd name="T32" fmla="*/ 61 w 128"/>
                  <a:gd name="T33" fmla="*/ 968 h 1605"/>
                  <a:gd name="T34" fmla="*/ 75 w 128"/>
                  <a:gd name="T35" fmla="*/ 772 h 1605"/>
                  <a:gd name="T36" fmla="*/ 80 w 128"/>
                  <a:gd name="T37" fmla="*/ 575 h 1605"/>
                  <a:gd name="T38" fmla="*/ 70 w 128"/>
                  <a:gd name="T39" fmla="*/ 352 h 1605"/>
                  <a:gd name="T40" fmla="*/ 65 w 128"/>
                  <a:gd name="T41" fmla="*/ 17 h 1605"/>
                  <a:gd name="T42" fmla="*/ 72 w 128"/>
                  <a:gd name="T43" fmla="*/ 4 h 1605"/>
                  <a:gd name="T44" fmla="*/ 85 w 128"/>
                  <a:gd name="T45" fmla="*/ 0 h 1605"/>
                  <a:gd name="T46" fmla="*/ 102 w 128"/>
                  <a:gd name="T47" fmla="*/ 21 h 1605"/>
                  <a:gd name="T48" fmla="*/ 102 w 128"/>
                  <a:gd name="T49" fmla="*/ 21 h 16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605"/>
                  <a:gd name="T77" fmla="*/ 128 w 128"/>
                  <a:gd name="T78" fmla="*/ 1605 h 16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605">
                    <a:moveTo>
                      <a:pt x="102" y="21"/>
                    </a:moveTo>
                    <a:lnTo>
                      <a:pt x="97" y="184"/>
                    </a:lnTo>
                    <a:lnTo>
                      <a:pt x="107" y="349"/>
                    </a:lnTo>
                    <a:lnTo>
                      <a:pt x="128" y="772"/>
                    </a:lnTo>
                    <a:lnTo>
                      <a:pt x="125" y="970"/>
                    </a:lnTo>
                    <a:lnTo>
                      <a:pt x="113" y="1197"/>
                    </a:lnTo>
                    <a:lnTo>
                      <a:pt x="104" y="1296"/>
                    </a:lnTo>
                    <a:lnTo>
                      <a:pt x="93" y="1384"/>
                    </a:lnTo>
                    <a:lnTo>
                      <a:pt x="72" y="1572"/>
                    </a:lnTo>
                    <a:lnTo>
                      <a:pt x="59" y="1599"/>
                    </a:lnTo>
                    <a:lnTo>
                      <a:pt x="33" y="1605"/>
                    </a:lnTo>
                    <a:lnTo>
                      <a:pt x="9" y="1594"/>
                    </a:lnTo>
                    <a:lnTo>
                      <a:pt x="0" y="1566"/>
                    </a:lnTo>
                    <a:lnTo>
                      <a:pt x="10" y="1467"/>
                    </a:lnTo>
                    <a:lnTo>
                      <a:pt x="22" y="1379"/>
                    </a:lnTo>
                    <a:lnTo>
                      <a:pt x="44" y="1191"/>
                    </a:lnTo>
                    <a:lnTo>
                      <a:pt x="61" y="968"/>
                    </a:lnTo>
                    <a:lnTo>
                      <a:pt x="75" y="772"/>
                    </a:lnTo>
                    <a:lnTo>
                      <a:pt x="80" y="575"/>
                    </a:lnTo>
                    <a:lnTo>
                      <a:pt x="70" y="352"/>
                    </a:lnTo>
                    <a:lnTo>
                      <a:pt x="65" y="17"/>
                    </a:lnTo>
                    <a:lnTo>
                      <a:pt x="72" y="4"/>
                    </a:lnTo>
                    <a:lnTo>
                      <a:pt x="85" y="0"/>
                    </a:lnTo>
                    <a:lnTo>
                      <a:pt x="10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" name="Freeform 300"/>
              <p:cNvSpPr>
                <a:spLocks/>
              </p:cNvSpPr>
              <p:nvPr/>
            </p:nvSpPr>
            <p:spPr bwMode="auto">
              <a:xfrm>
                <a:off x="530" y="2444"/>
                <a:ext cx="43" cy="25"/>
              </a:xfrm>
              <a:custGeom>
                <a:avLst/>
                <a:gdLst>
                  <a:gd name="T0" fmla="*/ 14 w 301"/>
                  <a:gd name="T1" fmla="*/ 115 h 179"/>
                  <a:gd name="T2" fmla="*/ 47 w 301"/>
                  <a:gd name="T3" fmla="*/ 94 h 179"/>
                  <a:gd name="T4" fmla="*/ 79 w 301"/>
                  <a:gd name="T5" fmla="*/ 78 h 179"/>
                  <a:gd name="T6" fmla="*/ 141 w 301"/>
                  <a:gd name="T7" fmla="*/ 56 h 179"/>
                  <a:gd name="T8" fmla="*/ 272 w 301"/>
                  <a:gd name="T9" fmla="*/ 2 h 179"/>
                  <a:gd name="T10" fmla="*/ 287 w 301"/>
                  <a:gd name="T11" fmla="*/ 0 h 179"/>
                  <a:gd name="T12" fmla="*/ 297 w 301"/>
                  <a:gd name="T13" fmla="*/ 9 h 179"/>
                  <a:gd name="T14" fmla="*/ 301 w 301"/>
                  <a:gd name="T15" fmla="*/ 22 h 179"/>
                  <a:gd name="T16" fmla="*/ 292 w 301"/>
                  <a:gd name="T17" fmla="*/ 35 h 179"/>
                  <a:gd name="T18" fmla="*/ 259 w 301"/>
                  <a:gd name="T19" fmla="*/ 55 h 179"/>
                  <a:gd name="T20" fmla="*/ 229 w 301"/>
                  <a:gd name="T21" fmla="*/ 70 h 179"/>
                  <a:gd name="T22" fmla="*/ 200 w 301"/>
                  <a:gd name="T23" fmla="*/ 86 h 179"/>
                  <a:gd name="T24" fmla="*/ 172 w 301"/>
                  <a:gd name="T25" fmla="*/ 101 h 179"/>
                  <a:gd name="T26" fmla="*/ 145 w 301"/>
                  <a:gd name="T27" fmla="*/ 115 h 179"/>
                  <a:gd name="T28" fmla="*/ 116 w 301"/>
                  <a:gd name="T29" fmla="*/ 131 h 179"/>
                  <a:gd name="T30" fmla="*/ 87 w 301"/>
                  <a:gd name="T31" fmla="*/ 150 h 179"/>
                  <a:gd name="T32" fmla="*/ 56 w 301"/>
                  <a:gd name="T33" fmla="*/ 172 h 179"/>
                  <a:gd name="T34" fmla="*/ 28 w 301"/>
                  <a:gd name="T35" fmla="*/ 179 h 179"/>
                  <a:gd name="T36" fmla="*/ 7 w 301"/>
                  <a:gd name="T37" fmla="*/ 165 h 179"/>
                  <a:gd name="T38" fmla="*/ 0 w 301"/>
                  <a:gd name="T39" fmla="*/ 140 h 179"/>
                  <a:gd name="T40" fmla="*/ 14 w 301"/>
                  <a:gd name="T41" fmla="*/ 115 h 179"/>
                  <a:gd name="T42" fmla="*/ 14 w 301"/>
                  <a:gd name="T43" fmla="*/ 115 h 1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1"/>
                  <a:gd name="T67" fmla="*/ 0 h 179"/>
                  <a:gd name="T68" fmla="*/ 301 w 301"/>
                  <a:gd name="T69" fmla="*/ 179 h 1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1" h="179">
                    <a:moveTo>
                      <a:pt x="14" y="115"/>
                    </a:moveTo>
                    <a:lnTo>
                      <a:pt x="47" y="94"/>
                    </a:lnTo>
                    <a:lnTo>
                      <a:pt x="79" y="78"/>
                    </a:lnTo>
                    <a:lnTo>
                      <a:pt x="141" y="56"/>
                    </a:lnTo>
                    <a:lnTo>
                      <a:pt x="272" y="2"/>
                    </a:lnTo>
                    <a:lnTo>
                      <a:pt x="287" y="0"/>
                    </a:lnTo>
                    <a:lnTo>
                      <a:pt x="297" y="9"/>
                    </a:lnTo>
                    <a:lnTo>
                      <a:pt x="301" y="22"/>
                    </a:lnTo>
                    <a:lnTo>
                      <a:pt x="292" y="35"/>
                    </a:lnTo>
                    <a:lnTo>
                      <a:pt x="259" y="55"/>
                    </a:lnTo>
                    <a:lnTo>
                      <a:pt x="229" y="70"/>
                    </a:lnTo>
                    <a:lnTo>
                      <a:pt x="200" y="86"/>
                    </a:lnTo>
                    <a:lnTo>
                      <a:pt x="172" y="101"/>
                    </a:lnTo>
                    <a:lnTo>
                      <a:pt x="145" y="115"/>
                    </a:lnTo>
                    <a:lnTo>
                      <a:pt x="116" y="131"/>
                    </a:lnTo>
                    <a:lnTo>
                      <a:pt x="87" y="150"/>
                    </a:lnTo>
                    <a:lnTo>
                      <a:pt x="56" y="172"/>
                    </a:lnTo>
                    <a:lnTo>
                      <a:pt x="28" y="179"/>
                    </a:lnTo>
                    <a:lnTo>
                      <a:pt x="7" y="165"/>
                    </a:lnTo>
                    <a:lnTo>
                      <a:pt x="0" y="140"/>
                    </a:lnTo>
                    <a:lnTo>
                      <a:pt x="14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" name="Freeform 301"/>
              <p:cNvSpPr>
                <a:spLocks/>
              </p:cNvSpPr>
              <p:nvPr/>
            </p:nvSpPr>
            <p:spPr bwMode="auto">
              <a:xfrm>
                <a:off x="495" y="2636"/>
                <a:ext cx="7" cy="27"/>
              </a:xfrm>
              <a:custGeom>
                <a:avLst/>
                <a:gdLst>
                  <a:gd name="T0" fmla="*/ 54 w 54"/>
                  <a:gd name="T1" fmla="*/ 21 h 184"/>
                  <a:gd name="T2" fmla="*/ 53 w 54"/>
                  <a:gd name="T3" fmla="*/ 66 h 184"/>
                  <a:gd name="T4" fmla="*/ 54 w 54"/>
                  <a:gd name="T5" fmla="*/ 112 h 184"/>
                  <a:gd name="T6" fmla="*/ 53 w 54"/>
                  <a:gd name="T7" fmla="*/ 171 h 184"/>
                  <a:gd name="T8" fmla="*/ 49 w 54"/>
                  <a:gd name="T9" fmla="*/ 183 h 184"/>
                  <a:gd name="T10" fmla="*/ 36 w 54"/>
                  <a:gd name="T11" fmla="*/ 184 h 184"/>
                  <a:gd name="T12" fmla="*/ 16 w 54"/>
                  <a:gd name="T13" fmla="*/ 159 h 184"/>
                  <a:gd name="T14" fmla="*/ 4 w 54"/>
                  <a:gd name="T15" fmla="*/ 117 h 184"/>
                  <a:gd name="T16" fmla="*/ 0 w 54"/>
                  <a:gd name="T17" fmla="*/ 28 h 184"/>
                  <a:gd name="T18" fmla="*/ 10 w 54"/>
                  <a:gd name="T19" fmla="*/ 9 h 184"/>
                  <a:gd name="T20" fmla="*/ 29 w 54"/>
                  <a:gd name="T21" fmla="*/ 0 h 184"/>
                  <a:gd name="T22" fmla="*/ 47 w 54"/>
                  <a:gd name="T23" fmla="*/ 4 h 184"/>
                  <a:gd name="T24" fmla="*/ 54 w 54"/>
                  <a:gd name="T25" fmla="*/ 21 h 184"/>
                  <a:gd name="T26" fmla="*/ 54 w 54"/>
                  <a:gd name="T27" fmla="*/ 21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184"/>
                  <a:gd name="T44" fmla="*/ 54 w 54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184">
                    <a:moveTo>
                      <a:pt x="54" y="21"/>
                    </a:moveTo>
                    <a:lnTo>
                      <a:pt x="53" y="66"/>
                    </a:lnTo>
                    <a:lnTo>
                      <a:pt x="54" y="112"/>
                    </a:lnTo>
                    <a:lnTo>
                      <a:pt x="53" y="171"/>
                    </a:lnTo>
                    <a:lnTo>
                      <a:pt x="49" y="183"/>
                    </a:lnTo>
                    <a:lnTo>
                      <a:pt x="36" y="184"/>
                    </a:lnTo>
                    <a:lnTo>
                      <a:pt x="16" y="159"/>
                    </a:lnTo>
                    <a:lnTo>
                      <a:pt x="4" y="11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29" y="0"/>
                    </a:lnTo>
                    <a:lnTo>
                      <a:pt x="47" y="4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" name="Freeform 302"/>
              <p:cNvSpPr>
                <a:spLocks/>
              </p:cNvSpPr>
              <p:nvPr/>
            </p:nvSpPr>
            <p:spPr bwMode="auto">
              <a:xfrm>
                <a:off x="598" y="2453"/>
                <a:ext cx="51" cy="35"/>
              </a:xfrm>
              <a:custGeom>
                <a:avLst/>
                <a:gdLst>
                  <a:gd name="T0" fmla="*/ 323 w 359"/>
                  <a:gd name="T1" fmla="*/ 230 h 241"/>
                  <a:gd name="T2" fmla="*/ 310 w 359"/>
                  <a:gd name="T3" fmla="*/ 153 h 241"/>
                  <a:gd name="T4" fmla="*/ 313 w 359"/>
                  <a:gd name="T5" fmla="*/ 76 h 241"/>
                  <a:gd name="T6" fmla="*/ 137 w 359"/>
                  <a:gd name="T7" fmla="*/ 71 h 241"/>
                  <a:gd name="T8" fmla="*/ 78 w 359"/>
                  <a:gd name="T9" fmla="*/ 51 h 241"/>
                  <a:gd name="T10" fmla="*/ 19 w 359"/>
                  <a:gd name="T11" fmla="*/ 40 h 241"/>
                  <a:gd name="T12" fmla="*/ 0 w 359"/>
                  <a:gd name="T13" fmla="*/ 22 h 241"/>
                  <a:gd name="T14" fmla="*/ 5 w 359"/>
                  <a:gd name="T15" fmla="*/ 9 h 241"/>
                  <a:gd name="T16" fmla="*/ 19 w 359"/>
                  <a:gd name="T17" fmla="*/ 3 h 241"/>
                  <a:gd name="T18" fmla="*/ 84 w 359"/>
                  <a:gd name="T19" fmla="*/ 0 h 241"/>
                  <a:gd name="T20" fmla="*/ 148 w 359"/>
                  <a:gd name="T21" fmla="*/ 6 h 241"/>
                  <a:gd name="T22" fmla="*/ 242 w 359"/>
                  <a:gd name="T23" fmla="*/ 22 h 241"/>
                  <a:gd name="T24" fmla="*/ 336 w 359"/>
                  <a:gd name="T25" fmla="*/ 32 h 241"/>
                  <a:gd name="T26" fmla="*/ 357 w 359"/>
                  <a:gd name="T27" fmla="*/ 55 h 241"/>
                  <a:gd name="T28" fmla="*/ 359 w 359"/>
                  <a:gd name="T29" fmla="*/ 216 h 241"/>
                  <a:gd name="T30" fmla="*/ 357 w 359"/>
                  <a:gd name="T31" fmla="*/ 232 h 241"/>
                  <a:gd name="T32" fmla="*/ 347 w 359"/>
                  <a:gd name="T33" fmla="*/ 241 h 241"/>
                  <a:gd name="T34" fmla="*/ 323 w 359"/>
                  <a:gd name="T35" fmla="*/ 230 h 241"/>
                  <a:gd name="T36" fmla="*/ 323 w 359"/>
                  <a:gd name="T37" fmla="*/ 230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9"/>
                  <a:gd name="T58" fmla="*/ 0 h 241"/>
                  <a:gd name="T59" fmla="*/ 359 w 359"/>
                  <a:gd name="T60" fmla="*/ 241 h 2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9" h="241">
                    <a:moveTo>
                      <a:pt x="323" y="230"/>
                    </a:moveTo>
                    <a:lnTo>
                      <a:pt x="310" y="153"/>
                    </a:lnTo>
                    <a:lnTo>
                      <a:pt x="313" y="76"/>
                    </a:lnTo>
                    <a:lnTo>
                      <a:pt x="137" y="71"/>
                    </a:lnTo>
                    <a:lnTo>
                      <a:pt x="78" y="51"/>
                    </a:lnTo>
                    <a:lnTo>
                      <a:pt x="19" y="40"/>
                    </a:lnTo>
                    <a:lnTo>
                      <a:pt x="0" y="22"/>
                    </a:lnTo>
                    <a:lnTo>
                      <a:pt x="5" y="9"/>
                    </a:lnTo>
                    <a:lnTo>
                      <a:pt x="19" y="3"/>
                    </a:lnTo>
                    <a:lnTo>
                      <a:pt x="84" y="0"/>
                    </a:lnTo>
                    <a:lnTo>
                      <a:pt x="148" y="6"/>
                    </a:lnTo>
                    <a:lnTo>
                      <a:pt x="242" y="22"/>
                    </a:lnTo>
                    <a:lnTo>
                      <a:pt x="336" y="32"/>
                    </a:lnTo>
                    <a:lnTo>
                      <a:pt x="357" y="55"/>
                    </a:lnTo>
                    <a:lnTo>
                      <a:pt x="359" y="216"/>
                    </a:lnTo>
                    <a:lnTo>
                      <a:pt x="357" y="232"/>
                    </a:lnTo>
                    <a:lnTo>
                      <a:pt x="347" y="241"/>
                    </a:lnTo>
                    <a:lnTo>
                      <a:pt x="323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" name="Freeform 303"/>
              <p:cNvSpPr>
                <a:spLocks/>
              </p:cNvSpPr>
              <p:nvPr/>
            </p:nvSpPr>
            <p:spPr bwMode="auto">
              <a:xfrm>
                <a:off x="604" y="2500"/>
                <a:ext cx="45" cy="10"/>
              </a:xfrm>
              <a:custGeom>
                <a:avLst/>
                <a:gdLst>
                  <a:gd name="T0" fmla="*/ 299 w 317"/>
                  <a:gd name="T1" fmla="*/ 65 h 67"/>
                  <a:gd name="T2" fmla="*/ 182 w 317"/>
                  <a:gd name="T3" fmla="*/ 67 h 67"/>
                  <a:gd name="T4" fmla="*/ 63 w 317"/>
                  <a:gd name="T5" fmla="*/ 55 h 67"/>
                  <a:gd name="T6" fmla="*/ 22 w 317"/>
                  <a:gd name="T7" fmla="*/ 50 h 67"/>
                  <a:gd name="T8" fmla="*/ 5 w 317"/>
                  <a:gd name="T9" fmla="*/ 41 h 67"/>
                  <a:gd name="T10" fmla="*/ 0 w 317"/>
                  <a:gd name="T11" fmla="*/ 23 h 67"/>
                  <a:gd name="T12" fmla="*/ 7 w 317"/>
                  <a:gd name="T13" fmla="*/ 6 h 67"/>
                  <a:gd name="T14" fmla="*/ 27 w 317"/>
                  <a:gd name="T15" fmla="*/ 0 h 67"/>
                  <a:gd name="T16" fmla="*/ 71 w 317"/>
                  <a:gd name="T17" fmla="*/ 6 h 67"/>
                  <a:gd name="T18" fmla="*/ 184 w 317"/>
                  <a:gd name="T19" fmla="*/ 24 h 67"/>
                  <a:gd name="T20" fmla="*/ 297 w 317"/>
                  <a:gd name="T21" fmla="*/ 28 h 67"/>
                  <a:gd name="T22" fmla="*/ 317 w 317"/>
                  <a:gd name="T23" fmla="*/ 46 h 67"/>
                  <a:gd name="T24" fmla="*/ 312 w 317"/>
                  <a:gd name="T25" fmla="*/ 58 h 67"/>
                  <a:gd name="T26" fmla="*/ 299 w 317"/>
                  <a:gd name="T27" fmla="*/ 65 h 67"/>
                  <a:gd name="T28" fmla="*/ 299 w 317"/>
                  <a:gd name="T29" fmla="*/ 6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7"/>
                  <a:gd name="T46" fmla="*/ 0 h 67"/>
                  <a:gd name="T47" fmla="*/ 317 w 317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7" h="67">
                    <a:moveTo>
                      <a:pt x="299" y="65"/>
                    </a:moveTo>
                    <a:lnTo>
                      <a:pt x="182" y="67"/>
                    </a:lnTo>
                    <a:lnTo>
                      <a:pt x="63" y="55"/>
                    </a:lnTo>
                    <a:lnTo>
                      <a:pt x="22" y="50"/>
                    </a:lnTo>
                    <a:lnTo>
                      <a:pt x="5" y="41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27" y="0"/>
                    </a:lnTo>
                    <a:lnTo>
                      <a:pt x="71" y="6"/>
                    </a:lnTo>
                    <a:lnTo>
                      <a:pt x="184" y="24"/>
                    </a:lnTo>
                    <a:lnTo>
                      <a:pt x="297" y="28"/>
                    </a:lnTo>
                    <a:lnTo>
                      <a:pt x="317" y="46"/>
                    </a:lnTo>
                    <a:lnTo>
                      <a:pt x="312" y="58"/>
                    </a:lnTo>
                    <a:lnTo>
                      <a:pt x="299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" name="Freeform 304"/>
              <p:cNvSpPr>
                <a:spLocks/>
              </p:cNvSpPr>
              <p:nvPr/>
            </p:nvSpPr>
            <p:spPr bwMode="auto">
              <a:xfrm>
                <a:off x="583" y="2532"/>
                <a:ext cx="67" cy="11"/>
              </a:xfrm>
              <a:custGeom>
                <a:avLst/>
                <a:gdLst>
                  <a:gd name="T0" fmla="*/ 448 w 471"/>
                  <a:gd name="T1" fmla="*/ 75 h 79"/>
                  <a:gd name="T2" fmla="*/ 352 w 471"/>
                  <a:gd name="T3" fmla="*/ 79 h 79"/>
                  <a:gd name="T4" fmla="*/ 257 w 471"/>
                  <a:gd name="T5" fmla="*/ 71 h 79"/>
                  <a:gd name="T6" fmla="*/ 152 w 471"/>
                  <a:gd name="T7" fmla="*/ 59 h 79"/>
                  <a:gd name="T8" fmla="*/ 29 w 471"/>
                  <a:gd name="T9" fmla="*/ 57 h 79"/>
                  <a:gd name="T10" fmla="*/ 8 w 471"/>
                  <a:gd name="T11" fmla="*/ 48 h 79"/>
                  <a:gd name="T12" fmla="*/ 0 w 471"/>
                  <a:gd name="T13" fmla="*/ 28 h 79"/>
                  <a:gd name="T14" fmla="*/ 8 w 471"/>
                  <a:gd name="T15" fmla="*/ 9 h 79"/>
                  <a:gd name="T16" fmla="*/ 29 w 471"/>
                  <a:gd name="T17" fmla="*/ 0 h 79"/>
                  <a:gd name="T18" fmla="*/ 153 w 471"/>
                  <a:gd name="T19" fmla="*/ 9 h 79"/>
                  <a:gd name="T20" fmla="*/ 262 w 471"/>
                  <a:gd name="T21" fmla="*/ 18 h 79"/>
                  <a:gd name="T22" fmla="*/ 354 w 471"/>
                  <a:gd name="T23" fmla="*/ 27 h 79"/>
                  <a:gd name="T24" fmla="*/ 446 w 471"/>
                  <a:gd name="T25" fmla="*/ 24 h 79"/>
                  <a:gd name="T26" fmla="*/ 465 w 471"/>
                  <a:gd name="T27" fmla="*/ 31 h 79"/>
                  <a:gd name="T28" fmla="*/ 471 w 471"/>
                  <a:gd name="T29" fmla="*/ 49 h 79"/>
                  <a:gd name="T30" fmla="*/ 467 w 471"/>
                  <a:gd name="T31" fmla="*/ 66 h 79"/>
                  <a:gd name="T32" fmla="*/ 448 w 471"/>
                  <a:gd name="T33" fmla="*/ 75 h 79"/>
                  <a:gd name="T34" fmla="*/ 448 w 471"/>
                  <a:gd name="T35" fmla="*/ 75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79"/>
                  <a:gd name="T56" fmla="*/ 471 w 471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79">
                    <a:moveTo>
                      <a:pt x="448" y="75"/>
                    </a:moveTo>
                    <a:lnTo>
                      <a:pt x="352" y="79"/>
                    </a:lnTo>
                    <a:lnTo>
                      <a:pt x="257" y="71"/>
                    </a:lnTo>
                    <a:lnTo>
                      <a:pt x="152" y="59"/>
                    </a:lnTo>
                    <a:lnTo>
                      <a:pt x="29" y="57"/>
                    </a:lnTo>
                    <a:lnTo>
                      <a:pt x="8" y="48"/>
                    </a:lnTo>
                    <a:lnTo>
                      <a:pt x="0" y="28"/>
                    </a:lnTo>
                    <a:lnTo>
                      <a:pt x="8" y="9"/>
                    </a:lnTo>
                    <a:lnTo>
                      <a:pt x="29" y="0"/>
                    </a:lnTo>
                    <a:lnTo>
                      <a:pt x="153" y="9"/>
                    </a:lnTo>
                    <a:lnTo>
                      <a:pt x="262" y="18"/>
                    </a:lnTo>
                    <a:lnTo>
                      <a:pt x="354" y="27"/>
                    </a:lnTo>
                    <a:lnTo>
                      <a:pt x="446" y="24"/>
                    </a:lnTo>
                    <a:lnTo>
                      <a:pt x="465" y="31"/>
                    </a:lnTo>
                    <a:lnTo>
                      <a:pt x="471" y="49"/>
                    </a:lnTo>
                    <a:lnTo>
                      <a:pt x="467" y="66"/>
                    </a:lnTo>
                    <a:lnTo>
                      <a:pt x="44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" name="Freeform 305"/>
              <p:cNvSpPr>
                <a:spLocks/>
              </p:cNvSpPr>
              <p:nvPr/>
            </p:nvSpPr>
            <p:spPr bwMode="auto">
              <a:xfrm>
                <a:off x="614" y="2572"/>
                <a:ext cx="34" cy="52"/>
              </a:xfrm>
              <a:custGeom>
                <a:avLst/>
                <a:gdLst>
                  <a:gd name="T0" fmla="*/ 28 w 239"/>
                  <a:gd name="T1" fmla="*/ 7 h 364"/>
                  <a:gd name="T2" fmla="*/ 205 w 239"/>
                  <a:gd name="T3" fmla="*/ 0 h 364"/>
                  <a:gd name="T4" fmla="*/ 239 w 239"/>
                  <a:gd name="T5" fmla="*/ 14 h 364"/>
                  <a:gd name="T6" fmla="*/ 236 w 239"/>
                  <a:gd name="T7" fmla="*/ 51 h 364"/>
                  <a:gd name="T8" fmla="*/ 211 w 239"/>
                  <a:gd name="T9" fmla="*/ 121 h 364"/>
                  <a:gd name="T10" fmla="*/ 204 w 239"/>
                  <a:gd name="T11" fmla="*/ 187 h 364"/>
                  <a:gd name="T12" fmla="*/ 204 w 239"/>
                  <a:gd name="T13" fmla="*/ 255 h 364"/>
                  <a:gd name="T14" fmla="*/ 202 w 239"/>
                  <a:gd name="T15" fmla="*/ 331 h 364"/>
                  <a:gd name="T16" fmla="*/ 189 w 239"/>
                  <a:gd name="T17" fmla="*/ 356 h 364"/>
                  <a:gd name="T18" fmla="*/ 165 w 239"/>
                  <a:gd name="T19" fmla="*/ 364 h 364"/>
                  <a:gd name="T20" fmla="*/ 142 w 239"/>
                  <a:gd name="T21" fmla="*/ 354 h 364"/>
                  <a:gd name="T22" fmla="*/ 133 w 239"/>
                  <a:gd name="T23" fmla="*/ 326 h 364"/>
                  <a:gd name="T24" fmla="*/ 154 w 239"/>
                  <a:gd name="T25" fmla="*/ 69 h 364"/>
                  <a:gd name="T26" fmla="*/ 28 w 239"/>
                  <a:gd name="T27" fmla="*/ 64 h 364"/>
                  <a:gd name="T28" fmla="*/ 7 w 239"/>
                  <a:gd name="T29" fmla="*/ 55 h 364"/>
                  <a:gd name="T30" fmla="*/ 0 w 239"/>
                  <a:gd name="T31" fmla="*/ 36 h 364"/>
                  <a:gd name="T32" fmla="*/ 7 w 239"/>
                  <a:gd name="T33" fmla="*/ 16 h 364"/>
                  <a:gd name="T34" fmla="*/ 28 w 239"/>
                  <a:gd name="T35" fmla="*/ 7 h 364"/>
                  <a:gd name="T36" fmla="*/ 28 w 239"/>
                  <a:gd name="T37" fmla="*/ 7 h 3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4"/>
                  <a:gd name="T59" fmla="*/ 239 w 239"/>
                  <a:gd name="T60" fmla="*/ 364 h 3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4">
                    <a:moveTo>
                      <a:pt x="28" y="7"/>
                    </a:moveTo>
                    <a:lnTo>
                      <a:pt x="205" y="0"/>
                    </a:lnTo>
                    <a:lnTo>
                      <a:pt x="239" y="14"/>
                    </a:lnTo>
                    <a:lnTo>
                      <a:pt x="236" y="51"/>
                    </a:lnTo>
                    <a:lnTo>
                      <a:pt x="211" y="121"/>
                    </a:lnTo>
                    <a:lnTo>
                      <a:pt x="204" y="187"/>
                    </a:lnTo>
                    <a:lnTo>
                      <a:pt x="204" y="255"/>
                    </a:lnTo>
                    <a:lnTo>
                      <a:pt x="202" y="331"/>
                    </a:lnTo>
                    <a:lnTo>
                      <a:pt x="189" y="356"/>
                    </a:lnTo>
                    <a:lnTo>
                      <a:pt x="165" y="364"/>
                    </a:lnTo>
                    <a:lnTo>
                      <a:pt x="142" y="354"/>
                    </a:lnTo>
                    <a:lnTo>
                      <a:pt x="133" y="326"/>
                    </a:lnTo>
                    <a:lnTo>
                      <a:pt x="154" y="69"/>
                    </a:lnTo>
                    <a:lnTo>
                      <a:pt x="28" y="64"/>
                    </a:lnTo>
                    <a:lnTo>
                      <a:pt x="7" y="55"/>
                    </a:lnTo>
                    <a:lnTo>
                      <a:pt x="0" y="36"/>
                    </a:lnTo>
                    <a:lnTo>
                      <a:pt x="7" y="16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" name="Freeform 306"/>
              <p:cNvSpPr>
                <a:spLocks/>
              </p:cNvSpPr>
              <p:nvPr/>
            </p:nvSpPr>
            <p:spPr bwMode="auto">
              <a:xfrm>
                <a:off x="240" y="2694"/>
                <a:ext cx="45" cy="10"/>
              </a:xfrm>
              <a:custGeom>
                <a:avLst/>
                <a:gdLst>
                  <a:gd name="T0" fmla="*/ 17 w 311"/>
                  <a:gd name="T1" fmla="*/ 38 h 70"/>
                  <a:gd name="T2" fmla="*/ 277 w 311"/>
                  <a:gd name="T3" fmla="*/ 70 h 70"/>
                  <a:gd name="T4" fmla="*/ 300 w 311"/>
                  <a:gd name="T5" fmla="*/ 64 h 70"/>
                  <a:gd name="T6" fmla="*/ 311 w 311"/>
                  <a:gd name="T7" fmla="*/ 44 h 70"/>
                  <a:gd name="T8" fmla="*/ 305 w 311"/>
                  <a:gd name="T9" fmla="*/ 23 h 70"/>
                  <a:gd name="T10" fmla="*/ 285 w 311"/>
                  <a:gd name="T11" fmla="*/ 10 h 70"/>
                  <a:gd name="T12" fmla="*/ 153 w 311"/>
                  <a:gd name="T13" fmla="*/ 6 h 70"/>
                  <a:gd name="T14" fmla="*/ 21 w 311"/>
                  <a:gd name="T15" fmla="*/ 0 h 70"/>
                  <a:gd name="T16" fmla="*/ 0 w 311"/>
                  <a:gd name="T17" fmla="*/ 17 h 70"/>
                  <a:gd name="T18" fmla="*/ 3 w 311"/>
                  <a:gd name="T19" fmla="*/ 30 h 70"/>
                  <a:gd name="T20" fmla="*/ 17 w 311"/>
                  <a:gd name="T21" fmla="*/ 38 h 70"/>
                  <a:gd name="T22" fmla="*/ 17 w 311"/>
                  <a:gd name="T23" fmla="*/ 38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1"/>
                  <a:gd name="T37" fmla="*/ 0 h 70"/>
                  <a:gd name="T38" fmla="*/ 311 w 31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1" h="70">
                    <a:moveTo>
                      <a:pt x="17" y="38"/>
                    </a:moveTo>
                    <a:lnTo>
                      <a:pt x="277" y="70"/>
                    </a:lnTo>
                    <a:lnTo>
                      <a:pt x="300" y="64"/>
                    </a:lnTo>
                    <a:lnTo>
                      <a:pt x="311" y="44"/>
                    </a:lnTo>
                    <a:lnTo>
                      <a:pt x="305" y="23"/>
                    </a:lnTo>
                    <a:lnTo>
                      <a:pt x="285" y="10"/>
                    </a:lnTo>
                    <a:lnTo>
                      <a:pt x="153" y="6"/>
                    </a:lnTo>
                    <a:lnTo>
                      <a:pt x="21" y="0"/>
                    </a:lnTo>
                    <a:lnTo>
                      <a:pt x="0" y="17"/>
                    </a:lnTo>
                    <a:lnTo>
                      <a:pt x="3" y="30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" name="Freeform 307"/>
              <p:cNvSpPr>
                <a:spLocks/>
              </p:cNvSpPr>
              <p:nvPr/>
            </p:nvSpPr>
            <p:spPr bwMode="auto">
              <a:xfrm>
                <a:off x="287" y="2595"/>
                <a:ext cx="11" cy="66"/>
              </a:xfrm>
              <a:custGeom>
                <a:avLst/>
                <a:gdLst>
                  <a:gd name="T0" fmla="*/ 37 w 75"/>
                  <a:gd name="T1" fmla="*/ 19 h 465"/>
                  <a:gd name="T2" fmla="*/ 46 w 75"/>
                  <a:gd name="T3" fmla="*/ 115 h 465"/>
                  <a:gd name="T4" fmla="*/ 64 w 75"/>
                  <a:gd name="T5" fmla="*/ 199 h 465"/>
                  <a:gd name="T6" fmla="*/ 75 w 75"/>
                  <a:gd name="T7" fmla="*/ 380 h 465"/>
                  <a:gd name="T8" fmla="*/ 73 w 75"/>
                  <a:gd name="T9" fmla="*/ 442 h 465"/>
                  <a:gd name="T10" fmla="*/ 66 w 75"/>
                  <a:gd name="T11" fmla="*/ 459 h 465"/>
                  <a:gd name="T12" fmla="*/ 51 w 75"/>
                  <a:gd name="T13" fmla="*/ 465 h 465"/>
                  <a:gd name="T14" fmla="*/ 30 w 75"/>
                  <a:gd name="T15" fmla="*/ 442 h 465"/>
                  <a:gd name="T16" fmla="*/ 26 w 75"/>
                  <a:gd name="T17" fmla="*/ 375 h 465"/>
                  <a:gd name="T18" fmla="*/ 31 w 75"/>
                  <a:gd name="T19" fmla="*/ 281 h 465"/>
                  <a:gd name="T20" fmla="*/ 21 w 75"/>
                  <a:gd name="T21" fmla="*/ 197 h 465"/>
                  <a:gd name="T22" fmla="*/ 0 w 75"/>
                  <a:gd name="T23" fmla="*/ 19 h 465"/>
                  <a:gd name="T24" fmla="*/ 6 w 75"/>
                  <a:gd name="T25" fmla="*/ 4 h 465"/>
                  <a:gd name="T26" fmla="*/ 19 w 75"/>
                  <a:gd name="T27" fmla="*/ 0 h 465"/>
                  <a:gd name="T28" fmla="*/ 37 w 75"/>
                  <a:gd name="T29" fmla="*/ 19 h 465"/>
                  <a:gd name="T30" fmla="*/ 37 w 75"/>
                  <a:gd name="T31" fmla="*/ 19 h 4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465"/>
                  <a:gd name="T50" fmla="*/ 75 w 75"/>
                  <a:gd name="T51" fmla="*/ 465 h 4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465">
                    <a:moveTo>
                      <a:pt x="37" y="19"/>
                    </a:moveTo>
                    <a:lnTo>
                      <a:pt x="46" y="115"/>
                    </a:lnTo>
                    <a:lnTo>
                      <a:pt x="64" y="199"/>
                    </a:lnTo>
                    <a:lnTo>
                      <a:pt x="75" y="380"/>
                    </a:lnTo>
                    <a:lnTo>
                      <a:pt x="73" y="442"/>
                    </a:lnTo>
                    <a:lnTo>
                      <a:pt x="66" y="459"/>
                    </a:lnTo>
                    <a:lnTo>
                      <a:pt x="51" y="465"/>
                    </a:lnTo>
                    <a:lnTo>
                      <a:pt x="30" y="442"/>
                    </a:lnTo>
                    <a:lnTo>
                      <a:pt x="26" y="375"/>
                    </a:lnTo>
                    <a:lnTo>
                      <a:pt x="31" y="281"/>
                    </a:lnTo>
                    <a:lnTo>
                      <a:pt x="21" y="197"/>
                    </a:lnTo>
                    <a:lnTo>
                      <a:pt x="0" y="19"/>
                    </a:lnTo>
                    <a:lnTo>
                      <a:pt x="6" y="4"/>
                    </a:lnTo>
                    <a:lnTo>
                      <a:pt x="19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" name="Freeform 308"/>
              <p:cNvSpPr>
                <a:spLocks/>
              </p:cNvSpPr>
              <p:nvPr/>
            </p:nvSpPr>
            <p:spPr bwMode="auto">
              <a:xfrm>
                <a:off x="290" y="2595"/>
                <a:ext cx="30" cy="63"/>
              </a:xfrm>
              <a:custGeom>
                <a:avLst/>
                <a:gdLst>
                  <a:gd name="T0" fmla="*/ 26 w 207"/>
                  <a:gd name="T1" fmla="*/ 4 h 447"/>
                  <a:gd name="T2" fmla="*/ 69 w 207"/>
                  <a:gd name="T3" fmla="*/ 42 h 447"/>
                  <a:gd name="T4" fmla="*/ 106 w 207"/>
                  <a:gd name="T5" fmla="*/ 78 h 447"/>
                  <a:gd name="T6" fmla="*/ 161 w 207"/>
                  <a:gd name="T7" fmla="*/ 168 h 447"/>
                  <a:gd name="T8" fmla="*/ 173 w 207"/>
                  <a:gd name="T9" fmla="*/ 253 h 447"/>
                  <a:gd name="T10" fmla="*/ 196 w 207"/>
                  <a:gd name="T11" fmla="*/ 365 h 447"/>
                  <a:gd name="T12" fmla="*/ 202 w 207"/>
                  <a:gd name="T13" fmla="*/ 402 h 447"/>
                  <a:gd name="T14" fmla="*/ 207 w 207"/>
                  <a:gd name="T15" fmla="*/ 438 h 447"/>
                  <a:gd name="T16" fmla="*/ 196 w 207"/>
                  <a:gd name="T17" fmla="*/ 447 h 447"/>
                  <a:gd name="T18" fmla="*/ 173 w 207"/>
                  <a:gd name="T19" fmla="*/ 441 h 447"/>
                  <a:gd name="T20" fmla="*/ 145 w 207"/>
                  <a:gd name="T21" fmla="*/ 408 h 447"/>
                  <a:gd name="T22" fmla="*/ 142 w 207"/>
                  <a:gd name="T23" fmla="*/ 368 h 447"/>
                  <a:gd name="T24" fmla="*/ 121 w 207"/>
                  <a:gd name="T25" fmla="*/ 262 h 447"/>
                  <a:gd name="T26" fmla="*/ 113 w 207"/>
                  <a:gd name="T27" fmla="*/ 179 h 447"/>
                  <a:gd name="T28" fmla="*/ 94 w 207"/>
                  <a:gd name="T29" fmla="*/ 133 h 447"/>
                  <a:gd name="T30" fmla="*/ 68 w 207"/>
                  <a:gd name="T31" fmla="*/ 98 h 447"/>
                  <a:gd name="T32" fmla="*/ 39 w 207"/>
                  <a:gd name="T33" fmla="*/ 66 h 447"/>
                  <a:gd name="T34" fmla="*/ 1 w 207"/>
                  <a:gd name="T35" fmla="*/ 34 h 447"/>
                  <a:gd name="T36" fmla="*/ 0 w 207"/>
                  <a:gd name="T37" fmla="*/ 7 h 447"/>
                  <a:gd name="T38" fmla="*/ 12 w 207"/>
                  <a:gd name="T39" fmla="*/ 0 h 447"/>
                  <a:gd name="T40" fmla="*/ 26 w 207"/>
                  <a:gd name="T41" fmla="*/ 4 h 447"/>
                  <a:gd name="T42" fmla="*/ 26 w 207"/>
                  <a:gd name="T43" fmla="*/ 4 h 4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7"/>
                  <a:gd name="T67" fmla="*/ 0 h 447"/>
                  <a:gd name="T68" fmla="*/ 207 w 207"/>
                  <a:gd name="T69" fmla="*/ 447 h 4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7" h="447">
                    <a:moveTo>
                      <a:pt x="26" y="4"/>
                    </a:moveTo>
                    <a:lnTo>
                      <a:pt x="69" y="42"/>
                    </a:lnTo>
                    <a:lnTo>
                      <a:pt x="106" y="78"/>
                    </a:lnTo>
                    <a:lnTo>
                      <a:pt x="161" y="168"/>
                    </a:lnTo>
                    <a:lnTo>
                      <a:pt x="173" y="253"/>
                    </a:lnTo>
                    <a:lnTo>
                      <a:pt x="196" y="365"/>
                    </a:lnTo>
                    <a:lnTo>
                      <a:pt x="202" y="402"/>
                    </a:lnTo>
                    <a:lnTo>
                      <a:pt x="207" y="438"/>
                    </a:lnTo>
                    <a:lnTo>
                      <a:pt x="196" y="447"/>
                    </a:lnTo>
                    <a:lnTo>
                      <a:pt x="173" y="441"/>
                    </a:lnTo>
                    <a:lnTo>
                      <a:pt x="145" y="408"/>
                    </a:lnTo>
                    <a:lnTo>
                      <a:pt x="142" y="368"/>
                    </a:lnTo>
                    <a:lnTo>
                      <a:pt x="121" y="262"/>
                    </a:lnTo>
                    <a:lnTo>
                      <a:pt x="113" y="179"/>
                    </a:lnTo>
                    <a:lnTo>
                      <a:pt x="94" y="133"/>
                    </a:lnTo>
                    <a:lnTo>
                      <a:pt x="68" y="98"/>
                    </a:lnTo>
                    <a:lnTo>
                      <a:pt x="39" y="66"/>
                    </a:lnTo>
                    <a:lnTo>
                      <a:pt x="1" y="3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" name="Freeform 309"/>
              <p:cNvSpPr>
                <a:spLocks/>
              </p:cNvSpPr>
              <p:nvPr/>
            </p:nvSpPr>
            <p:spPr bwMode="auto">
              <a:xfrm>
                <a:off x="253" y="2610"/>
                <a:ext cx="29" cy="12"/>
              </a:xfrm>
              <a:custGeom>
                <a:avLst/>
                <a:gdLst>
                  <a:gd name="T0" fmla="*/ 14 w 201"/>
                  <a:gd name="T1" fmla="*/ 13 h 87"/>
                  <a:gd name="T2" fmla="*/ 64 w 201"/>
                  <a:gd name="T3" fmla="*/ 1 h 87"/>
                  <a:gd name="T4" fmla="*/ 111 w 201"/>
                  <a:gd name="T5" fmla="*/ 0 h 87"/>
                  <a:gd name="T6" fmla="*/ 156 w 201"/>
                  <a:gd name="T7" fmla="*/ 12 h 87"/>
                  <a:gd name="T8" fmla="*/ 194 w 201"/>
                  <a:gd name="T9" fmla="*/ 42 h 87"/>
                  <a:gd name="T10" fmla="*/ 201 w 201"/>
                  <a:gd name="T11" fmla="*/ 62 h 87"/>
                  <a:gd name="T12" fmla="*/ 192 w 201"/>
                  <a:gd name="T13" fmla="*/ 80 h 87"/>
                  <a:gd name="T14" fmla="*/ 173 w 201"/>
                  <a:gd name="T15" fmla="*/ 87 h 87"/>
                  <a:gd name="T16" fmla="*/ 154 w 201"/>
                  <a:gd name="T17" fmla="*/ 76 h 87"/>
                  <a:gd name="T18" fmla="*/ 127 w 201"/>
                  <a:gd name="T19" fmla="*/ 54 h 87"/>
                  <a:gd name="T20" fmla="*/ 95 w 201"/>
                  <a:gd name="T21" fmla="*/ 45 h 87"/>
                  <a:gd name="T22" fmla="*/ 24 w 201"/>
                  <a:gd name="T23" fmla="*/ 52 h 87"/>
                  <a:gd name="T24" fmla="*/ 7 w 201"/>
                  <a:gd name="T25" fmla="*/ 51 h 87"/>
                  <a:gd name="T26" fmla="*/ 0 w 201"/>
                  <a:gd name="T27" fmla="*/ 38 h 87"/>
                  <a:gd name="T28" fmla="*/ 1 w 201"/>
                  <a:gd name="T29" fmla="*/ 23 h 87"/>
                  <a:gd name="T30" fmla="*/ 14 w 201"/>
                  <a:gd name="T31" fmla="*/ 13 h 87"/>
                  <a:gd name="T32" fmla="*/ 14 w 201"/>
                  <a:gd name="T33" fmla="*/ 13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4" y="13"/>
                    </a:moveTo>
                    <a:lnTo>
                      <a:pt x="64" y="1"/>
                    </a:lnTo>
                    <a:lnTo>
                      <a:pt x="111" y="0"/>
                    </a:lnTo>
                    <a:lnTo>
                      <a:pt x="156" y="12"/>
                    </a:lnTo>
                    <a:lnTo>
                      <a:pt x="194" y="42"/>
                    </a:lnTo>
                    <a:lnTo>
                      <a:pt x="201" y="62"/>
                    </a:lnTo>
                    <a:lnTo>
                      <a:pt x="192" y="80"/>
                    </a:lnTo>
                    <a:lnTo>
                      <a:pt x="173" y="87"/>
                    </a:lnTo>
                    <a:lnTo>
                      <a:pt x="154" y="76"/>
                    </a:lnTo>
                    <a:lnTo>
                      <a:pt x="127" y="54"/>
                    </a:lnTo>
                    <a:lnTo>
                      <a:pt x="95" y="45"/>
                    </a:lnTo>
                    <a:lnTo>
                      <a:pt x="24" y="52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" name="Freeform 310"/>
              <p:cNvSpPr>
                <a:spLocks/>
              </p:cNvSpPr>
              <p:nvPr/>
            </p:nvSpPr>
            <p:spPr bwMode="auto">
              <a:xfrm>
                <a:off x="255" y="2626"/>
                <a:ext cx="25" cy="11"/>
              </a:xfrm>
              <a:custGeom>
                <a:avLst/>
                <a:gdLst>
                  <a:gd name="T0" fmla="*/ 13 w 177"/>
                  <a:gd name="T1" fmla="*/ 13 h 76"/>
                  <a:gd name="T2" fmla="*/ 57 w 177"/>
                  <a:gd name="T3" fmla="*/ 3 h 76"/>
                  <a:gd name="T4" fmla="*/ 102 w 177"/>
                  <a:gd name="T5" fmla="*/ 0 h 76"/>
                  <a:gd name="T6" fmla="*/ 173 w 177"/>
                  <a:gd name="T7" fmla="*/ 42 h 76"/>
                  <a:gd name="T8" fmla="*/ 177 w 177"/>
                  <a:gd name="T9" fmla="*/ 69 h 76"/>
                  <a:gd name="T10" fmla="*/ 166 w 177"/>
                  <a:gd name="T11" fmla="*/ 76 h 76"/>
                  <a:gd name="T12" fmla="*/ 151 w 177"/>
                  <a:gd name="T13" fmla="*/ 72 h 76"/>
                  <a:gd name="T14" fmla="*/ 124 w 177"/>
                  <a:gd name="T15" fmla="*/ 55 h 76"/>
                  <a:gd name="T16" fmla="*/ 94 w 177"/>
                  <a:gd name="T17" fmla="*/ 41 h 76"/>
                  <a:gd name="T18" fmla="*/ 22 w 177"/>
                  <a:gd name="T19" fmla="*/ 49 h 76"/>
                  <a:gd name="T20" fmla="*/ 7 w 177"/>
                  <a:gd name="T21" fmla="*/ 47 h 76"/>
                  <a:gd name="T22" fmla="*/ 0 w 177"/>
                  <a:gd name="T23" fmla="*/ 36 h 76"/>
                  <a:gd name="T24" fmla="*/ 1 w 177"/>
                  <a:gd name="T25" fmla="*/ 22 h 76"/>
                  <a:gd name="T26" fmla="*/ 13 w 177"/>
                  <a:gd name="T27" fmla="*/ 13 h 76"/>
                  <a:gd name="T28" fmla="*/ 13 w 177"/>
                  <a:gd name="T29" fmla="*/ 13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76"/>
                  <a:gd name="T47" fmla="*/ 177 w 177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76">
                    <a:moveTo>
                      <a:pt x="13" y="13"/>
                    </a:moveTo>
                    <a:lnTo>
                      <a:pt x="57" y="3"/>
                    </a:lnTo>
                    <a:lnTo>
                      <a:pt x="102" y="0"/>
                    </a:lnTo>
                    <a:lnTo>
                      <a:pt x="173" y="42"/>
                    </a:lnTo>
                    <a:lnTo>
                      <a:pt x="177" y="69"/>
                    </a:lnTo>
                    <a:lnTo>
                      <a:pt x="166" y="76"/>
                    </a:lnTo>
                    <a:lnTo>
                      <a:pt x="151" y="72"/>
                    </a:lnTo>
                    <a:lnTo>
                      <a:pt x="124" y="55"/>
                    </a:lnTo>
                    <a:lnTo>
                      <a:pt x="94" y="41"/>
                    </a:lnTo>
                    <a:lnTo>
                      <a:pt x="22" y="49"/>
                    </a:lnTo>
                    <a:lnTo>
                      <a:pt x="7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" name="Freeform 311"/>
              <p:cNvSpPr>
                <a:spLocks/>
              </p:cNvSpPr>
              <p:nvPr/>
            </p:nvSpPr>
            <p:spPr bwMode="auto">
              <a:xfrm>
                <a:off x="255" y="2642"/>
                <a:ext cx="28" cy="12"/>
              </a:xfrm>
              <a:custGeom>
                <a:avLst/>
                <a:gdLst>
                  <a:gd name="T0" fmla="*/ 18 w 199"/>
                  <a:gd name="T1" fmla="*/ 7 h 84"/>
                  <a:gd name="T2" fmla="*/ 92 w 199"/>
                  <a:gd name="T3" fmla="*/ 0 h 84"/>
                  <a:gd name="T4" fmla="*/ 145 w 199"/>
                  <a:gd name="T5" fmla="*/ 19 h 84"/>
                  <a:gd name="T6" fmla="*/ 191 w 199"/>
                  <a:gd name="T7" fmla="*/ 49 h 84"/>
                  <a:gd name="T8" fmla="*/ 199 w 199"/>
                  <a:gd name="T9" fmla="*/ 63 h 84"/>
                  <a:gd name="T10" fmla="*/ 196 w 199"/>
                  <a:gd name="T11" fmla="*/ 76 h 84"/>
                  <a:gd name="T12" fmla="*/ 185 w 199"/>
                  <a:gd name="T13" fmla="*/ 84 h 84"/>
                  <a:gd name="T14" fmla="*/ 169 w 199"/>
                  <a:gd name="T15" fmla="*/ 81 h 84"/>
                  <a:gd name="T16" fmla="*/ 149 w 199"/>
                  <a:gd name="T17" fmla="*/ 69 h 84"/>
                  <a:gd name="T18" fmla="*/ 131 w 199"/>
                  <a:gd name="T19" fmla="*/ 62 h 84"/>
                  <a:gd name="T20" fmla="*/ 86 w 199"/>
                  <a:gd name="T21" fmla="*/ 54 h 84"/>
                  <a:gd name="T22" fmla="*/ 22 w 199"/>
                  <a:gd name="T23" fmla="*/ 47 h 84"/>
                  <a:gd name="T24" fmla="*/ 0 w 199"/>
                  <a:gd name="T25" fmla="*/ 29 h 84"/>
                  <a:gd name="T26" fmla="*/ 3 w 199"/>
                  <a:gd name="T27" fmla="*/ 15 h 84"/>
                  <a:gd name="T28" fmla="*/ 18 w 199"/>
                  <a:gd name="T29" fmla="*/ 7 h 84"/>
                  <a:gd name="T30" fmla="*/ 18 w 199"/>
                  <a:gd name="T31" fmla="*/ 7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9"/>
                  <a:gd name="T49" fmla="*/ 0 h 84"/>
                  <a:gd name="T50" fmla="*/ 199 w 199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9" h="84">
                    <a:moveTo>
                      <a:pt x="18" y="7"/>
                    </a:moveTo>
                    <a:lnTo>
                      <a:pt x="92" y="0"/>
                    </a:lnTo>
                    <a:lnTo>
                      <a:pt x="145" y="19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196" y="76"/>
                    </a:lnTo>
                    <a:lnTo>
                      <a:pt x="185" y="84"/>
                    </a:lnTo>
                    <a:lnTo>
                      <a:pt x="169" y="81"/>
                    </a:lnTo>
                    <a:lnTo>
                      <a:pt x="149" y="69"/>
                    </a:lnTo>
                    <a:lnTo>
                      <a:pt x="131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" name="Freeform 312"/>
              <p:cNvSpPr>
                <a:spLocks/>
              </p:cNvSpPr>
              <p:nvPr/>
            </p:nvSpPr>
            <p:spPr bwMode="auto">
              <a:xfrm>
                <a:off x="262" y="2667"/>
                <a:ext cx="23" cy="18"/>
              </a:xfrm>
              <a:custGeom>
                <a:avLst/>
                <a:gdLst>
                  <a:gd name="T0" fmla="*/ 88 w 162"/>
                  <a:gd name="T1" fmla="*/ 0 h 129"/>
                  <a:gd name="T2" fmla="*/ 53 w 162"/>
                  <a:gd name="T3" fmla="*/ 4 h 129"/>
                  <a:gd name="T4" fmla="*/ 21 w 162"/>
                  <a:gd name="T5" fmla="*/ 21 h 129"/>
                  <a:gd name="T6" fmla="*/ 1 w 162"/>
                  <a:gd name="T7" fmla="*/ 49 h 129"/>
                  <a:gd name="T8" fmla="*/ 0 w 162"/>
                  <a:gd name="T9" fmla="*/ 81 h 129"/>
                  <a:gd name="T10" fmla="*/ 22 w 162"/>
                  <a:gd name="T11" fmla="*/ 108 h 129"/>
                  <a:gd name="T12" fmla="*/ 52 w 162"/>
                  <a:gd name="T13" fmla="*/ 129 h 129"/>
                  <a:gd name="T14" fmla="*/ 110 w 162"/>
                  <a:gd name="T15" fmla="*/ 114 h 129"/>
                  <a:gd name="T16" fmla="*/ 161 w 162"/>
                  <a:gd name="T17" fmla="*/ 82 h 129"/>
                  <a:gd name="T18" fmla="*/ 162 w 162"/>
                  <a:gd name="T19" fmla="*/ 55 h 129"/>
                  <a:gd name="T20" fmla="*/ 151 w 162"/>
                  <a:gd name="T21" fmla="*/ 48 h 129"/>
                  <a:gd name="T22" fmla="*/ 137 w 162"/>
                  <a:gd name="T23" fmla="*/ 53 h 129"/>
                  <a:gd name="T24" fmla="*/ 119 w 162"/>
                  <a:gd name="T25" fmla="*/ 66 h 129"/>
                  <a:gd name="T26" fmla="*/ 104 w 162"/>
                  <a:gd name="T27" fmla="*/ 74 h 129"/>
                  <a:gd name="T28" fmla="*/ 65 w 162"/>
                  <a:gd name="T29" fmla="*/ 81 h 129"/>
                  <a:gd name="T30" fmla="*/ 41 w 162"/>
                  <a:gd name="T31" fmla="*/ 65 h 129"/>
                  <a:gd name="T32" fmla="*/ 42 w 162"/>
                  <a:gd name="T33" fmla="*/ 53 h 129"/>
                  <a:gd name="T34" fmla="*/ 52 w 162"/>
                  <a:gd name="T35" fmla="*/ 43 h 129"/>
                  <a:gd name="T36" fmla="*/ 82 w 162"/>
                  <a:gd name="T37" fmla="*/ 37 h 129"/>
                  <a:gd name="T38" fmla="*/ 96 w 162"/>
                  <a:gd name="T39" fmla="*/ 34 h 129"/>
                  <a:gd name="T40" fmla="*/ 103 w 162"/>
                  <a:gd name="T41" fmla="*/ 23 h 129"/>
                  <a:gd name="T42" fmla="*/ 100 w 162"/>
                  <a:gd name="T43" fmla="*/ 8 h 129"/>
                  <a:gd name="T44" fmla="*/ 88 w 162"/>
                  <a:gd name="T45" fmla="*/ 0 h 129"/>
                  <a:gd name="T46" fmla="*/ 88 w 162"/>
                  <a:gd name="T47" fmla="*/ 0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29"/>
                  <a:gd name="T74" fmla="*/ 162 w 162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29">
                    <a:moveTo>
                      <a:pt x="88" y="0"/>
                    </a:moveTo>
                    <a:lnTo>
                      <a:pt x="53" y="4"/>
                    </a:lnTo>
                    <a:lnTo>
                      <a:pt x="21" y="21"/>
                    </a:lnTo>
                    <a:lnTo>
                      <a:pt x="1" y="49"/>
                    </a:lnTo>
                    <a:lnTo>
                      <a:pt x="0" y="81"/>
                    </a:lnTo>
                    <a:lnTo>
                      <a:pt x="22" y="108"/>
                    </a:lnTo>
                    <a:lnTo>
                      <a:pt x="52" y="129"/>
                    </a:lnTo>
                    <a:lnTo>
                      <a:pt x="110" y="114"/>
                    </a:lnTo>
                    <a:lnTo>
                      <a:pt x="161" y="82"/>
                    </a:lnTo>
                    <a:lnTo>
                      <a:pt x="162" y="55"/>
                    </a:lnTo>
                    <a:lnTo>
                      <a:pt x="151" y="48"/>
                    </a:lnTo>
                    <a:lnTo>
                      <a:pt x="137" y="53"/>
                    </a:lnTo>
                    <a:lnTo>
                      <a:pt x="119" y="66"/>
                    </a:lnTo>
                    <a:lnTo>
                      <a:pt x="104" y="74"/>
                    </a:lnTo>
                    <a:lnTo>
                      <a:pt x="65" y="81"/>
                    </a:lnTo>
                    <a:lnTo>
                      <a:pt x="41" y="65"/>
                    </a:lnTo>
                    <a:lnTo>
                      <a:pt x="42" y="53"/>
                    </a:lnTo>
                    <a:lnTo>
                      <a:pt x="52" y="43"/>
                    </a:lnTo>
                    <a:lnTo>
                      <a:pt x="82" y="37"/>
                    </a:lnTo>
                    <a:lnTo>
                      <a:pt x="96" y="34"/>
                    </a:lnTo>
                    <a:lnTo>
                      <a:pt x="103" y="23"/>
                    </a:lnTo>
                    <a:lnTo>
                      <a:pt x="100" y="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" name="Freeform 313"/>
              <p:cNvSpPr>
                <a:spLocks/>
              </p:cNvSpPr>
              <p:nvPr/>
            </p:nvSpPr>
            <p:spPr bwMode="auto">
              <a:xfrm>
                <a:off x="658" y="2594"/>
                <a:ext cx="21" cy="14"/>
              </a:xfrm>
              <a:custGeom>
                <a:avLst/>
                <a:gdLst>
                  <a:gd name="T0" fmla="*/ 6 w 147"/>
                  <a:gd name="T1" fmla="*/ 68 h 102"/>
                  <a:gd name="T2" fmla="*/ 36 w 147"/>
                  <a:gd name="T3" fmla="*/ 50 h 102"/>
                  <a:gd name="T4" fmla="*/ 63 w 147"/>
                  <a:gd name="T5" fmla="*/ 34 h 102"/>
                  <a:gd name="T6" fmla="*/ 89 w 147"/>
                  <a:gd name="T7" fmla="*/ 19 h 102"/>
                  <a:gd name="T8" fmla="*/ 119 w 147"/>
                  <a:gd name="T9" fmla="*/ 1 h 102"/>
                  <a:gd name="T10" fmla="*/ 134 w 147"/>
                  <a:gd name="T11" fmla="*/ 0 h 102"/>
                  <a:gd name="T12" fmla="*/ 144 w 147"/>
                  <a:gd name="T13" fmla="*/ 9 h 102"/>
                  <a:gd name="T14" fmla="*/ 147 w 147"/>
                  <a:gd name="T15" fmla="*/ 23 h 102"/>
                  <a:gd name="T16" fmla="*/ 138 w 147"/>
                  <a:gd name="T17" fmla="*/ 35 h 102"/>
                  <a:gd name="T18" fmla="*/ 108 w 147"/>
                  <a:gd name="T19" fmla="*/ 52 h 102"/>
                  <a:gd name="T20" fmla="*/ 81 w 147"/>
                  <a:gd name="T21" fmla="*/ 66 h 102"/>
                  <a:gd name="T22" fmla="*/ 55 w 147"/>
                  <a:gd name="T23" fmla="*/ 82 h 102"/>
                  <a:gd name="T24" fmla="*/ 25 w 147"/>
                  <a:gd name="T25" fmla="*/ 100 h 102"/>
                  <a:gd name="T26" fmla="*/ 11 w 147"/>
                  <a:gd name="T27" fmla="*/ 102 h 102"/>
                  <a:gd name="T28" fmla="*/ 0 w 147"/>
                  <a:gd name="T29" fmla="*/ 93 h 102"/>
                  <a:gd name="T30" fmla="*/ 6 w 147"/>
                  <a:gd name="T31" fmla="*/ 68 h 102"/>
                  <a:gd name="T32" fmla="*/ 6 w 147"/>
                  <a:gd name="T33" fmla="*/ 68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"/>
                  <a:gd name="T52" fmla="*/ 0 h 102"/>
                  <a:gd name="T53" fmla="*/ 147 w 14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" h="102">
                    <a:moveTo>
                      <a:pt x="6" y="68"/>
                    </a:moveTo>
                    <a:lnTo>
                      <a:pt x="36" y="50"/>
                    </a:lnTo>
                    <a:lnTo>
                      <a:pt x="63" y="34"/>
                    </a:lnTo>
                    <a:lnTo>
                      <a:pt x="89" y="19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4" y="9"/>
                    </a:lnTo>
                    <a:lnTo>
                      <a:pt x="147" y="23"/>
                    </a:lnTo>
                    <a:lnTo>
                      <a:pt x="138" y="35"/>
                    </a:lnTo>
                    <a:lnTo>
                      <a:pt x="108" y="52"/>
                    </a:lnTo>
                    <a:lnTo>
                      <a:pt x="81" y="66"/>
                    </a:lnTo>
                    <a:lnTo>
                      <a:pt x="55" y="82"/>
                    </a:lnTo>
                    <a:lnTo>
                      <a:pt x="25" y="100"/>
                    </a:lnTo>
                    <a:lnTo>
                      <a:pt x="11" y="102"/>
                    </a:lnTo>
                    <a:lnTo>
                      <a:pt x="0" y="93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" name="Freeform 314"/>
              <p:cNvSpPr>
                <a:spLocks/>
              </p:cNvSpPr>
              <p:nvPr/>
            </p:nvSpPr>
            <p:spPr bwMode="auto">
              <a:xfrm>
                <a:off x="681" y="2595"/>
                <a:ext cx="33" cy="18"/>
              </a:xfrm>
              <a:custGeom>
                <a:avLst/>
                <a:gdLst>
                  <a:gd name="T0" fmla="*/ 20 w 228"/>
                  <a:gd name="T1" fmla="*/ 0 h 127"/>
                  <a:gd name="T2" fmla="*/ 118 w 228"/>
                  <a:gd name="T3" fmla="*/ 27 h 127"/>
                  <a:gd name="T4" fmla="*/ 162 w 228"/>
                  <a:gd name="T5" fmla="*/ 50 h 127"/>
                  <a:gd name="T6" fmla="*/ 186 w 228"/>
                  <a:gd name="T7" fmla="*/ 61 h 127"/>
                  <a:gd name="T8" fmla="*/ 211 w 228"/>
                  <a:gd name="T9" fmla="*/ 73 h 127"/>
                  <a:gd name="T10" fmla="*/ 228 w 228"/>
                  <a:gd name="T11" fmla="*/ 90 h 127"/>
                  <a:gd name="T12" fmla="*/ 225 w 228"/>
                  <a:gd name="T13" fmla="*/ 111 h 127"/>
                  <a:gd name="T14" fmla="*/ 211 w 228"/>
                  <a:gd name="T15" fmla="*/ 127 h 127"/>
                  <a:gd name="T16" fmla="*/ 189 w 228"/>
                  <a:gd name="T17" fmla="*/ 126 h 127"/>
                  <a:gd name="T18" fmla="*/ 144 w 228"/>
                  <a:gd name="T19" fmla="*/ 100 h 127"/>
                  <a:gd name="T20" fmla="*/ 124 w 228"/>
                  <a:gd name="T21" fmla="*/ 87 h 127"/>
                  <a:gd name="T22" fmla="*/ 105 w 228"/>
                  <a:gd name="T23" fmla="*/ 72 h 127"/>
                  <a:gd name="T24" fmla="*/ 86 w 228"/>
                  <a:gd name="T25" fmla="*/ 60 h 127"/>
                  <a:gd name="T26" fmla="*/ 65 w 228"/>
                  <a:gd name="T27" fmla="*/ 50 h 127"/>
                  <a:gd name="T28" fmla="*/ 16 w 228"/>
                  <a:gd name="T29" fmla="*/ 37 h 127"/>
                  <a:gd name="T30" fmla="*/ 0 w 228"/>
                  <a:gd name="T31" fmla="*/ 17 h 127"/>
                  <a:gd name="T32" fmla="*/ 5 w 228"/>
                  <a:gd name="T33" fmla="*/ 5 h 127"/>
                  <a:gd name="T34" fmla="*/ 20 w 228"/>
                  <a:gd name="T35" fmla="*/ 0 h 127"/>
                  <a:gd name="T36" fmla="*/ 20 w 228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27"/>
                  <a:gd name="T59" fmla="*/ 228 w 228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27">
                    <a:moveTo>
                      <a:pt x="20" y="0"/>
                    </a:moveTo>
                    <a:lnTo>
                      <a:pt x="118" y="27"/>
                    </a:lnTo>
                    <a:lnTo>
                      <a:pt x="162" y="50"/>
                    </a:lnTo>
                    <a:lnTo>
                      <a:pt x="186" y="61"/>
                    </a:lnTo>
                    <a:lnTo>
                      <a:pt x="211" y="73"/>
                    </a:lnTo>
                    <a:lnTo>
                      <a:pt x="228" y="90"/>
                    </a:lnTo>
                    <a:lnTo>
                      <a:pt x="225" y="111"/>
                    </a:lnTo>
                    <a:lnTo>
                      <a:pt x="211" y="127"/>
                    </a:lnTo>
                    <a:lnTo>
                      <a:pt x="189" y="126"/>
                    </a:lnTo>
                    <a:lnTo>
                      <a:pt x="144" y="100"/>
                    </a:lnTo>
                    <a:lnTo>
                      <a:pt x="124" y="87"/>
                    </a:lnTo>
                    <a:lnTo>
                      <a:pt x="105" y="72"/>
                    </a:lnTo>
                    <a:lnTo>
                      <a:pt x="86" y="60"/>
                    </a:lnTo>
                    <a:lnTo>
                      <a:pt x="65" y="50"/>
                    </a:lnTo>
                    <a:lnTo>
                      <a:pt x="16" y="37"/>
                    </a:lnTo>
                    <a:lnTo>
                      <a:pt x="0" y="17"/>
                    </a:lnTo>
                    <a:lnTo>
                      <a:pt x="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" name="Freeform 315"/>
              <p:cNvSpPr>
                <a:spLocks/>
              </p:cNvSpPr>
              <p:nvPr/>
            </p:nvSpPr>
            <p:spPr bwMode="auto">
              <a:xfrm>
                <a:off x="708" y="2608"/>
                <a:ext cx="9" cy="90"/>
              </a:xfrm>
              <a:custGeom>
                <a:avLst/>
                <a:gdLst>
                  <a:gd name="T0" fmla="*/ 50 w 60"/>
                  <a:gd name="T1" fmla="*/ 24 h 636"/>
                  <a:gd name="T2" fmla="*/ 44 w 60"/>
                  <a:gd name="T3" fmla="*/ 56 h 636"/>
                  <a:gd name="T4" fmla="*/ 54 w 60"/>
                  <a:gd name="T5" fmla="*/ 301 h 636"/>
                  <a:gd name="T6" fmla="*/ 60 w 60"/>
                  <a:gd name="T7" fmla="*/ 611 h 636"/>
                  <a:gd name="T8" fmla="*/ 47 w 60"/>
                  <a:gd name="T9" fmla="*/ 631 h 636"/>
                  <a:gd name="T10" fmla="*/ 26 w 60"/>
                  <a:gd name="T11" fmla="*/ 636 h 636"/>
                  <a:gd name="T12" fmla="*/ 7 w 60"/>
                  <a:gd name="T13" fmla="*/ 626 h 636"/>
                  <a:gd name="T14" fmla="*/ 1 w 60"/>
                  <a:gd name="T15" fmla="*/ 602 h 636"/>
                  <a:gd name="T16" fmla="*/ 16 w 60"/>
                  <a:gd name="T17" fmla="*/ 452 h 636"/>
                  <a:gd name="T18" fmla="*/ 17 w 60"/>
                  <a:gd name="T19" fmla="*/ 301 h 636"/>
                  <a:gd name="T20" fmla="*/ 7 w 60"/>
                  <a:gd name="T21" fmla="*/ 58 h 636"/>
                  <a:gd name="T22" fmla="*/ 0 w 60"/>
                  <a:gd name="T23" fmla="*/ 24 h 636"/>
                  <a:gd name="T24" fmla="*/ 7 w 60"/>
                  <a:gd name="T25" fmla="*/ 6 h 636"/>
                  <a:gd name="T26" fmla="*/ 26 w 60"/>
                  <a:gd name="T27" fmla="*/ 0 h 636"/>
                  <a:gd name="T28" fmla="*/ 50 w 60"/>
                  <a:gd name="T29" fmla="*/ 24 h 636"/>
                  <a:gd name="T30" fmla="*/ 50 w 60"/>
                  <a:gd name="T31" fmla="*/ 24 h 6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636"/>
                  <a:gd name="T50" fmla="*/ 60 w 60"/>
                  <a:gd name="T51" fmla="*/ 636 h 6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636">
                    <a:moveTo>
                      <a:pt x="50" y="24"/>
                    </a:moveTo>
                    <a:lnTo>
                      <a:pt x="44" y="56"/>
                    </a:lnTo>
                    <a:lnTo>
                      <a:pt x="54" y="301"/>
                    </a:lnTo>
                    <a:lnTo>
                      <a:pt x="60" y="611"/>
                    </a:lnTo>
                    <a:lnTo>
                      <a:pt x="47" y="631"/>
                    </a:lnTo>
                    <a:lnTo>
                      <a:pt x="26" y="636"/>
                    </a:lnTo>
                    <a:lnTo>
                      <a:pt x="7" y="626"/>
                    </a:lnTo>
                    <a:lnTo>
                      <a:pt x="1" y="602"/>
                    </a:lnTo>
                    <a:lnTo>
                      <a:pt x="16" y="452"/>
                    </a:lnTo>
                    <a:lnTo>
                      <a:pt x="17" y="301"/>
                    </a:lnTo>
                    <a:lnTo>
                      <a:pt x="7" y="58"/>
                    </a:lnTo>
                    <a:lnTo>
                      <a:pt x="0" y="24"/>
                    </a:lnTo>
                    <a:lnTo>
                      <a:pt x="7" y="6"/>
                    </a:lnTo>
                    <a:lnTo>
                      <a:pt x="26" y="0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" name="Freeform 316"/>
              <p:cNvSpPr>
                <a:spLocks/>
              </p:cNvSpPr>
              <p:nvPr/>
            </p:nvSpPr>
            <p:spPr bwMode="auto">
              <a:xfrm>
                <a:off x="667" y="2613"/>
                <a:ext cx="14" cy="81"/>
              </a:xfrm>
              <a:custGeom>
                <a:avLst/>
                <a:gdLst>
                  <a:gd name="T0" fmla="*/ 102 w 102"/>
                  <a:gd name="T1" fmla="*/ 33 h 564"/>
                  <a:gd name="T2" fmla="*/ 78 w 102"/>
                  <a:gd name="T3" fmla="*/ 131 h 564"/>
                  <a:gd name="T4" fmla="*/ 62 w 102"/>
                  <a:gd name="T5" fmla="*/ 536 h 564"/>
                  <a:gd name="T6" fmla="*/ 50 w 102"/>
                  <a:gd name="T7" fmla="*/ 559 h 564"/>
                  <a:gd name="T8" fmla="*/ 28 w 102"/>
                  <a:gd name="T9" fmla="*/ 564 h 564"/>
                  <a:gd name="T10" fmla="*/ 8 w 102"/>
                  <a:gd name="T11" fmla="*/ 554 h 564"/>
                  <a:gd name="T12" fmla="*/ 0 w 102"/>
                  <a:gd name="T13" fmla="*/ 530 h 564"/>
                  <a:gd name="T14" fmla="*/ 40 w 102"/>
                  <a:gd name="T15" fmla="*/ 130 h 564"/>
                  <a:gd name="T16" fmla="*/ 47 w 102"/>
                  <a:gd name="T17" fmla="*/ 22 h 564"/>
                  <a:gd name="T18" fmla="*/ 60 w 102"/>
                  <a:gd name="T19" fmla="*/ 3 h 564"/>
                  <a:gd name="T20" fmla="*/ 80 w 102"/>
                  <a:gd name="T21" fmla="*/ 0 h 564"/>
                  <a:gd name="T22" fmla="*/ 98 w 102"/>
                  <a:gd name="T23" fmla="*/ 11 h 564"/>
                  <a:gd name="T24" fmla="*/ 102 w 102"/>
                  <a:gd name="T25" fmla="*/ 33 h 564"/>
                  <a:gd name="T26" fmla="*/ 102 w 102"/>
                  <a:gd name="T27" fmla="*/ 33 h 5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564"/>
                  <a:gd name="T44" fmla="*/ 102 w 102"/>
                  <a:gd name="T45" fmla="*/ 564 h 5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564">
                    <a:moveTo>
                      <a:pt x="102" y="33"/>
                    </a:moveTo>
                    <a:lnTo>
                      <a:pt x="78" y="131"/>
                    </a:lnTo>
                    <a:lnTo>
                      <a:pt x="62" y="536"/>
                    </a:lnTo>
                    <a:lnTo>
                      <a:pt x="50" y="559"/>
                    </a:lnTo>
                    <a:lnTo>
                      <a:pt x="28" y="564"/>
                    </a:lnTo>
                    <a:lnTo>
                      <a:pt x="8" y="554"/>
                    </a:lnTo>
                    <a:lnTo>
                      <a:pt x="0" y="530"/>
                    </a:lnTo>
                    <a:lnTo>
                      <a:pt x="40" y="130"/>
                    </a:lnTo>
                    <a:lnTo>
                      <a:pt x="47" y="22"/>
                    </a:lnTo>
                    <a:lnTo>
                      <a:pt x="60" y="3"/>
                    </a:lnTo>
                    <a:lnTo>
                      <a:pt x="80" y="0"/>
                    </a:lnTo>
                    <a:lnTo>
                      <a:pt x="98" y="11"/>
                    </a:lnTo>
                    <a:lnTo>
                      <a:pt x="10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" name="Freeform 317"/>
              <p:cNvSpPr>
                <a:spLocks/>
              </p:cNvSpPr>
              <p:nvPr/>
            </p:nvSpPr>
            <p:spPr bwMode="auto">
              <a:xfrm>
                <a:off x="656" y="2691"/>
                <a:ext cx="48" cy="15"/>
              </a:xfrm>
              <a:custGeom>
                <a:avLst/>
                <a:gdLst>
                  <a:gd name="T0" fmla="*/ 42 w 337"/>
                  <a:gd name="T1" fmla="*/ 1 h 106"/>
                  <a:gd name="T2" fmla="*/ 84 w 337"/>
                  <a:gd name="T3" fmla="*/ 31 h 106"/>
                  <a:gd name="T4" fmla="*/ 103 w 337"/>
                  <a:gd name="T5" fmla="*/ 43 h 106"/>
                  <a:gd name="T6" fmla="*/ 127 w 337"/>
                  <a:gd name="T7" fmla="*/ 48 h 106"/>
                  <a:gd name="T8" fmla="*/ 215 w 337"/>
                  <a:gd name="T9" fmla="*/ 36 h 106"/>
                  <a:gd name="T10" fmla="*/ 255 w 337"/>
                  <a:gd name="T11" fmla="*/ 23 h 106"/>
                  <a:gd name="T12" fmla="*/ 302 w 337"/>
                  <a:gd name="T13" fmla="*/ 9 h 106"/>
                  <a:gd name="T14" fmla="*/ 325 w 337"/>
                  <a:gd name="T15" fmla="*/ 14 h 106"/>
                  <a:gd name="T16" fmla="*/ 337 w 337"/>
                  <a:gd name="T17" fmla="*/ 32 h 106"/>
                  <a:gd name="T18" fmla="*/ 335 w 337"/>
                  <a:gd name="T19" fmla="*/ 53 h 106"/>
                  <a:gd name="T20" fmla="*/ 327 w 337"/>
                  <a:gd name="T21" fmla="*/ 62 h 106"/>
                  <a:gd name="T22" fmla="*/ 315 w 337"/>
                  <a:gd name="T23" fmla="*/ 67 h 106"/>
                  <a:gd name="T24" fmla="*/ 265 w 337"/>
                  <a:gd name="T25" fmla="*/ 82 h 106"/>
                  <a:gd name="T26" fmla="*/ 221 w 337"/>
                  <a:gd name="T27" fmla="*/ 95 h 106"/>
                  <a:gd name="T28" fmla="*/ 176 w 337"/>
                  <a:gd name="T29" fmla="*/ 103 h 106"/>
                  <a:gd name="T30" fmla="*/ 125 w 337"/>
                  <a:gd name="T31" fmla="*/ 106 h 106"/>
                  <a:gd name="T32" fmla="*/ 68 w 337"/>
                  <a:gd name="T33" fmla="*/ 88 h 106"/>
                  <a:gd name="T34" fmla="*/ 44 w 337"/>
                  <a:gd name="T35" fmla="*/ 72 h 106"/>
                  <a:gd name="T36" fmla="*/ 16 w 337"/>
                  <a:gd name="T37" fmla="*/ 56 h 106"/>
                  <a:gd name="T38" fmla="*/ 0 w 337"/>
                  <a:gd name="T39" fmla="*/ 37 h 106"/>
                  <a:gd name="T40" fmla="*/ 2 w 337"/>
                  <a:gd name="T41" fmla="*/ 16 h 106"/>
                  <a:gd name="T42" fmla="*/ 17 w 337"/>
                  <a:gd name="T43" fmla="*/ 0 h 106"/>
                  <a:gd name="T44" fmla="*/ 42 w 337"/>
                  <a:gd name="T45" fmla="*/ 1 h 106"/>
                  <a:gd name="T46" fmla="*/ 42 w 337"/>
                  <a:gd name="T47" fmla="*/ 1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06"/>
                  <a:gd name="T74" fmla="*/ 337 w 337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06">
                    <a:moveTo>
                      <a:pt x="42" y="1"/>
                    </a:moveTo>
                    <a:lnTo>
                      <a:pt x="84" y="31"/>
                    </a:lnTo>
                    <a:lnTo>
                      <a:pt x="103" y="43"/>
                    </a:lnTo>
                    <a:lnTo>
                      <a:pt x="127" y="48"/>
                    </a:lnTo>
                    <a:lnTo>
                      <a:pt x="215" y="36"/>
                    </a:lnTo>
                    <a:lnTo>
                      <a:pt x="255" y="23"/>
                    </a:lnTo>
                    <a:lnTo>
                      <a:pt x="302" y="9"/>
                    </a:lnTo>
                    <a:lnTo>
                      <a:pt x="325" y="14"/>
                    </a:lnTo>
                    <a:lnTo>
                      <a:pt x="337" y="32"/>
                    </a:lnTo>
                    <a:lnTo>
                      <a:pt x="335" y="53"/>
                    </a:lnTo>
                    <a:lnTo>
                      <a:pt x="327" y="62"/>
                    </a:lnTo>
                    <a:lnTo>
                      <a:pt x="315" y="67"/>
                    </a:lnTo>
                    <a:lnTo>
                      <a:pt x="265" y="82"/>
                    </a:lnTo>
                    <a:lnTo>
                      <a:pt x="221" y="95"/>
                    </a:lnTo>
                    <a:lnTo>
                      <a:pt x="176" y="103"/>
                    </a:lnTo>
                    <a:lnTo>
                      <a:pt x="125" y="106"/>
                    </a:lnTo>
                    <a:lnTo>
                      <a:pt x="68" y="88"/>
                    </a:lnTo>
                    <a:lnTo>
                      <a:pt x="44" y="72"/>
                    </a:lnTo>
                    <a:lnTo>
                      <a:pt x="16" y="56"/>
                    </a:lnTo>
                    <a:lnTo>
                      <a:pt x="0" y="37"/>
                    </a:lnTo>
                    <a:lnTo>
                      <a:pt x="2" y="16"/>
                    </a:lnTo>
                    <a:lnTo>
                      <a:pt x="17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" name="Freeform 318"/>
              <p:cNvSpPr>
                <a:spLocks/>
              </p:cNvSpPr>
              <p:nvPr/>
            </p:nvSpPr>
            <p:spPr bwMode="auto">
              <a:xfrm>
                <a:off x="686" y="2618"/>
                <a:ext cx="17" cy="10"/>
              </a:xfrm>
              <a:custGeom>
                <a:avLst/>
                <a:gdLst>
                  <a:gd name="T0" fmla="*/ 18 w 120"/>
                  <a:gd name="T1" fmla="*/ 2 h 66"/>
                  <a:gd name="T2" fmla="*/ 60 w 120"/>
                  <a:gd name="T3" fmla="*/ 0 h 66"/>
                  <a:gd name="T4" fmla="*/ 114 w 120"/>
                  <a:gd name="T5" fmla="*/ 31 h 66"/>
                  <a:gd name="T6" fmla="*/ 120 w 120"/>
                  <a:gd name="T7" fmla="*/ 57 h 66"/>
                  <a:gd name="T8" fmla="*/ 109 w 120"/>
                  <a:gd name="T9" fmla="*/ 66 h 66"/>
                  <a:gd name="T10" fmla="*/ 94 w 120"/>
                  <a:gd name="T11" fmla="*/ 62 h 66"/>
                  <a:gd name="T12" fmla="*/ 51 w 120"/>
                  <a:gd name="T13" fmla="*/ 42 h 66"/>
                  <a:gd name="T14" fmla="*/ 18 w 120"/>
                  <a:gd name="T15" fmla="*/ 40 h 66"/>
                  <a:gd name="T16" fmla="*/ 0 w 120"/>
                  <a:gd name="T17" fmla="*/ 21 h 66"/>
                  <a:gd name="T18" fmla="*/ 5 w 120"/>
                  <a:gd name="T19" fmla="*/ 8 h 66"/>
                  <a:gd name="T20" fmla="*/ 18 w 120"/>
                  <a:gd name="T21" fmla="*/ 2 h 66"/>
                  <a:gd name="T22" fmla="*/ 18 w 120"/>
                  <a:gd name="T23" fmla="*/ 2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66"/>
                  <a:gd name="T38" fmla="*/ 120 w 120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66">
                    <a:moveTo>
                      <a:pt x="18" y="2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20" y="57"/>
                    </a:lnTo>
                    <a:lnTo>
                      <a:pt x="109" y="66"/>
                    </a:lnTo>
                    <a:lnTo>
                      <a:pt x="94" y="62"/>
                    </a:lnTo>
                    <a:lnTo>
                      <a:pt x="51" y="42"/>
                    </a:lnTo>
                    <a:lnTo>
                      <a:pt x="18" y="40"/>
                    </a:lnTo>
                    <a:lnTo>
                      <a:pt x="0" y="21"/>
                    </a:lnTo>
                    <a:lnTo>
                      <a:pt x="5" y="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" name="Freeform 319"/>
              <p:cNvSpPr>
                <a:spLocks/>
              </p:cNvSpPr>
              <p:nvPr/>
            </p:nvSpPr>
            <p:spPr bwMode="auto">
              <a:xfrm>
                <a:off x="687" y="2630"/>
                <a:ext cx="18" cy="14"/>
              </a:xfrm>
              <a:custGeom>
                <a:avLst/>
                <a:gdLst>
                  <a:gd name="T0" fmla="*/ 21 w 128"/>
                  <a:gd name="T1" fmla="*/ 0 h 96"/>
                  <a:gd name="T2" fmla="*/ 77 w 128"/>
                  <a:gd name="T3" fmla="*/ 13 h 96"/>
                  <a:gd name="T4" fmla="*/ 128 w 128"/>
                  <a:gd name="T5" fmla="*/ 64 h 96"/>
                  <a:gd name="T6" fmla="*/ 128 w 128"/>
                  <a:gd name="T7" fmla="*/ 90 h 96"/>
                  <a:gd name="T8" fmla="*/ 116 w 128"/>
                  <a:gd name="T9" fmla="*/ 96 h 96"/>
                  <a:gd name="T10" fmla="*/ 101 w 128"/>
                  <a:gd name="T11" fmla="*/ 90 h 96"/>
                  <a:gd name="T12" fmla="*/ 55 w 128"/>
                  <a:gd name="T13" fmla="*/ 55 h 96"/>
                  <a:gd name="T14" fmla="*/ 15 w 128"/>
                  <a:gd name="T15" fmla="*/ 37 h 96"/>
                  <a:gd name="T16" fmla="*/ 2 w 128"/>
                  <a:gd name="T17" fmla="*/ 29 h 96"/>
                  <a:gd name="T18" fmla="*/ 0 w 128"/>
                  <a:gd name="T19" fmla="*/ 15 h 96"/>
                  <a:gd name="T20" fmla="*/ 6 w 128"/>
                  <a:gd name="T21" fmla="*/ 3 h 96"/>
                  <a:gd name="T22" fmla="*/ 21 w 128"/>
                  <a:gd name="T23" fmla="*/ 0 h 96"/>
                  <a:gd name="T24" fmla="*/ 21 w 128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8"/>
                  <a:gd name="T40" fmla="*/ 0 h 96"/>
                  <a:gd name="T41" fmla="*/ 128 w 128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8" h="96">
                    <a:moveTo>
                      <a:pt x="21" y="0"/>
                    </a:moveTo>
                    <a:lnTo>
                      <a:pt x="77" y="13"/>
                    </a:lnTo>
                    <a:lnTo>
                      <a:pt x="128" y="64"/>
                    </a:lnTo>
                    <a:lnTo>
                      <a:pt x="128" y="90"/>
                    </a:lnTo>
                    <a:lnTo>
                      <a:pt x="116" y="96"/>
                    </a:lnTo>
                    <a:lnTo>
                      <a:pt x="101" y="90"/>
                    </a:lnTo>
                    <a:lnTo>
                      <a:pt x="55" y="55"/>
                    </a:lnTo>
                    <a:lnTo>
                      <a:pt x="15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" name="Freeform 320"/>
              <p:cNvSpPr>
                <a:spLocks/>
              </p:cNvSpPr>
              <p:nvPr/>
            </p:nvSpPr>
            <p:spPr bwMode="auto">
              <a:xfrm>
                <a:off x="685" y="2650"/>
                <a:ext cx="18" cy="9"/>
              </a:xfrm>
              <a:custGeom>
                <a:avLst/>
                <a:gdLst>
                  <a:gd name="T0" fmla="*/ 17 w 123"/>
                  <a:gd name="T1" fmla="*/ 10 h 59"/>
                  <a:gd name="T2" fmla="*/ 50 w 123"/>
                  <a:gd name="T3" fmla="*/ 0 h 59"/>
                  <a:gd name="T4" fmla="*/ 83 w 123"/>
                  <a:gd name="T5" fmla="*/ 9 h 59"/>
                  <a:gd name="T6" fmla="*/ 113 w 123"/>
                  <a:gd name="T7" fmla="*/ 24 h 59"/>
                  <a:gd name="T8" fmla="*/ 123 w 123"/>
                  <a:gd name="T9" fmla="*/ 49 h 59"/>
                  <a:gd name="T10" fmla="*/ 115 w 123"/>
                  <a:gd name="T11" fmla="*/ 59 h 59"/>
                  <a:gd name="T12" fmla="*/ 99 w 123"/>
                  <a:gd name="T13" fmla="*/ 59 h 59"/>
                  <a:gd name="T14" fmla="*/ 55 w 123"/>
                  <a:gd name="T15" fmla="*/ 53 h 59"/>
                  <a:gd name="T16" fmla="*/ 24 w 123"/>
                  <a:gd name="T17" fmla="*/ 53 h 59"/>
                  <a:gd name="T18" fmla="*/ 7 w 123"/>
                  <a:gd name="T19" fmla="*/ 48 h 59"/>
                  <a:gd name="T20" fmla="*/ 0 w 123"/>
                  <a:gd name="T21" fmla="*/ 35 h 59"/>
                  <a:gd name="T22" fmla="*/ 3 w 123"/>
                  <a:gd name="T23" fmla="*/ 21 h 59"/>
                  <a:gd name="T24" fmla="*/ 17 w 123"/>
                  <a:gd name="T25" fmla="*/ 10 h 59"/>
                  <a:gd name="T26" fmla="*/ 17 w 123"/>
                  <a:gd name="T27" fmla="*/ 1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59"/>
                  <a:gd name="T44" fmla="*/ 123 w 12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59">
                    <a:moveTo>
                      <a:pt x="17" y="10"/>
                    </a:moveTo>
                    <a:lnTo>
                      <a:pt x="50" y="0"/>
                    </a:lnTo>
                    <a:lnTo>
                      <a:pt x="83" y="9"/>
                    </a:lnTo>
                    <a:lnTo>
                      <a:pt x="113" y="24"/>
                    </a:lnTo>
                    <a:lnTo>
                      <a:pt x="123" y="49"/>
                    </a:lnTo>
                    <a:lnTo>
                      <a:pt x="115" y="59"/>
                    </a:lnTo>
                    <a:lnTo>
                      <a:pt x="99" y="59"/>
                    </a:lnTo>
                    <a:lnTo>
                      <a:pt x="55" y="53"/>
                    </a:lnTo>
                    <a:lnTo>
                      <a:pt x="24" y="53"/>
                    </a:lnTo>
                    <a:lnTo>
                      <a:pt x="7" y="4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" name="Freeform 321"/>
              <p:cNvSpPr>
                <a:spLocks/>
              </p:cNvSpPr>
              <p:nvPr/>
            </p:nvSpPr>
            <p:spPr bwMode="auto">
              <a:xfrm>
                <a:off x="683" y="2666"/>
                <a:ext cx="19" cy="22"/>
              </a:xfrm>
              <a:custGeom>
                <a:avLst/>
                <a:gdLst>
                  <a:gd name="T0" fmla="*/ 125 w 136"/>
                  <a:gd name="T1" fmla="*/ 137 h 153"/>
                  <a:gd name="T2" fmla="*/ 72 w 136"/>
                  <a:gd name="T3" fmla="*/ 153 h 153"/>
                  <a:gd name="T4" fmla="*/ 25 w 136"/>
                  <a:gd name="T5" fmla="*/ 140 h 153"/>
                  <a:gd name="T6" fmla="*/ 1 w 136"/>
                  <a:gd name="T7" fmla="*/ 93 h 153"/>
                  <a:gd name="T8" fmla="*/ 0 w 136"/>
                  <a:gd name="T9" fmla="*/ 36 h 153"/>
                  <a:gd name="T10" fmla="*/ 9 w 136"/>
                  <a:gd name="T11" fmla="*/ 15 h 153"/>
                  <a:gd name="T12" fmla="*/ 26 w 136"/>
                  <a:gd name="T13" fmla="*/ 0 h 153"/>
                  <a:gd name="T14" fmla="*/ 46 w 136"/>
                  <a:gd name="T15" fmla="*/ 1 h 153"/>
                  <a:gd name="T16" fmla="*/ 61 w 136"/>
                  <a:gd name="T17" fmla="*/ 14 h 153"/>
                  <a:gd name="T18" fmla="*/ 61 w 136"/>
                  <a:gd name="T19" fmla="*/ 38 h 153"/>
                  <a:gd name="T20" fmla="*/ 56 w 136"/>
                  <a:gd name="T21" fmla="*/ 50 h 153"/>
                  <a:gd name="T22" fmla="*/ 64 w 136"/>
                  <a:gd name="T23" fmla="*/ 98 h 153"/>
                  <a:gd name="T24" fmla="*/ 86 w 136"/>
                  <a:gd name="T25" fmla="*/ 107 h 153"/>
                  <a:gd name="T26" fmla="*/ 113 w 136"/>
                  <a:gd name="T27" fmla="*/ 102 h 153"/>
                  <a:gd name="T28" fmla="*/ 128 w 136"/>
                  <a:gd name="T29" fmla="*/ 103 h 153"/>
                  <a:gd name="T30" fmla="*/ 136 w 136"/>
                  <a:gd name="T31" fmla="*/ 114 h 153"/>
                  <a:gd name="T32" fmla="*/ 136 w 136"/>
                  <a:gd name="T33" fmla="*/ 127 h 153"/>
                  <a:gd name="T34" fmla="*/ 125 w 136"/>
                  <a:gd name="T35" fmla="*/ 137 h 153"/>
                  <a:gd name="T36" fmla="*/ 125 w 136"/>
                  <a:gd name="T37" fmla="*/ 137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53"/>
                  <a:gd name="T59" fmla="*/ 136 w 13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53">
                    <a:moveTo>
                      <a:pt x="125" y="137"/>
                    </a:moveTo>
                    <a:lnTo>
                      <a:pt x="72" y="153"/>
                    </a:lnTo>
                    <a:lnTo>
                      <a:pt x="25" y="140"/>
                    </a:lnTo>
                    <a:lnTo>
                      <a:pt x="1" y="93"/>
                    </a:lnTo>
                    <a:lnTo>
                      <a:pt x="0" y="36"/>
                    </a:lnTo>
                    <a:lnTo>
                      <a:pt x="9" y="15"/>
                    </a:lnTo>
                    <a:lnTo>
                      <a:pt x="26" y="0"/>
                    </a:lnTo>
                    <a:lnTo>
                      <a:pt x="46" y="1"/>
                    </a:lnTo>
                    <a:lnTo>
                      <a:pt x="61" y="14"/>
                    </a:lnTo>
                    <a:lnTo>
                      <a:pt x="61" y="38"/>
                    </a:lnTo>
                    <a:lnTo>
                      <a:pt x="56" y="50"/>
                    </a:lnTo>
                    <a:lnTo>
                      <a:pt x="64" y="98"/>
                    </a:lnTo>
                    <a:lnTo>
                      <a:pt x="86" y="107"/>
                    </a:lnTo>
                    <a:lnTo>
                      <a:pt x="113" y="102"/>
                    </a:lnTo>
                    <a:lnTo>
                      <a:pt x="128" y="103"/>
                    </a:lnTo>
                    <a:lnTo>
                      <a:pt x="136" y="114"/>
                    </a:lnTo>
                    <a:lnTo>
                      <a:pt x="136" y="127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" name="Freeform 322"/>
              <p:cNvSpPr>
                <a:spLocks/>
              </p:cNvSpPr>
              <p:nvPr/>
            </p:nvSpPr>
            <p:spPr bwMode="auto">
              <a:xfrm>
                <a:off x="309" y="2403"/>
                <a:ext cx="225" cy="25"/>
              </a:xfrm>
              <a:custGeom>
                <a:avLst/>
                <a:gdLst>
                  <a:gd name="T0" fmla="*/ 11 w 1579"/>
                  <a:gd name="T1" fmla="*/ 140 h 175"/>
                  <a:gd name="T2" fmla="*/ 66 w 1579"/>
                  <a:gd name="T3" fmla="*/ 117 h 175"/>
                  <a:gd name="T4" fmla="*/ 118 w 1579"/>
                  <a:gd name="T5" fmla="*/ 97 h 175"/>
                  <a:gd name="T6" fmla="*/ 168 w 1579"/>
                  <a:gd name="T7" fmla="*/ 80 h 175"/>
                  <a:gd name="T8" fmla="*/ 216 w 1579"/>
                  <a:gd name="T9" fmla="*/ 66 h 175"/>
                  <a:gd name="T10" fmla="*/ 316 w 1579"/>
                  <a:gd name="T11" fmla="*/ 47 h 175"/>
                  <a:gd name="T12" fmla="*/ 431 w 1579"/>
                  <a:gd name="T13" fmla="*/ 35 h 175"/>
                  <a:gd name="T14" fmla="*/ 598 w 1579"/>
                  <a:gd name="T15" fmla="*/ 21 h 175"/>
                  <a:gd name="T16" fmla="*/ 744 w 1579"/>
                  <a:gd name="T17" fmla="*/ 7 h 175"/>
                  <a:gd name="T18" fmla="*/ 890 w 1579"/>
                  <a:gd name="T19" fmla="*/ 0 h 175"/>
                  <a:gd name="T20" fmla="*/ 1056 w 1579"/>
                  <a:gd name="T21" fmla="*/ 5 h 175"/>
                  <a:gd name="T22" fmla="*/ 1180 w 1579"/>
                  <a:gd name="T23" fmla="*/ 0 h 175"/>
                  <a:gd name="T24" fmla="*/ 1238 w 1579"/>
                  <a:gd name="T25" fmla="*/ 6 h 175"/>
                  <a:gd name="T26" fmla="*/ 1355 w 1579"/>
                  <a:gd name="T27" fmla="*/ 30 h 175"/>
                  <a:gd name="T28" fmla="*/ 1398 w 1579"/>
                  <a:gd name="T29" fmla="*/ 37 h 175"/>
                  <a:gd name="T30" fmla="*/ 1491 w 1579"/>
                  <a:gd name="T31" fmla="*/ 61 h 175"/>
                  <a:gd name="T32" fmla="*/ 1555 w 1579"/>
                  <a:gd name="T33" fmla="*/ 81 h 175"/>
                  <a:gd name="T34" fmla="*/ 1576 w 1579"/>
                  <a:gd name="T35" fmla="*/ 97 h 175"/>
                  <a:gd name="T36" fmla="*/ 1579 w 1579"/>
                  <a:gd name="T37" fmla="*/ 121 h 175"/>
                  <a:gd name="T38" fmla="*/ 1566 w 1579"/>
                  <a:gd name="T39" fmla="*/ 142 h 175"/>
                  <a:gd name="T40" fmla="*/ 1540 w 1579"/>
                  <a:gd name="T41" fmla="*/ 146 h 175"/>
                  <a:gd name="T42" fmla="*/ 1473 w 1579"/>
                  <a:gd name="T43" fmla="*/ 129 h 175"/>
                  <a:gd name="T44" fmla="*/ 1383 w 1579"/>
                  <a:gd name="T45" fmla="*/ 106 h 175"/>
                  <a:gd name="T46" fmla="*/ 1339 w 1579"/>
                  <a:gd name="T47" fmla="*/ 94 h 175"/>
                  <a:gd name="T48" fmla="*/ 1230 w 1579"/>
                  <a:gd name="T49" fmla="*/ 72 h 175"/>
                  <a:gd name="T50" fmla="*/ 1179 w 1579"/>
                  <a:gd name="T51" fmla="*/ 70 h 175"/>
                  <a:gd name="T52" fmla="*/ 1056 w 1579"/>
                  <a:gd name="T53" fmla="*/ 74 h 175"/>
                  <a:gd name="T54" fmla="*/ 747 w 1579"/>
                  <a:gd name="T55" fmla="*/ 74 h 175"/>
                  <a:gd name="T56" fmla="*/ 437 w 1579"/>
                  <a:gd name="T57" fmla="*/ 99 h 175"/>
                  <a:gd name="T58" fmla="*/ 227 w 1579"/>
                  <a:gd name="T59" fmla="*/ 117 h 175"/>
                  <a:gd name="T60" fmla="*/ 131 w 1579"/>
                  <a:gd name="T61" fmla="*/ 136 h 175"/>
                  <a:gd name="T62" fmla="*/ 80 w 1579"/>
                  <a:gd name="T63" fmla="*/ 153 h 175"/>
                  <a:gd name="T64" fmla="*/ 26 w 1579"/>
                  <a:gd name="T65" fmla="*/ 175 h 175"/>
                  <a:gd name="T66" fmla="*/ 11 w 1579"/>
                  <a:gd name="T67" fmla="*/ 175 h 175"/>
                  <a:gd name="T68" fmla="*/ 1 w 1579"/>
                  <a:gd name="T69" fmla="*/ 165 h 175"/>
                  <a:gd name="T70" fmla="*/ 0 w 1579"/>
                  <a:gd name="T71" fmla="*/ 152 h 175"/>
                  <a:gd name="T72" fmla="*/ 11 w 1579"/>
                  <a:gd name="T73" fmla="*/ 140 h 175"/>
                  <a:gd name="T74" fmla="*/ 11 w 1579"/>
                  <a:gd name="T75" fmla="*/ 140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79"/>
                  <a:gd name="T115" fmla="*/ 0 h 175"/>
                  <a:gd name="T116" fmla="*/ 1579 w 1579"/>
                  <a:gd name="T117" fmla="*/ 175 h 1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79" h="175">
                    <a:moveTo>
                      <a:pt x="11" y="140"/>
                    </a:moveTo>
                    <a:lnTo>
                      <a:pt x="66" y="117"/>
                    </a:lnTo>
                    <a:lnTo>
                      <a:pt x="118" y="97"/>
                    </a:lnTo>
                    <a:lnTo>
                      <a:pt x="168" y="80"/>
                    </a:lnTo>
                    <a:lnTo>
                      <a:pt x="216" y="66"/>
                    </a:lnTo>
                    <a:lnTo>
                      <a:pt x="316" y="47"/>
                    </a:lnTo>
                    <a:lnTo>
                      <a:pt x="431" y="35"/>
                    </a:lnTo>
                    <a:lnTo>
                      <a:pt x="598" y="21"/>
                    </a:lnTo>
                    <a:lnTo>
                      <a:pt x="744" y="7"/>
                    </a:lnTo>
                    <a:lnTo>
                      <a:pt x="890" y="0"/>
                    </a:lnTo>
                    <a:lnTo>
                      <a:pt x="1056" y="5"/>
                    </a:lnTo>
                    <a:lnTo>
                      <a:pt x="1180" y="0"/>
                    </a:lnTo>
                    <a:lnTo>
                      <a:pt x="1238" y="6"/>
                    </a:lnTo>
                    <a:lnTo>
                      <a:pt x="1355" y="30"/>
                    </a:lnTo>
                    <a:lnTo>
                      <a:pt x="1398" y="37"/>
                    </a:lnTo>
                    <a:lnTo>
                      <a:pt x="1491" y="61"/>
                    </a:lnTo>
                    <a:lnTo>
                      <a:pt x="1555" y="81"/>
                    </a:lnTo>
                    <a:lnTo>
                      <a:pt x="1576" y="97"/>
                    </a:lnTo>
                    <a:lnTo>
                      <a:pt x="1579" y="121"/>
                    </a:lnTo>
                    <a:lnTo>
                      <a:pt x="1566" y="142"/>
                    </a:lnTo>
                    <a:lnTo>
                      <a:pt x="1540" y="146"/>
                    </a:lnTo>
                    <a:lnTo>
                      <a:pt x="1473" y="129"/>
                    </a:lnTo>
                    <a:lnTo>
                      <a:pt x="1383" y="106"/>
                    </a:lnTo>
                    <a:lnTo>
                      <a:pt x="1339" y="94"/>
                    </a:lnTo>
                    <a:lnTo>
                      <a:pt x="1230" y="72"/>
                    </a:lnTo>
                    <a:lnTo>
                      <a:pt x="1179" y="70"/>
                    </a:lnTo>
                    <a:lnTo>
                      <a:pt x="1056" y="74"/>
                    </a:lnTo>
                    <a:lnTo>
                      <a:pt x="747" y="74"/>
                    </a:lnTo>
                    <a:lnTo>
                      <a:pt x="437" y="99"/>
                    </a:lnTo>
                    <a:lnTo>
                      <a:pt x="227" y="117"/>
                    </a:lnTo>
                    <a:lnTo>
                      <a:pt x="131" y="136"/>
                    </a:lnTo>
                    <a:lnTo>
                      <a:pt x="80" y="153"/>
                    </a:lnTo>
                    <a:lnTo>
                      <a:pt x="26" y="175"/>
                    </a:lnTo>
                    <a:lnTo>
                      <a:pt x="11" y="175"/>
                    </a:lnTo>
                    <a:lnTo>
                      <a:pt x="1" y="165"/>
                    </a:lnTo>
                    <a:lnTo>
                      <a:pt x="0" y="152"/>
                    </a:lnTo>
                    <a:lnTo>
                      <a:pt x="11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" name="Freeform 323"/>
              <p:cNvSpPr>
                <a:spLocks/>
              </p:cNvSpPr>
              <p:nvPr/>
            </p:nvSpPr>
            <p:spPr bwMode="auto">
              <a:xfrm>
                <a:off x="305" y="2430"/>
                <a:ext cx="24" cy="209"/>
              </a:xfrm>
              <a:custGeom>
                <a:avLst/>
                <a:gdLst>
                  <a:gd name="T0" fmla="*/ 37 w 166"/>
                  <a:gd name="T1" fmla="*/ 17 h 1459"/>
                  <a:gd name="T2" fmla="*/ 51 w 166"/>
                  <a:gd name="T3" fmla="*/ 330 h 1459"/>
                  <a:gd name="T4" fmla="*/ 54 w 166"/>
                  <a:gd name="T5" fmla="*/ 476 h 1459"/>
                  <a:gd name="T6" fmla="*/ 68 w 166"/>
                  <a:gd name="T7" fmla="*/ 641 h 1459"/>
                  <a:gd name="T8" fmla="*/ 75 w 166"/>
                  <a:gd name="T9" fmla="*/ 762 h 1459"/>
                  <a:gd name="T10" fmla="*/ 86 w 166"/>
                  <a:gd name="T11" fmla="*/ 869 h 1459"/>
                  <a:gd name="T12" fmla="*/ 100 w 166"/>
                  <a:gd name="T13" fmla="*/ 974 h 1459"/>
                  <a:gd name="T14" fmla="*/ 117 w 166"/>
                  <a:gd name="T15" fmla="*/ 1095 h 1459"/>
                  <a:gd name="T16" fmla="*/ 128 w 166"/>
                  <a:gd name="T17" fmla="*/ 1211 h 1459"/>
                  <a:gd name="T18" fmla="*/ 136 w 166"/>
                  <a:gd name="T19" fmla="*/ 1265 h 1459"/>
                  <a:gd name="T20" fmla="*/ 152 w 166"/>
                  <a:gd name="T21" fmla="*/ 1325 h 1459"/>
                  <a:gd name="T22" fmla="*/ 166 w 166"/>
                  <a:gd name="T23" fmla="*/ 1424 h 1459"/>
                  <a:gd name="T24" fmla="*/ 160 w 166"/>
                  <a:gd name="T25" fmla="*/ 1449 h 1459"/>
                  <a:gd name="T26" fmla="*/ 141 w 166"/>
                  <a:gd name="T27" fmla="*/ 1459 h 1459"/>
                  <a:gd name="T28" fmla="*/ 120 w 166"/>
                  <a:gd name="T29" fmla="*/ 1456 h 1459"/>
                  <a:gd name="T30" fmla="*/ 107 w 166"/>
                  <a:gd name="T31" fmla="*/ 1434 h 1459"/>
                  <a:gd name="T32" fmla="*/ 93 w 166"/>
                  <a:gd name="T33" fmla="*/ 1339 h 1459"/>
                  <a:gd name="T34" fmla="*/ 68 w 166"/>
                  <a:gd name="T35" fmla="*/ 1223 h 1459"/>
                  <a:gd name="T36" fmla="*/ 58 w 166"/>
                  <a:gd name="T37" fmla="*/ 1103 h 1459"/>
                  <a:gd name="T38" fmla="*/ 33 w 166"/>
                  <a:gd name="T39" fmla="*/ 874 h 1459"/>
                  <a:gd name="T40" fmla="*/ 22 w 166"/>
                  <a:gd name="T41" fmla="*/ 645 h 1459"/>
                  <a:gd name="T42" fmla="*/ 9 w 166"/>
                  <a:gd name="T43" fmla="*/ 333 h 1459"/>
                  <a:gd name="T44" fmla="*/ 0 w 166"/>
                  <a:gd name="T45" fmla="*/ 21 h 1459"/>
                  <a:gd name="T46" fmla="*/ 4 w 166"/>
                  <a:gd name="T47" fmla="*/ 6 h 1459"/>
                  <a:gd name="T48" fmla="*/ 16 w 166"/>
                  <a:gd name="T49" fmla="*/ 0 h 1459"/>
                  <a:gd name="T50" fmla="*/ 37 w 166"/>
                  <a:gd name="T51" fmla="*/ 17 h 1459"/>
                  <a:gd name="T52" fmla="*/ 37 w 166"/>
                  <a:gd name="T53" fmla="*/ 17 h 14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6"/>
                  <a:gd name="T82" fmla="*/ 0 h 1459"/>
                  <a:gd name="T83" fmla="*/ 166 w 166"/>
                  <a:gd name="T84" fmla="*/ 1459 h 14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6" h="1459">
                    <a:moveTo>
                      <a:pt x="37" y="17"/>
                    </a:moveTo>
                    <a:lnTo>
                      <a:pt x="51" y="330"/>
                    </a:lnTo>
                    <a:lnTo>
                      <a:pt x="54" y="476"/>
                    </a:lnTo>
                    <a:lnTo>
                      <a:pt x="68" y="641"/>
                    </a:lnTo>
                    <a:lnTo>
                      <a:pt x="75" y="762"/>
                    </a:lnTo>
                    <a:lnTo>
                      <a:pt x="86" y="869"/>
                    </a:lnTo>
                    <a:lnTo>
                      <a:pt x="100" y="974"/>
                    </a:lnTo>
                    <a:lnTo>
                      <a:pt x="117" y="1095"/>
                    </a:lnTo>
                    <a:lnTo>
                      <a:pt x="128" y="1211"/>
                    </a:lnTo>
                    <a:lnTo>
                      <a:pt x="136" y="1265"/>
                    </a:lnTo>
                    <a:lnTo>
                      <a:pt x="152" y="1325"/>
                    </a:lnTo>
                    <a:lnTo>
                      <a:pt x="166" y="1424"/>
                    </a:lnTo>
                    <a:lnTo>
                      <a:pt x="160" y="1449"/>
                    </a:lnTo>
                    <a:lnTo>
                      <a:pt x="141" y="1459"/>
                    </a:lnTo>
                    <a:lnTo>
                      <a:pt x="120" y="1456"/>
                    </a:lnTo>
                    <a:lnTo>
                      <a:pt x="107" y="1434"/>
                    </a:lnTo>
                    <a:lnTo>
                      <a:pt x="93" y="1339"/>
                    </a:lnTo>
                    <a:lnTo>
                      <a:pt x="68" y="1223"/>
                    </a:lnTo>
                    <a:lnTo>
                      <a:pt x="58" y="1103"/>
                    </a:lnTo>
                    <a:lnTo>
                      <a:pt x="33" y="874"/>
                    </a:lnTo>
                    <a:lnTo>
                      <a:pt x="22" y="645"/>
                    </a:lnTo>
                    <a:lnTo>
                      <a:pt x="9" y="33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16" y="0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" name="Freeform 324"/>
              <p:cNvSpPr>
                <a:spLocks/>
              </p:cNvSpPr>
              <p:nvPr/>
            </p:nvSpPr>
            <p:spPr bwMode="auto">
              <a:xfrm>
                <a:off x="323" y="2632"/>
                <a:ext cx="173" cy="12"/>
              </a:xfrm>
              <a:custGeom>
                <a:avLst/>
                <a:gdLst>
                  <a:gd name="T0" fmla="*/ 36 w 1215"/>
                  <a:gd name="T1" fmla="*/ 2 h 83"/>
                  <a:gd name="T2" fmla="*/ 178 w 1215"/>
                  <a:gd name="T3" fmla="*/ 15 h 83"/>
                  <a:gd name="T4" fmla="*/ 341 w 1215"/>
                  <a:gd name="T5" fmla="*/ 26 h 83"/>
                  <a:gd name="T6" fmla="*/ 455 w 1215"/>
                  <a:gd name="T7" fmla="*/ 31 h 83"/>
                  <a:gd name="T8" fmla="*/ 556 w 1215"/>
                  <a:gd name="T9" fmla="*/ 27 h 83"/>
                  <a:gd name="T10" fmla="*/ 657 w 1215"/>
                  <a:gd name="T11" fmla="*/ 16 h 83"/>
                  <a:gd name="T12" fmla="*/ 772 w 1215"/>
                  <a:gd name="T13" fmla="*/ 8 h 83"/>
                  <a:gd name="T14" fmla="*/ 912 w 1215"/>
                  <a:gd name="T15" fmla="*/ 9 h 83"/>
                  <a:gd name="T16" fmla="*/ 1194 w 1215"/>
                  <a:gd name="T17" fmla="*/ 0 h 83"/>
                  <a:gd name="T18" fmla="*/ 1215 w 1215"/>
                  <a:gd name="T19" fmla="*/ 16 h 83"/>
                  <a:gd name="T20" fmla="*/ 1211 w 1215"/>
                  <a:gd name="T21" fmla="*/ 29 h 83"/>
                  <a:gd name="T22" fmla="*/ 1198 w 1215"/>
                  <a:gd name="T23" fmla="*/ 37 h 83"/>
                  <a:gd name="T24" fmla="*/ 1056 w 1215"/>
                  <a:gd name="T25" fmla="*/ 56 h 83"/>
                  <a:gd name="T26" fmla="*/ 913 w 1215"/>
                  <a:gd name="T27" fmla="*/ 69 h 83"/>
                  <a:gd name="T28" fmla="*/ 774 w 1215"/>
                  <a:gd name="T29" fmla="*/ 68 h 83"/>
                  <a:gd name="T30" fmla="*/ 542 w 1215"/>
                  <a:gd name="T31" fmla="*/ 83 h 83"/>
                  <a:gd name="T32" fmla="*/ 312 w 1215"/>
                  <a:gd name="T33" fmla="*/ 78 h 83"/>
                  <a:gd name="T34" fmla="*/ 153 w 1215"/>
                  <a:gd name="T35" fmla="*/ 69 h 83"/>
                  <a:gd name="T36" fmla="*/ 10 w 1215"/>
                  <a:gd name="T37" fmla="*/ 46 h 83"/>
                  <a:gd name="T38" fmla="*/ 0 w 1215"/>
                  <a:gd name="T39" fmla="*/ 35 h 83"/>
                  <a:gd name="T40" fmla="*/ 5 w 1215"/>
                  <a:gd name="T41" fmla="*/ 21 h 83"/>
                  <a:gd name="T42" fmla="*/ 18 w 1215"/>
                  <a:gd name="T43" fmla="*/ 9 h 83"/>
                  <a:gd name="T44" fmla="*/ 36 w 1215"/>
                  <a:gd name="T45" fmla="*/ 2 h 83"/>
                  <a:gd name="T46" fmla="*/ 36 w 1215"/>
                  <a:gd name="T47" fmla="*/ 2 h 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15"/>
                  <a:gd name="T73" fmla="*/ 0 h 83"/>
                  <a:gd name="T74" fmla="*/ 1215 w 1215"/>
                  <a:gd name="T75" fmla="*/ 83 h 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15" h="83">
                    <a:moveTo>
                      <a:pt x="36" y="2"/>
                    </a:moveTo>
                    <a:lnTo>
                      <a:pt x="178" y="15"/>
                    </a:lnTo>
                    <a:lnTo>
                      <a:pt x="341" y="26"/>
                    </a:lnTo>
                    <a:lnTo>
                      <a:pt x="455" y="31"/>
                    </a:lnTo>
                    <a:lnTo>
                      <a:pt x="556" y="27"/>
                    </a:lnTo>
                    <a:lnTo>
                      <a:pt x="657" y="16"/>
                    </a:lnTo>
                    <a:lnTo>
                      <a:pt x="772" y="8"/>
                    </a:lnTo>
                    <a:lnTo>
                      <a:pt x="912" y="9"/>
                    </a:lnTo>
                    <a:lnTo>
                      <a:pt x="1194" y="0"/>
                    </a:lnTo>
                    <a:lnTo>
                      <a:pt x="1215" y="16"/>
                    </a:lnTo>
                    <a:lnTo>
                      <a:pt x="1211" y="29"/>
                    </a:lnTo>
                    <a:lnTo>
                      <a:pt x="1198" y="37"/>
                    </a:lnTo>
                    <a:lnTo>
                      <a:pt x="1056" y="56"/>
                    </a:lnTo>
                    <a:lnTo>
                      <a:pt x="913" y="69"/>
                    </a:lnTo>
                    <a:lnTo>
                      <a:pt x="774" y="68"/>
                    </a:lnTo>
                    <a:lnTo>
                      <a:pt x="542" y="83"/>
                    </a:lnTo>
                    <a:lnTo>
                      <a:pt x="312" y="78"/>
                    </a:lnTo>
                    <a:lnTo>
                      <a:pt x="153" y="69"/>
                    </a:lnTo>
                    <a:lnTo>
                      <a:pt x="10" y="46"/>
                    </a:lnTo>
                    <a:lnTo>
                      <a:pt x="0" y="35"/>
                    </a:lnTo>
                    <a:lnTo>
                      <a:pt x="5" y="21"/>
                    </a:lnTo>
                    <a:lnTo>
                      <a:pt x="18" y="9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" name="Freeform 325"/>
              <p:cNvSpPr>
                <a:spLocks/>
              </p:cNvSpPr>
              <p:nvPr/>
            </p:nvSpPr>
            <p:spPr bwMode="auto">
              <a:xfrm>
                <a:off x="336" y="2439"/>
                <a:ext cx="170" cy="139"/>
              </a:xfrm>
              <a:custGeom>
                <a:avLst/>
                <a:gdLst>
                  <a:gd name="T0" fmla="*/ 0 w 1189"/>
                  <a:gd name="T1" fmla="*/ 175 h 974"/>
                  <a:gd name="T2" fmla="*/ 14 w 1189"/>
                  <a:gd name="T3" fmla="*/ 151 h 974"/>
                  <a:gd name="T4" fmla="*/ 28 w 1189"/>
                  <a:gd name="T5" fmla="*/ 131 h 974"/>
                  <a:gd name="T6" fmla="*/ 61 w 1189"/>
                  <a:gd name="T7" fmla="*/ 97 h 974"/>
                  <a:gd name="T8" fmla="*/ 79 w 1189"/>
                  <a:gd name="T9" fmla="*/ 82 h 974"/>
                  <a:gd name="T10" fmla="*/ 99 w 1189"/>
                  <a:gd name="T11" fmla="*/ 69 h 974"/>
                  <a:gd name="T12" fmla="*/ 120 w 1189"/>
                  <a:gd name="T13" fmla="*/ 56 h 974"/>
                  <a:gd name="T14" fmla="*/ 144 w 1189"/>
                  <a:gd name="T15" fmla="*/ 44 h 974"/>
                  <a:gd name="T16" fmla="*/ 244 w 1189"/>
                  <a:gd name="T17" fmla="*/ 27 h 974"/>
                  <a:gd name="T18" fmla="*/ 404 w 1189"/>
                  <a:gd name="T19" fmla="*/ 9 h 974"/>
                  <a:gd name="T20" fmla="*/ 545 w 1189"/>
                  <a:gd name="T21" fmla="*/ 0 h 974"/>
                  <a:gd name="T22" fmla="*/ 849 w 1189"/>
                  <a:gd name="T23" fmla="*/ 11 h 974"/>
                  <a:gd name="T24" fmla="*/ 1069 w 1189"/>
                  <a:gd name="T25" fmla="*/ 52 h 974"/>
                  <a:gd name="T26" fmla="*/ 1149 w 1189"/>
                  <a:gd name="T27" fmla="*/ 104 h 974"/>
                  <a:gd name="T28" fmla="*/ 1175 w 1189"/>
                  <a:gd name="T29" fmla="*/ 144 h 974"/>
                  <a:gd name="T30" fmla="*/ 1187 w 1189"/>
                  <a:gd name="T31" fmla="*/ 194 h 974"/>
                  <a:gd name="T32" fmla="*/ 1189 w 1189"/>
                  <a:gd name="T33" fmla="*/ 311 h 974"/>
                  <a:gd name="T34" fmla="*/ 1180 w 1189"/>
                  <a:gd name="T35" fmla="*/ 414 h 974"/>
                  <a:gd name="T36" fmla="*/ 1152 w 1189"/>
                  <a:gd name="T37" fmla="*/ 632 h 974"/>
                  <a:gd name="T38" fmla="*/ 1135 w 1189"/>
                  <a:gd name="T39" fmla="*/ 792 h 974"/>
                  <a:gd name="T40" fmla="*/ 1124 w 1189"/>
                  <a:gd name="T41" fmla="*/ 868 h 974"/>
                  <a:gd name="T42" fmla="*/ 1106 w 1189"/>
                  <a:gd name="T43" fmla="*/ 952 h 974"/>
                  <a:gd name="T44" fmla="*/ 1093 w 1189"/>
                  <a:gd name="T45" fmla="*/ 971 h 974"/>
                  <a:gd name="T46" fmla="*/ 1072 w 1189"/>
                  <a:gd name="T47" fmla="*/ 974 h 974"/>
                  <a:gd name="T48" fmla="*/ 1051 w 1189"/>
                  <a:gd name="T49" fmla="*/ 939 h 974"/>
                  <a:gd name="T50" fmla="*/ 1079 w 1189"/>
                  <a:gd name="T51" fmla="*/ 783 h 974"/>
                  <a:gd name="T52" fmla="*/ 1092 w 1189"/>
                  <a:gd name="T53" fmla="*/ 626 h 974"/>
                  <a:gd name="T54" fmla="*/ 1107 w 1189"/>
                  <a:gd name="T55" fmla="*/ 414 h 974"/>
                  <a:gd name="T56" fmla="*/ 1102 w 1189"/>
                  <a:gd name="T57" fmla="*/ 202 h 974"/>
                  <a:gd name="T58" fmla="*/ 1092 w 1189"/>
                  <a:gd name="T59" fmla="*/ 166 h 974"/>
                  <a:gd name="T60" fmla="*/ 1072 w 1189"/>
                  <a:gd name="T61" fmla="*/ 140 h 974"/>
                  <a:gd name="T62" fmla="*/ 1043 w 1189"/>
                  <a:gd name="T63" fmla="*/ 125 h 974"/>
                  <a:gd name="T64" fmla="*/ 1008 w 1189"/>
                  <a:gd name="T65" fmla="*/ 113 h 974"/>
                  <a:gd name="T66" fmla="*/ 840 w 1189"/>
                  <a:gd name="T67" fmla="*/ 101 h 974"/>
                  <a:gd name="T68" fmla="*/ 685 w 1189"/>
                  <a:gd name="T69" fmla="*/ 90 h 974"/>
                  <a:gd name="T70" fmla="*/ 547 w 1189"/>
                  <a:gd name="T71" fmla="*/ 90 h 974"/>
                  <a:gd name="T72" fmla="*/ 252 w 1189"/>
                  <a:gd name="T73" fmla="*/ 117 h 974"/>
                  <a:gd name="T74" fmla="*/ 172 w 1189"/>
                  <a:gd name="T75" fmla="*/ 129 h 974"/>
                  <a:gd name="T76" fmla="*/ 93 w 1189"/>
                  <a:gd name="T77" fmla="*/ 150 h 974"/>
                  <a:gd name="T78" fmla="*/ 59 w 1189"/>
                  <a:gd name="T79" fmla="*/ 164 h 974"/>
                  <a:gd name="T80" fmla="*/ 32 w 1189"/>
                  <a:gd name="T81" fmla="*/ 193 h 974"/>
                  <a:gd name="T82" fmla="*/ 20 w 1189"/>
                  <a:gd name="T83" fmla="*/ 202 h 974"/>
                  <a:gd name="T84" fmla="*/ 7 w 1189"/>
                  <a:gd name="T85" fmla="*/ 201 h 974"/>
                  <a:gd name="T86" fmla="*/ 0 w 1189"/>
                  <a:gd name="T87" fmla="*/ 175 h 974"/>
                  <a:gd name="T88" fmla="*/ 0 w 1189"/>
                  <a:gd name="T89" fmla="*/ 175 h 9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89"/>
                  <a:gd name="T136" fmla="*/ 0 h 974"/>
                  <a:gd name="T137" fmla="*/ 1189 w 1189"/>
                  <a:gd name="T138" fmla="*/ 974 h 9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89" h="974">
                    <a:moveTo>
                      <a:pt x="0" y="175"/>
                    </a:moveTo>
                    <a:lnTo>
                      <a:pt x="14" y="151"/>
                    </a:lnTo>
                    <a:lnTo>
                      <a:pt x="28" y="131"/>
                    </a:lnTo>
                    <a:lnTo>
                      <a:pt x="61" y="97"/>
                    </a:lnTo>
                    <a:lnTo>
                      <a:pt x="79" y="82"/>
                    </a:lnTo>
                    <a:lnTo>
                      <a:pt x="99" y="69"/>
                    </a:lnTo>
                    <a:lnTo>
                      <a:pt x="120" y="56"/>
                    </a:lnTo>
                    <a:lnTo>
                      <a:pt x="144" y="44"/>
                    </a:lnTo>
                    <a:lnTo>
                      <a:pt x="244" y="27"/>
                    </a:lnTo>
                    <a:lnTo>
                      <a:pt x="404" y="9"/>
                    </a:lnTo>
                    <a:lnTo>
                      <a:pt x="545" y="0"/>
                    </a:lnTo>
                    <a:lnTo>
                      <a:pt x="849" y="11"/>
                    </a:lnTo>
                    <a:lnTo>
                      <a:pt x="1069" y="52"/>
                    </a:lnTo>
                    <a:lnTo>
                      <a:pt x="1149" y="104"/>
                    </a:lnTo>
                    <a:lnTo>
                      <a:pt x="1175" y="144"/>
                    </a:lnTo>
                    <a:lnTo>
                      <a:pt x="1187" y="194"/>
                    </a:lnTo>
                    <a:lnTo>
                      <a:pt x="1189" y="311"/>
                    </a:lnTo>
                    <a:lnTo>
                      <a:pt x="1180" y="414"/>
                    </a:lnTo>
                    <a:lnTo>
                      <a:pt x="1152" y="632"/>
                    </a:lnTo>
                    <a:lnTo>
                      <a:pt x="1135" y="792"/>
                    </a:lnTo>
                    <a:lnTo>
                      <a:pt x="1124" y="868"/>
                    </a:lnTo>
                    <a:lnTo>
                      <a:pt x="1106" y="952"/>
                    </a:lnTo>
                    <a:lnTo>
                      <a:pt x="1093" y="971"/>
                    </a:lnTo>
                    <a:lnTo>
                      <a:pt x="1072" y="974"/>
                    </a:lnTo>
                    <a:lnTo>
                      <a:pt x="1051" y="939"/>
                    </a:lnTo>
                    <a:lnTo>
                      <a:pt x="1079" y="783"/>
                    </a:lnTo>
                    <a:lnTo>
                      <a:pt x="1092" y="626"/>
                    </a:lnTo>
                    <a:lnTo>
                      <a:pt x="1107" y="414"/>
                    </a:lnTo>
                    <a:lnTo>
                      <a:pt x="1102" y="202"/>
                    </a:lnTo>
                    <a:lnTo>
                      <a:pt x="1092" y="166"/>
                    </a:lnTo>
                    <a:lnTo>
                      <a:pt x="1072" y="140"/>
                    </a:lnTo>
                    <a:lnTo>
                      <a:pt x="1043" y="125"/>
                    </a:lnTo>
                    <a:lnTo>
                      <a:pt x="1008" y="113"/>
                    </a:lnTo>
                    <a:lnTo>
                      <a:pt x="840" y="101"/>
                    </a:lnTo>
                    <a:lnTo>
                      <a:pt x="685" y="90"/>
                    </a:lnTo>
                    <a:lnTo>
                      <a:pt x="547" y="90"/>
                    </a:lnTo>
                    <a:lnTo>
                      <a:pt x="252" y="117"/>
                    </a:lnTo>
                    <a:lnTo>
                      <a:pt x="172" y="129"/>
                    </a:lnTo>
                    <a:lnTo>
                      <a:pt x="93" y="150"/>
                    </a:lnTo>
                    <a:lnTo>
                      <a:pt x="59" y="164"/>
                    </a:lnTo>
                    <a:lnTo>
                      <a:pt x="32" y="193"/>
                    </a:lnTo>
                    <a:lnTo>
                      <a:pt x="20" y="202"/>
                    </a:lnTo>
                    <a:lnTo>
                      <a:pt x="7" y="201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" name="Freeform 326"/>
              <p:cNvSpPr>
                <a:spLocks/>
              </p:cNvSpPr>
              <p:nvPr/>
            </p:nvSpPr>
            <p:spPr bwMode="auto">
              <a:xfrm>
                <a:off x="336" y="2505"/>
                <a:ext cx="104" cy="82"/>
              </a:xfrm>
              <a:custGeom>
                <a:avLst/>
                <a:gdLst>
                  <a:gd name="T0" fmla="*/ 38 w 726"/>
                  <a:gd name="T1" fmla="*/ 18 h 571"/>
                  <a:gd name="T2" fmla="*/ 56 w 726"/>
                  <a:gd name="T3" fmla="*/ 177 h 571"/>
                  <a:gd name="T4" fmla="*/ 70 w 726"/>
                  <a:gd name="T5" fmla="*/ 251 h 571"/>
                  <a:gd name="T6" fmla="*/ 91 w 726"/>
                  <a:gd name="T7" fmla="*/ 332 h 571"/>
                  <a:gd name="T8" fmla="*/ 109 w 726"/>
                  <a:gd name="T9" fmla="*/ 405 h 571"/>
                  <a:gd name="T10" fmla="*/ 122 w 726"/>
                  <a:gd name="T11" fmla="*/ 435 h 571"/>
                  <a:gd name="T12" fmla="*/ 148 w 726"/>
                  <a:gd name="T13" fmla="*/ 462 h 571"/>
                  <a:gd name="T14" fmla="*/ 176 w 726"/>
                  <a:gd name="T15" fmla="*/ 480 h 571"/>
                  <a:gd name="T16" fmla="*/ 204 w 726"/>
                  <a:gd name="T17" fmla="*/ 494 h 571"/>
                  <a:gd name="T18" fmla="*/ 260 w 726"/>
                  <a:gd name="T19" fmla="*/ 506 h 571"/>
                  <a:gd name="T20" fmla="*/ 388 w 726"/>
                  <a:gd name="T21" fmla="*/ 509 h 571"/>
                  <a:gd name="T22" fmla="*/ 493 w 726"/>
                  <a:gd name="T23" fmla="*/ 510 h 571"/>
                  <a:gd name="T24" fmla="*/ 600 w 726"/>
                  <a:gd name="T25" fmla="*/ 516 h 571"/>
                  <a:gd name="T26" fmla="*/ 707 w 726"/>
                  <a:gd name="T27" fmla="*/ 519 h 571"/>
                  <a:gd name="T28" fmla="*/ 726 w 726"/>
                  <a:gd name="T29" fmla="*/ 538 h 571"/>
                  <a:gd name="T30" fmla="*/ 723 w 726"/>
                  <a:gd name="T31" fmla="*/ 551 h 571"/>
                  <a:gd name="T32" fmla="*/ 708 w 726"/>
                  <a:gd name="T33" fmla="*/ 557 h 571"/>
                  <a:gd name="T34" fmla="*/ 494 w 726"/>
                  <a:gd name="T35" fmla="*/ 571 h 571"/>
                  <a:gd name="T36" fmla="*/ 384 w 726"/>
                  <a:gd name="T37" fmla="*/ 570 h 571"/>
                  <a:gd name="T38" fmla="*/ 247 w 726"/>
                  <a:gd name="T39" fmla="*/ 553 h 571"/>
                  <a:gd name="T40" fmla="*/ 186 w 726"/>
                  <a:gd name="T41" fmla="*/ 531 h 571"/>
                  <a:gd name="T42" fmla="*/ 156 w 726"/>
                  <a:gd name="T43" fmla="*/ 514 h 571"/>
                  <a:gd name="T44" fmla="*/ 125 w 726"/>
                  <a:gd name="T45" fmla="*/ 493 h 571"/>
                  <a:gd name="T46" fmla="*/ 96 w 726"/>
                  <a:gd name="T47" fmla="*/ 461 h 571"/>
                  <a:gd name="T48" fmla="*/ 78 w 726"/>
                  <a:gd name="T49" fmla="*/ 426 h 571"/>
                  <a:gd name="T50" fmla="*/ 55 w 726"/>
                  <a:gd name="T51" fmla="*/ 344 h 571"/>
                  <a:gd name="T52" fmla="*/ 19 w 726"/>
                  <a:gd name="T53" fmla="*/ 183 h 571"/>
                  <a:gd name="T54" fmla="*/ 0 w 726"/>
                  <a:gd name="T55" fmla="*/ 21 h 571"/>
                  <a:gd name="T56" fmla="*/ 5 w 726"/>
                  <a:gd name="T57" fmla="*/ 6 h 571"/>
                  <a:gd name="T58" fmla="*/ 17 w 726"/>
                  <a:gd name="T59" fmla="*/ 0 h 571"/>
                  <a:gd name="T60" fmla="*/ 38 w 726"/>
                  <a:gd name="T61" fmla="*/ 18 h 571"/>
                  <a:gd name="T62" fmla="*/ 38 w 726"/>
                  <a:gd name="T63" fmla="*/ 18 h 5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6"/>
                  <a:gd name="T97" fmla="*/ 0 h 571"/>
                  <a:gd name="T98" fmla="*/ 726 w 726"/>
                  <a:gd name="T99" fmla="*/ 571 h 5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6" h="571">
                    <a:moveTo>
                      <a:pt x="38" y="18"/>
                    </a:moveTo>
                    <a:lnTo>
                      <a:pt x="56" y="177"/>
                    </a:lnTo>
                    <a:lnTo>
                      <a:pt x="70" y="251"/>
                    </a:lnTo>
                    <a:lnTo>
                      <a:pt x="91" y="332"/>
                    </a:lnTo>
                    <a:lnTo>
                      <a:pt x="109" y="405"/>
                    </a:lnTo>
                    <a:lnTo>
                      <a:pt x="122" y="435"/>
                    </a:lnTo>
                    <a:lnTo>
                      <a:pt x="148" y="462"/>
                    </a:lnTo>
                    <a:lnTo>
                      <a:pt x="176" y="480"/>
                    </a:lnTo>
                    <a:lnTo>
                      <a:pt x="204" y="494"/>
                    </a:lnTo>
                    <a:lnTo>
                      <a:pt x="260" y="506"/>
                    </a:lnTo>
                    <a:lnTo>
                      <a:pt x="388" y="509"/>
                    </a:lnTo>
                    <a:lnTo>
                      <a:pt x="493" y="510"/>
                    </a:lnTo>
                    <a:lnTo>
                      <a:pt x="600" y="516"/>
                    </a:lnTo>
                    <a:lnTo>
                      <a:pt x="707" y="519"/>
                    </a:lnTo>
                    <a:lnTo>
                      <a:pt x="726" y="538"/>
                    </a:lnTo>
                    <a:lnTo>
                      <a:pt x="723" y="551"/>
                    </a:lnTo>
                    <a:lnTo>
                      <a:pt x="708" y="557"/>
                    </a:lnTo>
                    <a:lnTo>
                      <a:pt x="494" y="571"/>
                    </a:lnTo>
                    <a:lnTo>
                      <a:pt x="384" y="570"/>
                    </a:lnTo>
                    <a:lnTo>
                      <a:pt x="247" y="553"/>
                    </a:lnTo>
                    <a:lnTo>
                      <a:pt x="186" y="531"/>
                    </a:lnTo>
                    <a:lnTo>
                      <a:pt x="156" y="514"/>
                    </a:lnTo>
                    <a:lnTo>
                      <a:pt x="125" y="493"/>
                    </a:lnTo>
                    <a:lnTo>
                      <a:pt x="96" y="461"/>
                    </a:lnTo>
                    <a:lnTo>
                      <a:pt x="78" y="426"/>
                    </a:lnTo>
                    <a:lnTo>
                      <a:pt x="55" y="344"/>
                    </a:lnTo>
                    <a:lnTo>
                      <a:pt x="19" y="183"/>
                    </a:lnTo>
                    <a:lnTo>
                      <a:pt x="0" y="21"/>
                    </a:lnTo>
                    <a:lnTo>
                      <a:pt x="5" y="6"/>
                    </a:lnTo>
                    <a:lnTo>
                      <a:pt x="17" y="0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" name="Freeform 327"/>
              <p:cNvSpPr>
                <a:spLocks/>
              </p:cNvSpPr>
              <p:nvPr/>
            </p:nvSpPr>
            <p:spPr bwMode="auto">
              <a:xfrm>
                <a:off x="484" y="2590"/>
                <a:ext cx="16" cy="21"/>
              </a:xfrm>
              <a:custGeom>
                <a:avLst/>
                <a:gdLst>
                  <a:gd name="T0" fmla="*/ 99 w 109"/>
                  <a:gd name="T1" fmla="*/ 125 h 144"/>
                  <a:gd name="T2" fmla="*/ 94 w 109"/>
                  <a:gd name="T3" fmla="*/ 140 h 144"/>
                  <a:gd name="T4" fmla="*/ 80 w 109"/>
                  <a:gd name="T5" fmla="*/ 144 h 144"/>
                  <a:gd name="T6" fmla="*/ 62 w 109"/>
                  <a:gd name="T7" fmla="*/ 126 h 144"/>
                  <a:gd name="T8" fmla="*/ 61 w 109"/>
                  <a:gd name="T9" fmla="*/ 58 h 144"/>
                  <a:gd name="T10" fmla="*/ 19 w 109"/>
                  <a:gd name="T11" fmla="*/ 47 h 144"/>
                  <a:gd name="T12" fmla="*/ 3 w 109"/>
                  <a:gd name="T13" fmla="*/ 35 h 144"/>
                  <a:gd name="T14" fmla="*/ 0 w 109"/>
                  <a:gd name="T15" fmla="*/ 19 h 144"/>
                  <a:gd name="T16" fmla="*/ 9 w 109"/>
                  <a:gd name="T17" fmla="*/ 4 h 144"/>
                  <a:gd name="T18" fmla="*/ 27 w 109"/>
                  <a:gd name="T19" fmla="*/ 0 h 144"/>
                  <a:gd name="T20" fmla="*/ 85 w 109"/>
                  <a:gd name="T21" fmla="*/ 5 h 144"/>
                  <a:gd name="T22" fmla="*/ 107 w 109"/>
                  <a:gd name="T23" fmla="*/ 21 h 144"/>
                  <a:gd name="T24" fmla="*/ 109 w 109"/>
                  <a:gd name="T25" fmla="*/ 71 h 144"/>
                  <a:gd name="T26" fmla="*/ 99 w 109"/>
                  <a:gd name="T27" fmla="*/ 125 h 144"/>
                  <a:gd name="T28" fmla="*/ 99 w 109"/>
                  <a:gd name="T29" fmla="*/ 125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44"/>
                  <a:gd name="T47" fmla="*/ 109 w 109"/>
                  <a:gd name="T48" fmla="*/ 144 h 1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44">
                    <a:moveTo>
                      <a:pt x="99" y="125"/>
                    </a:moveTo>
                    <a:lnTo>
                      <a:pt x="94" y="140"/>
                    </a:lnTo>
                    <a:lnTo>
                      <a:pt x="80" y="144"/>
                    </a:lnTo>
                    <a:lnTo>
                      <a:pt x="62" y="126"/>
                    </a:lnTo>
                    <a:lnTo>
                      <a:pt x="61" y="58"/>
                    </a:lnTo>
                    <a:lnTo>
                      <a:pt x="19" y="47"/>
                    </a:lnTo>
                    <a:lnTo>
                      <a:pt x="3" y="35"/>
                    </a:lnTo>
                    <a:lnTo>
                      <a:pt x="0" y="19"/>
                    </a:lnTo>
                    <a:lnTo>
                      <a:pt x="9" y="4"/>
                    </a:lnTo>
                    <a:lnTo>
                      <a:pt x="27" y="0"/>
                    </a:lnTo>
                    <a:lnTo>
                      <a:pt x="85" y="5"/>
                    </a:lnTo>
                    <a:lnTo>
                      <a:pt x="107" y="21"/>
                    </a:lnTo>
                    <a:lnTo>
                      <a:pt x="109" y="71"/>
                    </a:lnTo>
                    <a:lnTo>
                      <a:pt x="99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" name="Freeform 328"/>
              <p:cNvSpPr>
                <a:spLocks/>
              </p:cNvSpPr>
              <p:nvPr/>
            </p:nvSpPr>
            <p:spPr bwMode="auto">
              <a:xfrm>
                <a:off x="458" y="2597"/>
                <a:ext cx="19" cy="22"/>
              </a:xfrm>
              <a:custGeom>
                <a:avLst/>
                <a:gdLst>
                  <a:gd name="T0" fmla="*/ 127 w 134"/>
                  <a:gd name="T1" fmla="*/ 134 h 152"/>
                  <a:gd name="T2" fmla="*/ 120 w 134"/>
                  <a:gd name="T3" fmla="*/ 148 h 152"/>
                  <a:gd name="T4" fmla="*/ 107 w 134"/>
                  <a:gd name="T5" fmla="*/ 152 h 152"/>
                  <a:gd name="T6" fmla="*/ 89 w 134"/>
                  <a:gd name="T7" fmla="*/ 132 h 152"/>
                  <a:gd name="T8" fmla="*/ 94 w 134"/>
                  <a:gd name="T9" fmla="*/ 50 h 152"/>
                  <a:gd name="T10" fmla="*/ 17 w 134"/>
                  <a:gd name="T11" fmla="*/ 37 h 152"/>
                  <a:gd name="T12" fmla="*/ 4 w 134"/>
                  <a:gd name="T13" fmla="*/ 29 h 152"/>
                  <a:gd name="T14" fmla="*/ 0 w 134"/>
                  <a:gd name="T15" fmla="*/ 16 h 152"/>
                  <a:gd name="T16" fmla="*/ 7 w 134"/>
                  <a:gd name="T17" fmla="*/ 3 h 152"/>
                  <a:gd name="T18" fmla="*/ 21 w 134"/>
                  <a:gd name="T19" fmla="*/ 0 h 152"/>
                  <a:gd name="T20" fmla="*/ 114 w 134"/>
                  <a:gd name="T21" fmla="*/ 8 h 152"/>
                  <a:gd name="T22" fmla="*/ 131 w 134"/>
                  <a:gd name="T23" fmla="*/ 36 h 152"/>
                  <a:gd name="T24" fmla="*/ 134 w 134"/>
                  <a:gd name="T25" fmla="*/ 66 h 152"/>
                  <a:gd name="T26" fmla="*/ 127 w 134"/>
                  <a:gd name="T27" fmla="*/ 134 h 152"/>
                  <a:gd name="T28" fmla="*/ 127 w 134"/>
                  <a:gd name="T29" fmla="*/ 13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152"/>
                  <a:gd name="T47" fmla="*/ 134 w 134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152">
                    <a:moveTo>
                      <a:pt x="127" y="134"/>
                    </a:moveTo>
                    <a:lnTo>
                      <a:pt x="120" y="148"/>
                    </a:lnTo>
                    <a:lnTo>
                      <a:pt x="107" y="152"/>
                    </a:lnTo>
                    <a:lnTo>
                      <a:pt x="89" y="132"/>
                    </a:lnTo>
                    <a:lnTo>
                      <a:pt x="94" y="50"/>
                    </a:lnTo>
                    <a:lnTo>
                      <a:pt x="17" y="37"/>
                    </a:lnTo>
                    <a:lnTo>
                      <a:pt x="4" y="29"/>
                    </a:lnTo>
                    <a:lnTo>
                      <a:pt x="0" y="16"/>
                    </a:lnTo>
                    <a:lnTo>
                      <a:pt x="7" y="3"/>
                    </a:lnTo>
                    <a:lnTo>
                      <a:pt x="21" y="0"/>
                    </a:lnTo>
                    <a:lnTo>
                      <a:pt x="114" y="8"/>
                    </a:lnTo>
                    <a:lnTo>
                      <a:pt x="131" y="36"/>
                    </a:lnTo>
                    <a:lnTo>
                      <a:pt x="134" y="66"/>
                    </a:lnTo>
                    <a:lnTo>
                      <a:pt x="12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" name="Freeform 329"/>
              <p:cNvSpPr>
                <a:spLocks/>
              </p:cNvSpPr>
              <p:nvPr/>
            </p:nvSpPr>
            <p:spPr bwMode="auto">
              <a:xfrm>
                <a:off x="435" y="2596"/>
                <a:ext cx="20" cy="23"/>
              </a:xfrm>
              <a:custGeom>
                <a:avLst/>
                <a:gdLst>
                  <a:gd name="T0" fmla="*/ 114 w 137"/>
                  <a:gd name="T1" fmla="*/ 143 h 157"/>
                  <a:gd name="T2" fmla="*/ 105 w 137"/>
                  <a:gd name="T3" fmla="*/ 155 h 157"/>
                  <a:gd name="T4" fmla="*/ 92 w 137"/>
                  <a:gd name="T5" fmla="*/ 157 h 157"/>
                  <a:gd name="T6" fmla="*/ 77 w 137"/>
                  <a:gd name="T7" fmla="*/ 135 h 157"/>
                  <a:gd name="T8" fmla="*/ 86 w 137"/>
                  <a:gd name="T9" fmla="*/ 59 h 157"/>
                  <a:gd name="T10" fmla="*/ 15 w 137"/>
                  <a:gd name="T11" fmla="*/ 37 h 157"/>
                  <a:gd name="T12" fmla="*/ 2 w 137"/>
                  <a:gd name="T13" fmla="*/ 28 h 157"/>
                  <a:gd name="T14" fmla="*/ 0 w 137"/>
                  <a:gd name="T15" fmla="*/ 15 h 157"/>
                  <a:gd name="T16" fmla="*/ 8 w 137"/>
                  <a:gd name="T17" fmla="*/ 4 h 157"/>
                  <a:gd name="T18" fmla="*/ 22 w 137"/>
                  <a:gd name="T19" fmla="*/ 0 h 157"/>
                  <a:gd name="T20" fmla="*/ 115 w 137"/>
                  <a:gd name="T21" fmla="*/ 9 h 157"/>
                  <a:gd name="T22" fmla="*/ 137 w 137"/>
                  <a:gd name="T23" fmla="*/ 33 h 157"/>
                  <a:gd name="T24" fmla="*/ 130 w 137"/>
                  <a:gd name="T25" fmla="*/ 88 h 157"/>
                  <a:gd name="T26" fmla="*/ 114 w 137"/>
                  <a:gd name="T27" fmla="*/ 143 h 157"/>
                  <a:gd name="T28" fmla="*/ 114 w 137"/>
                  <a:gd name="T29" fmla="*/ 143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157"/>
                  <a:gd name="T47" fmla="*/ 137 w 137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157">
                    <a:moveTo>
                      <a:pt x="114" y="143"/>
                    </a:moveTo>
                    <a:lnTo>
                      <a:pt x="105" y="155"/>
                    </a:lnTo>
                    <a:lnTo>
                      <a:pt x="92" y="157"/>
                    </a:lnTo>
                    <a:lnTo>
                      <a:pt x="77" y="135"/>
                    </a:lnTo>
                    <a:lnTo>
                      <a:pt x="86" y="59"/>
                    </a:lnTo>
                    <a:lnTo>
                      <a:pt x="15" y="37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115" y="9"/>
                    </a:lnTo>
                    <a:lnTo>
                      <a:pt x="137" y="33"/>
                    </a:lnTo>
                    <a:lnTo>
                      <a:pt x="130" y="88"/>
                    </a:lnTo>
                    <a:lnTo>
                      <a:pt x="114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" name="Freeform 330"/>
              <p:cNvSpPr>
                <a:spLocks/>
              </p:cNvSpPr>
              <p:nvPr/>
            </p:nvSpPr>
            <p:spPr bwMode="auto">
              <a:xfrm>
                <a:off x="406" y="2596"/>
                <a:ext cx="22" cy="21"/>
              </a:xfrm>
              <a:custGeom>
                <a:avLst/>
                <a:gdLst>
                  <a:gd name="T0" fmla="*/ 142 w 155"/>
                  <a:gd name="T1" fmla="*/ 127 h 147"/>
                  <a:gd name="T2" fmla="*/ 137 w 155"/>
                  <a:gd name="T3" fmla="*/ 142 h 147"/>
                  <a:gd name="T4" fmla="*/ 125 w 155"/>
                  <a:gd name="T5" fmla="*/ 147 h 147"/>
                  <a:gd name="T6" fmla="*/ 105 w 155"/>
                  <a:gd name="T7" fmla="*/ 131 h 147"/>
                  <a:gd name="T8" fmla="*/ 95 w 155"/>
                  <a:gd name="T9" fmla="*/ 57 h 147"/>
                  <a:gd name="T10" fmla="*/ 58 w 155"/>
                  <a:gd name="T11" fmla="*/ 47 h 147"/>
                  <a:gd name="T12" fmla="*/ 16 w 155"/>
                  <a:gd name="T13" fmla="*/ 37 h 147"/>
                  <a:gd name="T14" fmla="*/ 2 w 155"/>
                  <a:gd name="T15" fmla="*/ 29 h 147"/>
                  <a:gd name="T16" fmla="*/ 0 w 155"/>
                  <a:gd name="T17" fmla="*/ 15 h 147"/>
                  <a:gd name="T18" fmla="*/ 6 w 155"/>
                  <a:gd name="T19" fmla="*/ 3 h 147"/>
                  <a:gd name="T20" fmla="*/ 21 w 155"/>
                  <a:gd name="T21" fmla="*/ 0 h 147"/>
                  <a:gd name="T22" fmla="*/ 127 w 155"/>
                  <a:gd name="T23" fmla="*/ 1 h 147"/>
                  <a:gd name="T24" fmla="*/ 149 w 155"/>
                  <a:gd name="T25" fmla="*/ 11 h 147"/>
                  <a:gd name="T26" fmla="*/ 155 w 155"/>
                  <a:gd name="T27" fmla="*/ 33 h 147"/>
                  <a:gd name="T28" fmla="*/ 142 w 155"/>
                  <a:gd name="T29" fmla="*/ 127 h 147"/>
                  <a:gd name="T30" fmla="*/ 142 w 155"/>
                  <a:gd name="T31" fmla="*/ 127 h 1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5"/>
                  <a:gd name="T49" fmla="*/ 0 h 147"/>
                  <a:gd name="T50" fmla="*/ 155 w 155"/>
                  <a:gd name="T51" fmla="*/ 147 h 1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5" h="147">
                    <a:moveTo>
                      <a:pt x="142" y="127"/>
                    </a:moveTo>
                    <a:lnTo>
                      <a:pt x="137" y="142"/>
                    </a:lnTo>
                    <a:lnTo>
                      <a:pt x="125" y="147"/>
                    </a:lnTo>
                    <a:lnTo>
                      <a:pt x="105" y="131"/>
                    </a:lnTo>
                    <a:lnTo>
                      <a:pt x="95" y="57"/>
                    </a:lnTo>
                    <a:lnTo>
                      <a:pt x="58" y="47"/>
                    </a:lnTo>
                    <a:lnTo>
                      <a:pt x="16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lnTo>
                      <a:pt x="127" y="1"/>
                    </a:lnTo>
                    <a:lnTo>
                      <a:pt x="149" y="11"/>
                    </a:lnTo>
                    <a:lnTo>
                      <a:pt x="155" y="33"/>
                    </a:lnTo>
                    <a:lnTo>
                      <a:pt x="14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" name="Freeform 331"/>
              <p:cNvSpPr>
                <a:spLocks/>
              </p:cNvSpPr>
              <p:nvPr/>
            </p:nvSpPr>
            <p:spPr bwMode="auto">
              <a:xfrm>
                <a:off x="342" y="2590"/>
                <a:ext cx="23" cy="22"/>
              </a:xfrm>
              <a:custGeom>
                <a:avLst/>
                <a:gdLst>
                  <a:gd name="T0" fmla="*/ 157 w 162"/>
                  <a:gd name="T1" fmla="*/ 125 h 151"/>
                  <a:gd name="T2" fmla="*/ 151 w 162"/>
                  <a:gd name="T3" fmla="*/ 144 h 151"/>
                  <a:gd name="T4" fmla="*/ 134 w 162"/>
                  <a:gd name="T5" fmla="*/ 151 h 151"/>
                  <a:gd name="T6" fmla="*/ 107 w 162"/>
                  <a:gd name="T7" fmla="*/ 126 h 151"/>
                  <a:gd name="T8" fmla="*/ 102 w 162"/>
                  <a:gd name="T9" fmla="*/ 73 h 151"/>
                  <a:gd name="T10" fmla="*/ 88 w 162"/>
                  <a:gd name="T11" fmla="*/ 63 h 151"/>
                  <a:gd name="T12" fmla="*/ 70 w 162"/>
                  <a:gd name="T13" fmla="*/ 60 h 151"/>
                  <a:gd name="T14" fmla="*/ 30 w 162"/>
                  <a:gd name="T15" fmla="*/ 63 h 151"/>
                  <a:gd name="T16" fmla="*/ 7 w 162"/>
                  <a:gd name="T17" fmla="*/ 51 h 151"/>
                  <a:gd name="T18" fmla="*/ 0 w 162"/>
                  <a:gd name="T19" fmla="*/ 29 h 151"/>
                  <a:gd name="T20" fmla="*/ 10 w 162"/>
                  <a:gd name="T21" fmla="*/ 8 h 151"/>
                  <a:gd name="T22" fmla="*/ 34 w 162"/>
                  <a:gd name="T23" fmla="*/ 0 h 151"/>
                  <a:gd name="T24" fmla="*/ 101 w 162"/>
                  <a:gd name="T25" fmla="*/ 4 h 151"/>
                  <a:gd name="T26" fmla="*/ 152 w 162"/>
                  <a:gd name="T27" fmla="*/ 36 h 151"/>
                  <a:gd name="T28" fmla="*/ 162 w 162"/>
                  <a:gd name="T29" fmla="*/ 77 h 151"/>
                  <a:gd name="T30" fmla="*/ 157 w 162"/>
                  <a:gd name="T31" fmla="*/ 125 h 151"/>
                  <a:gd name="T32" fmla="*/ 157 w 162"/>
                  <a:gd name="T33" fmla="*/ 125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151"/>
                  <a:gd name="T53" fmla="*/ 162 w 162"/>
                  <a:gd name="T54" fmla="*/ 151 h 1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151">
                    <a:moveTo>
                      <a:pt x="157" y="125"/>
                    </a:moveTo>
                    <a:lnTo>
                      <a:pt x="151" y="144"/>
                    </a:lnTo>
                    <a:lnTo>
                      <a:pt x="134" y="151"/>
                    </a:lnTo>
                    <a:lnTo>
                      <a:pt x="107" y="126"/>
                    </a:lnTo>
                    <a:lnTo>
                      <a:pt x="102" y="73"/>
                    </a:lnTo>
                    <a:lnTo>
                      <a:pt x="88" y="63"/>
                    </a:lnTo>
                    <a:lnTo>
                      <a:pt x="70" y="60"/>
                    </a:lnTo>
                    <a:lnTo>
                      <a:pt x="30" y="63"/>
                    </a:lnTo>
                    <a:lnTo>
                      <a:pt x="7" y="51"/>
                    </a:lnTo>
                    <a:lnTo>
                      <a:pt x="0" y="29"/>
                    </a:lnTo>
                    <a:lnTo>
                      <a:pt x="10" y="8"/>
                    </a:lnTo>
                    <a:lnTo>
                      <a:pt x="34" y="0"/>
                    </a:lnTo>
                    <a:lnTo>
                      <a:pt x="101" y="4"/>
                    </a:lnTo>
                    <a:lnTo>
                      <a:pt x="152" y="36"/>
                    </a:lnTo>
                    <a:lnTo>
                      <a:pt x="162" y="77"/>
                    </a:lnTo>
                    <a:lnTo>
                      <a:pt x="157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" name="Freeform 332"/>
              <p:cNvSpPr>
                <a:spLocks/>
              </p:cNvSpPr>
              <p:nvPr/>
            </p:nvSpPr>
            <p:spPr bwMode="auto">
              <a:xfrm>
                <a:off x="343" y="2637"/>
                <a:ext cx="13" cy="22"/>
              </a:xfrm>
              <a:custGeom>
                <a:avLst/>
                <a:gdLst>
                  <a:gd name="T0" fmla="*/ 83 w 88"/>
                  <a:gd name="T1" fmla="*/ 16 h 152"/>
                  <a:gd name="T2" fmla="*/ 88 w 88"/>
                  <a:gd name="T3" fmla="*/ 58 h 152"/>
                  <a:gd name="T4" fmla="*/ 83 w 88"/>
                  <a:gd name="T5" fmla="*/ 101 h 152"/>
                  <a:gd name="T6" fmla="*/ 56 w 88"/>
                  <a:gd name="T7" fmla="*/ 126 h 152"/>
                  <a:gd name="T8" fmla="*/ 26 w 88"/>
                  <a:gd name="T9" fmla="*/ 149 h 152"/>
                  <a:gd name="T10" fmla="*/ 11 w 88"/>
                  <a:gd name="T11" fmla="*/ 152 h 152"/>
                  <a:gd name="T12" fmla="*/ 0 w 88"/>
                  <a:gd name="T13" fmla="*/ 144 h 152"/>
                  <a:gd name="T14" fmla="*/ 5 w 88"/>
                  <a:gd name="T15" fmla="*/ 117 h 152"/>
                  <a:gd name="T16" fmla="*/ 41 w 88"/>
                  <a:gd name="T17" fmla="*/ 77 h 152"/>
                  <a:gd name="T18" fmla="*/ 46 w 88"/>
                  <a:gd name="T19" fmla="*/ 21 h 152"/>
                  <a:gd name="T20" fmla="*/ 50 w 88"/>
                  <a:gd name="T21" fmla="*/ 5 h 152"/>
                  <a:gd name="T22" fmla="*/ 62 w 88"/>
                  <a:gd name="T23" fmla="*/ 0 h 152"/>
                  <a:gd name="T24" fmla="*/ 83 w 88"/>
                  <a:gd name="T25" fmla="*/ 16 h 152"/>
                  <a:gd name="T26" fmla="*/ 83 w 88"/>
                  <a:gd name="T27" fmla="*/ 16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152"/>
                  <a:gd name="T44" fmla="*/ 88 w 88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152">
                    <a:moveTo>
                      <a:pt x="83" y="16"/>
                    </a:moveTo>
                    <a:lnTo>
                      <a:pt x="88" y="58"/>
                    </a:lnTo>
                    <a:lnTo>
                      <a:pt x="83" y="101"/>
                    </a:lnTo>
                    <a:lnTo>
                      <a:pt x="56" y="126"/>
                    </a:lnTo>
                    <a:lnTo>
                      <a:pt x="26" y="149"/>
                    </a:lnTo>
                    <a:lnTo>
                      <a:pt x="11" y="152"/>
                    </a:lnTo>
                    <a:lnTo>
                      <a:pt x="0" y="144"/>
                    </a:lnTo>
                    <a:lnTo>
                      <a:pt x="5" y="117"/>
                    </a:lnTo>
                    <a:lnTo>
                      <a:pt x="41" y="77"/>
                    </a:lnTo>
                    <a:lnTo>
                      <a:pt x="46" y="21"/>
                    </a:lnTo>
                    <a:lnTo>
                      <a:pt x="50" y="5"/>
                    </a:lnTo>
                    <a:lnTo>
                      <a:pt x="62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" name="Freeform 333"/>
              <p:cNvSpPr>
                <a:spLocks/>
              </p:cNvSpPr>
              <p:nvPr/>
            </p:nvSpPr>
            <p:spPr bwMode="auto">
              <a:xfrm>
                <a:off x="464" y="2634"/>
                <a:ext cx="28" cy="26"/>
              </a:xfrm>
              <a:custGeom>
                <a:avLst/>
                <a:gdLst>
                  <a:gd name="T0" fmla="*/ 66 w 195"/>
                  <a:gd name="T1" fmla="*/ 30 h 186"/>
                  <a:gd name="T2" fmla="*/ 73 w 195"/>
                  <a:gd name="T3" fmla="*/ 100 h 186"/>
                  <a:gd name="T4" fmla="*/ 100 w 195"/>
                  <a:gd name="T5" fmla="*/ 118 h 186"/>
                  <a:gd name="T6" fmla="*/ 131 w 195"/>
                  <a:gd name="T7" fmla="*/ 136 h 186"/>
                  <a:gd name="T8" fmla="*/ 162 w 195"/>
                  <a:gd name="T9" fmla="*/ 152 h 186"/>
                  <a:gd name="T10" fmla="*/ 192 w 195"/>
                  <a:gd name="T11" fmla="*/ 165 h 186"/>
                  <a:gd name="T12" fmla="*/ 195 w 195"/>
                  <a:gd name="T13" fmla="*/ 174 h 186"/>
                  <a:gd name="T14" fmla="*/ 180 w 195"/>
                  <a:gd name="T15" fmla="*/ 183 h 186"/>
                  <a:gd name="T16" fmla="*/ 134 w 195"/>
                  <a:gd name="T17" fmla="*/ 186 h 186"/>
                  <a:gd name="T18" fmla="*/ 35 w 195"/>
                  <a:gd name="T19" fmla="*/ 125 h 186"/>
                  <a:gd name="T20" fmla="*/ 17 w 195"/>
                  <a:gd name="T21" fmla="*/ 75 h 186"/>
                  <a:gd name="T22" fmla="*/ 0 w 195"/>
                  <a:gd name="T23" fmla="*/ 25 h 186"/>
                  <a:gd name="T24" fmla="*/ 4 w 195"/>
                  <a:gd name="T25" fmla="*/ 6 h 186"/>
                  <a:gd name="T26" fmla="*/ 24 w 195"/>
                  <a:gd name="T27" fmla="*/ 0 h 186"/>
                  <a:gd name="T28" fmla="*/ 48 w 195"/>
                  <a:gd name="T29" fmla="*/ 8 h 186"/>
                  <a:gd name="T30" fmla="*/ 66 w 195"/>
                  <a:gd name="T31" fmla="*/ 30 h 186"/>
                  <a:gd name="T32" fmla="*/ 66 w 195"/>
                  <a:gd name="T33" fmla="*/ 30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5"/>
                  <a:gd name="T52" fmla="*/ 0 h 186"/>
                  <a:gd name="T53" fmla="*/ 195 w 195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5" h="186">
                    <a:moveTo>
                      <a:pt x="66" y="30"/>
                    </a:moveTo>
                    <a:lnTo>
                      <a:pt x="73" y="100"/>
                    </a:lnTo>
                    <a:lnTo>
                      <a:pt x="100" y="118"/>
                    </a:lnTo>
                    <a:lnTo>
                      <a:pt x="131" y="136"/>
                    </a:lnTo>
                    <a:lnTo>
                      <a:pt x="162" y="152"/>
                    </a:lnTo>
                    <a:lnTo>
                      <a:pt x="192" y="165"/>
                    </a:lnTo>
                    <a:lnTo>
                      <a:pt x="195" y="174"/>
                    </a:lnTo>
                    <a:lnTo>
                      <a:pt x="180" y="183"/>
                    </a:lnTo>
                    <a:lnTo>
                      <a:pt x="134" y="186"/>
                    </a:lnTo>
                    <a:lnTo>
                      <a:pt x="35" y="125"/>
                    </a:lnTo>
                    <a:lnTo>
                      <a:pt x="17" y="75"/>
                    </a:lnTo>
                    <a:lnTo>
                      <a:pt x="0" y="2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" name="Freeform 334"/>
              <p:cNvSpPr>
                <a:spLocks/>
              </p:cNvSpPr>
              <p:nvPr/>
            </p:nvSpPr>
            <p:spPr bwMode="auto">
              <a:xfrm>
                <a:off x="500" y="2416"/>
                <a:ext cx="38" cy="218"/>
              </a:xfrm>
              <a:custGeom>
                <a:avLst/>
                <a:gdLst>
                  <a:gd name="T0" fmla="*/ 251 w 263"/>
                  <a:gd name="T1" fmla="*/ 13 h 1524"/>
                  <a:gd name="T2" fmla="*/ 263 w 263"/>
                  <a:gd name="T3" fmla="*/ 144 h 1524"/>
                  <a:gd name="T4" fmla="*/ 258 w 263"/>
                  <a:gd name="T5" fmla="*/ 312 h 1524"/>
                  <a:gd name="T6" fmla="*/ 247 w 263"/>
                  <a:gd name="T7" fmla="*/ 472 h 1524"/>
                  <a:gd name="T8" fmla="*/ 239 w 263"/>
                  <a:gd name="T9" fmla="*/ 576 h 1524"/>
                  <a:gd name="T10" fmla="*/ 225 w 263"/>
                  <a:gd name="T11" fmla="*/ 692 h 1524"/>
                  <a:gd name="T12" fmla="*/ 209 w 263"/>
                  <a:gd name="T13" fmla="*/ 795 h 1524"/>
                  <a:gd name="T14" fmla="*/ 178 w 263"/>
                  <a:gd name="T15" fmla="*/ 1015 h 1524"/>
                  <a:gd name="T16" fmla="*/ 164 w 263"/>
                  <a:gd name="T17" fmla="*/ 1133 h 1524"/>
                  <a:gd name="T18" fmla="*/ 153 w 263"/>
                  <a:gd name="T19" fmla="*/ 1188 h 1524"/>
                  <a:gd name="T20" fmla="*/ 140 w 263"/>
                  <a:gd name="T21" fmla="*/ 1250 h 1524"/>
                  <a:gd name="T22" fmla="*/ 120 w 263"/>
                  <a:gd name="T23" fmla="*/ 1324 h 1524"/>
                  <a:gd name="T24" fmla="*/ 97 w 263"/>
                  <a:gd name="T25" fmla="*/ 1388 h 1524"/>
                  <a:gd name="T26" fmla="*/ 84 w 263"/>
                  <a:gd name="T27" fmla="*/ 1418 h 1524"/>
                  <a:gd name="T28" fmla="*/ 68 w 263"/>
                  <a:gd name="T29" fmla="*/ 1448 h 1524"/>
                  <a:gd name="T30" fmla="*/ 52 w 263"/>
                  <a:gd name="T31" fmla="*/ 1481 h 1524"/>
                  <a:gd name="T32" fmla="*/ 32 w 263"/>
                  <a:gd name="T33" fmla="*/ 1515 h 1524"/>
                  <a:gd name="T34" fmla="*/ 20 w 263"/>
                  <a:gd name="T35" fmla="*/ 1524 h 1524"/>
                  <a:gd name="T36" fmla="*/ 6 w 263"/>
                  <a:gd name="T37" fmla="*/ 1522 h 1524"/>
                  <a:gd name="T38" fmla="*/ 0 w 263"/>
                  <a:gd name="T39" fmla="*/ 1496 h 1524"/>
                  <a:gd name="T40" fmla="*/ 28 w 263"/>
                  <a:gd name="T41" fmla="*/ 1431 h 1524"/>
                  <a:gd name="T42" fmla="*/ 44 w 263"/>
                  <a:gd name="T43" fmla="*/ 1369 h 1524"/>
                  <a:gd name="T44" fmla="*/ 66 w 263"/>
                  <a:gd name="T45" fmla="*/ 1232 h 1524"/>
                  <a:gd name="T46" fmla="*/ 109 w 263"/>
                  <a:gd name="T47" fmla="*/ 1008 h 1524"/>
                  <a:gd name="T48" fmla="*/ 125 w 263"/>
                  <a:gd name="T49" fmla="*/ 892 h 1524"/>
                  <a:gd name="T50" fmla="*/ 145 w 263"/>
                  <a:gd name="T51" fmla="*/ 790 h 1524"/>
                  <a:gd name="T52" fmla="*/ 179 w 263"/>
                  <a:gd name="T53" fmla="*/ 571 h 1524"/>
                  <a:gd name="T54" fmla="*/ 192 w 263"/>
                  <a:gd name="T55" fmla="*/ 468 h 1524"/>
                  <a:gd name="T56" fmla="*/ 211 w 263"/>
                  <a:gd name="T57" fmla="*/ 312 h 1524"/>
                  <a:gd name="T58" fmla="*/ 223 w 263"/>
                  <a:gd name="T59" fmla="*/ 150 h 1524"/>
                  <a:gd name="T60" fmla="*/ 214 w 263"/>
                  <a:gd name="T61" fmla="*/ 22 h 1524"/>
                  <a:gd name="T62" fmla="*/ 216 w 263"/>
                  <a:gd name="T63" fmla="*/ 7 h 1524"/>
                  <a:gd name="T64" fmla="*/ 228 w 263"/>
                  <a:gd name="T65" fmla="*/ 0 h 1524"/>
                  <a:gd name="T66" fmla="*/ 251 w 263"/>
                  <a:gd name="T67" fmla="*/ 13 h 1524"/>
                  <a:gd name="T68" fmla="*/ 251 w 263"/>
                  <a:gd name="T69" fmla="*/ 13 h 1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3"/>
                  <a:gd name="T106" fmla="*/ 0 h 1524"/>
                  <a:gd name="T107" fmla="*/ 263 w 263"/>
                  <a:gd name="T108" fmla="*/ 1524 h 1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3" h="1524">
                    <a:moveTo>
                      <a:pt x="251" y="13"/>
                    </a:moveTo>
                    <a:lnTo>
                      <a:pt x="263" y="144"/>
                    </a:lnTo>
                    <a:lnTo>
                      <a:pt x="258" y="312"/>
                    </a:lnTo>
                    <a:lnTo>
                      <a:pt x="247" y="472"/>
                    </a:lnTo>
                    <a:lnTo>
                      <a:pt x="239" y="576"/>
                    </a:lnTo>
                    <a:lnTo>
                      <a:pt x="225" y="692"/>
                    </a:lnTo>
                    <a:lnTo>
                      <a:pt x="209" y="795"/>
                    </a:lnTo>
                    <a:lnTo>
                      <a:pt x="178" y="1015"/>
                    </a:lnTo>
                    <a:lnTo>
                      <a:pt x="164" y="1133"/>
                    </a:lnTo>
                    <a:lnTo>
                      <a:pt x="153" y="1188"/>
                    </a:lnTo>
                    <a:lnTo>
                      <a:pt x="140" y="1250"/>
                    </a:lnTo>
                    <a:lnTo>
                      <a:pt x="120" y="1324"/>
                    </a:lnTo>
                    <a:lnTo>
                      <a:pt x="97" y="1388"/>
                    </a:lnTo>
                    <a:lnTo>
                      <a:pt x="84" y="1418"/>
                    </a:lnTo>
                    <a:lnTo>
                      <a:pt x="68" y="1448"/>
                    </a:lnTo>
                    <a:lnTo>
                      <a:pt x="52" y="1481"/>
                    </a:lnTo>
                    <a:lnTo>
                      <a:pt x="32" y="1515"/>
                    </a:lnTo>
                    <a:lnTo>
                      <a:pt x="20" y="1524"/>
                    </a:lnTo>
                    <a:lnTo>
                      <a:pt x="6" y="1522"/>
                    </a:lnTo>
                    <a:lnTo>
                      <a:pt x="0" y="1496"/>
                    </a:lnTo>
                    <a:lnTo>
                      <a:pt x="28" y="1431"/>
                    </a:lnTo>
                    <a:lnTo>
                      <a:pt x="44" y="1369"/>
                    </a:lnTo>
                    <a:lnTo>
                      <a:pt x="66" y="1232"/>
                    </a:lnTo>
                    <a:lnTo>
                      <a:pt x="109" y="1008"/>
                    </a:lnTo>
                    <a:lnTo>
                      <a:pt x="125" y="892"/>
                    </a:lnTo>
                    <a:lnTo>
                      <a:pt x="145" y="790"/>
                    </a:lnTo>
                    <a:lnTo>
                      <a:pt x="179" y="571"/>
                    </a:lnTo>
                    <a:lnTo>
                      <a:pt x="192" y="468"/>
                    </a:lnTo>
                    <a:lnTo>
                      <a:pt x="211" y="312"/>
                    </a:lnTo>
                    <a:lnTo>
                      <a:pt x="223" y="150"/>
                    </a:lnTo>
                    <a:lnTo>
                      <a:pt x="214" y="22"/>
                    </a:lnTo>
                    <a:lnTo>
                      <a:pt x="216" y="7"/>
                    </a:lnTo>
                    <a:lnTo>
                      <a:pt x="228" y="0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" name="Freeform 335"/>
              <p:cNvSpPr>
                <a:spLocks/>
              </p:cNvSpPr>
              <p:nvPr/>
            </p:nvSpPr>
            <p:spPr bwMode="auto">
              <a:xfrm>
                <a:off x="240" y="2588"/>
                <a:ext cx="45" cy="102"/>
              </a:xfrm>
              <a:custGeom>
                <a:avLst/>
                <a:gdLst>
                  <a:gd name="T0" fmla="*/ 302 w 315"/>
                  <a:gd name="T1" fmla="*/ 36 h 713"/>
                  <a:gd name="T2" fmla="*/ 181 w 315"/>
                  <a:gd name="T3" fmla="*/ 52 h 713"/>
                  <a:gd name="T4" fmla="*/ 126 w 315"/>
                  <a:gd name="T5" fmla="*/ 63 h 713"/>
                  <a:gd name="T6" fmla="*/ 72 w 315"/>
                  <a:gd name="T7" fmla="*/ 92 h 713"/>
                  <a:gd name="T8" fmla="*/ 53 w 315"/>
                  <a:gd name="T9" fmla="*/ 121 h 713"/>
                  <a:gd name="T10" fmla="*/ 51 w 315"/>
                  <a:gd name="T11" fmla="*/ 138 h 713"/>
                  <a:gd name="T12" fmla="*/ 52 w 315"/>
                  <a:gd name="T13" fmla="*/ 156 h 713"/>
                  <a:gd name="T14" fmla="*/ 63 w 315"/>
                  <a:gd name="T15" fmla="*/ 237 h 713"/>
                  <a:gd name="T16" fmla="*/ 49 w 315"/>
                  <a:gd name="T17" fmla="*/ 687 h 713"/>
                  <a:gd name="T18" fmla="*/ 41 w 315"/>
                  <a:gd name="T19" fmla="*/ 706 h 713"/>
                  <a:gd name="T20" fmla="*/ 24 w 315"/>
                  <a:gd name="T21" fmla="*/ 713 h 713"/>
                  <a:gd name="T22" fmla="*/ 0 w 315"/>
                  <a:gd name="T23" fmla="*/ 687 h 713"/>
                  <a:gd name="T24" fmla="*/ 9 w 315"/>
                  <a:gd name="T25" fmla="*/ 461 h 713"/>
                  <a:gd name="T26" fmla="*/ 27 w 315"/>
                  <a:gd name="T27" fmla="*/ 234 h 713"/>
                  <a:gd name="T28" fmla="*/ 20 w 315"/>
                  <a:gd name="T29" fmla="*/ 138 h 713"/>
                  <a:gd name="T30" fmla="*/ 24 w 315"/>
                  <a:gd name="T31" fmla="*/ 97 h 713"/>
                  <a:gd name="T32" fmla="*/ 34 w 315"/>
                  <a:gd name="T33" fmla="*/ 79 h 713"/>
                  <a:gd name="T34" fmla="*/ 50 w 315"/>
                  <a:gd name="T35" fmla="*/ 62 h 713"/>
                  <a:gd name="T36" fmla="*/ 79 w 315"/>
                  <a:gd name="T37" fmla="*/ 44 h 713"/>
                  <a:gd name="T38" fmla="*/ 107 w 315"/>
                  <a:gd name="T39" fmla="*/ 31 h 713"/>
                  <a:gd name="T40" fmla="*/ 165 w 315"/>
                  <a:gd name="T41" fmla="*/ 18 h 713"/>
                  <a:gd name="T42" fmla="*/ 292 w 315"/>
                  <a:gd name="T43" fmla="*/ 0 h 713"/>
                  <a:gd name="T44" fmla="*/ 307 w 315"/>
                  <a:gd name="T45" fmla="*/ 3 h 713"/>
                  <a:gd name="T46" fmla="*/ 315 w 315"/>
                  <a:gd name="T47" fmla="*/ 14 h 713"/>
                  <a:gd name="T48" fmla="*/ 314 w 315"/>
                  <a:gd name="T49" fmla="*/ 27 h 713"/>
                  <a:gd name="T50" fmla="*/ 302 w 315"/>
                  <a:gd name="T51" fmla="*/ 36 h 713"/>
                  <a:gd name="T52" fmla="*/ 302 w 315"/>
                  <a:gd name="T53" fmla="*/ 36 h 7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5"/>
                  <a:gd name="T82" fmla="*/ 0 h 713"/>
                  <a:gd name="T83" fmla="*/ 315 w 315"/>
                  <a:gd name="T84" fmla="*/ 713 h 7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5" h="713">
                    <a:moveTo>
                      <a:pt x="302" y="36"/>
                    </a:moveTo>
                    <a:lnTo>
                      <a:pt x="181" y="52"/>
                    </a:lnTo>
                    <a:lnTo>
                      <a:pt x="126" y="63"/>
                    </a:lnTo>
                    <a:lnTo>
                      <a:pt x="72" y="92"/>
                    </a:lnTo>
                    <a:lnTo>
                      <a:pt x="53" y="121"/>
                    </a:lnTo>
                    <a:lnTo>
                      <a:pt x="51" y="138"/>
                    </a:lnTo>
                    <a:lnTo>
                      <a:pt x="52" y="156"/>
                    </a:lnTo>
                    <a:lnTo>
                      <a:pt x="63" y="237"/>
                    </a:lnTo>
                    <a:lnTo>
                      <a:pt x="49" y="687"/>
                    </a:lnTo>
                    <a:lnTo>
                      <a:pt x="41" y="706"/>
                    </a:lnTo>
                    <a:lnTo>
                      <a:pt x="24" y="713"/>
                    </a:lnTo>
                    <a:lnTo>
                      <a:pt x="0" y="687"/>
                    </a:lnTo>
                    <a:lnTo>
                      <a:pt x="9" y="461"/>
                    </a:lnTo>
                    <a:lnTo>
                      <a:pt x="27" y="234"/>
                    </a:lnTo>
                    <a:lnTo>
                      <a:pt x="20" y="138"/>
                    </a:lnTo>
                    <a:lnTo>
                      <a:pt x="24" y="97"/>
                    </a:lnTo>
                    <a:lnTo>
                      <a:pt x="34" y="79"/>
                    </a:lnTo>
                    <a:lnTo>
                      <a:pt x="50" y="62"/>
                    </a:lnTo>
                    <a:lnTo>
                      <a:pt x="79" y="44"/>
                    </a:lnTo>
                    <a:lnTo>
                      <a:pt x="107" y="31"/>
                    </a:lnTo>
                    <a:lnTo>
                      <a:pt x="165" y="18"/>
                    </a:lnTo>
                    <a:lnTo>
                      <a:pt x="292" y="0"/>
                    </a:lnTo>
                    <a:lnTo>
                      <a:pt x="307" y="3"/>
                    </a:lnTo>
                    <a:lnTo>
                      <a:pt x="315" y="14"/>
                    </a:lnTo>
                    <a:lnTo>
                      <a:pt x="314" y="27"/>
                    </a:lnTo>
                    <a:lnTo>
                      <a:pt x="30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" name="Freeform 336"/>
              <p:cNvSpPr>
                <a:spLocks/>
              </p:cNvSpPr>
              <p:nvPr/>
            </p:nvSpPr>
            <p:spPr bwMode="auto">
              <a:xfrm>
                <a:off x="548" y="2674"/>
                <a:ext cx="32" cy="36"/>
              </a:xfrm>
              <a:custGeom>
                <a:avLst/>
                <a:gdLst>
                  <a:gd name="T0" fmla="*/ 190 w 224"/>
                  <a:gd name="T1" fmla="*/ 1 h 248"/>
                  <a:gd name="T2" fmla="*/ 210 w 224"/>
                  <a:gd name="T3" fmla="*/ 0 h 248"/>
                  <a:gd name="T4" fmla="*/ 223 w 224"/>
                  <a:gd name="T5" fmla="*/ 13 h 248"/>
                  <a:gd name="T6" fmla="*/ 224 w 224"/>
                  <a:gd name="T7" fmla="*/ 31 h 248"/>
                  <a:gd name="T8" fmla="*/ 211 w 224"/>
                  <a:gd name="T9" fmla="*/ 47 h 248"/>
                  <a:gd name="T10" fmla="*/ 153 w 224"/>
                  <a:gd name="T11" fmla="*/ 80 h 248"/>
                  <a:gd name="T12" fmla="*/ 151 w 224"/>
                  <a:gd name="T13" fmla="*/ 108 h 248"/>
                  <a:gd name="T14" fmla="*/ 158 w 224"/>
                  <a:gd name="T15" fmla="*/ 140 h 248"/>
                  <a:gd name="T16" fmla="*/ 144 w 224"/>
                  <a:gd name="T17" fmla="*/ 171 h 248"/>
                  <a:gd name="T18" fmla="*/ 118 w 224"/>
                  <a:gd name="T19" fmla="*/ 196 h 248"/>
                  <a:gd name="T20" fmla="*/ 104 w 224"/>
                  <a:gd name="T21" fmla="*/ 205 h 248"/>
                  <a:gd name="T22" fmla="*/ 83 w 224"/>
                  <a:gd name="T23" fmla="*/ 215 h 248"/>
                  <a:gd name="T24" fmla="*/ 47 w 224"/>
                  <a:gd name="T25" fmla="*/ 235 h 248"/>
                  <a:gd name="T26" fmla="*/ 20 w 224"/>
                  <a:gd name="T27" fmla="*/ 248 h 248"/>
                  <a:gd name="T28" fmla="*/ 2 w 224"/>
                  <a:gd name="T29" fmla="*/ 240 h 248"/>
                  <a:gd name="T30" fmla="*/ 0 w 224"/>
                  <a:gd name="T31" fmla="*/ 218 h 248"/>
                  <a:gd name="T32" fmla="*/ 5 w 224"/>
                  <a:gd name="T33" fmla="*/ 205 h 248"/>
                  <a:gd name="T34" fmla="*/ 18 w 224"/>
                  <a:gd name="T35" fmla="*/ 190 h 248"/>
                  <a:gd name="T36" fmla="*/ 35 w 224"/>
                  <a:gd name="T37" fmla="*/ 175 h 248"/>
                  <a:gd name="T38" fmla="*/ 61 w 224"/>
                  <a:gd name="T39" fmla="*/ 157 h 248"/>
                  <a:gd name="T40" fmla="*/ 93 w 224"/>
                  <a:gd name="T41" fmla="*/ 132 h 248"/>
                  <a:gd name="T42" fmla="*/ 109 w 224"/>
                  <a:gd name="T43" fmla="*/ 48 h 248"/>
                  <a:gd name="T44" fmla="*/ 146 w 224"/>
                  <a:gd name="T45" fmla="*/ 19 h 248"/>
                  <a:gd name="T46" fmla="*/ 190 w 224"/>
                  <a:gd name="T47" fmla="*/ 1 h 248"/>
                  <a:gd name="T48" fmla="*/ 190 w 224"/>
                  <a:gd name="T49" fmla="*/ 1 h 2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248"/>
                  <a:gd name="T77" fmla="*/ 224 w 224"/>
                  <a:gd name="T78" fmla="*/ 248 h 2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248">
                    <a:moveTo>
                      <a:pt x="190" y="1"/>
                    </a:moveTo>
                    <a:lnTo>
                      <a:pt x="210" y="0"/>
                    </a:lnTo>
                    <a:lnTo>
                      <a:pt x="223" y="13"/>
                    </a:lnTo>
                    <a:lnTo>
                      <a:pt x="224" y="31"/>
                    </a:lnTo>
                    <a:lnTo>
                      <a:pt x="211" y="47"/>
                    </a:lnTo>
                    <a:lnTo>
                      <a:pt x="153" y="80"/>
                    </a:lnTo>
                    <a:lnTo>
                      <a:pt x="151" y="108"/>
                    </a:lnTo>
                    <a:lnTo>
                      <a:pt x="158" y="140"/>
                    </a:lnTo>
                    <a:lnTo>
                      <a:pt x="144" y="171"/>
                    </a:lnTo>
                    <a:lnTo>
                      <a:pt x="118" y="196"/>
                    </a:lnTo>
                    <a:lnTo>
                      <a:pt x="104" y="205"/>
                    </a:lnTo>
                    <a:lnTo>
                      <a:pt x="83" y="215"/>
                    </a:lnTo>
                    <a:lnTo>
                      <a:pt x="47" y="235"/>
                    </a:lnTo>
                    <a:lnTo>
                      <a:pt x="20" y="248"/>
                    </a:lnTo>
                    <a:lnTo>
                      <a:pt x="2" y="240"/>
                    </a:lnTo>
                    <a:lnTo>
                      <a:pt x="0" y="218"/>
                    </a:lnTo>
                    <a:lnTo>
                      <a:pt x="5" y="205"/>
                    </a:lnTo>
                    <a:lnTo>
                      <a:pt x="18" y="190"/>
                    </a:lnTo>
                    <a:lnTo>
                      <a:pt x="35" y="175"/>
                    </a:lnTo>
                    <a:lnTo>
                      <a:pt x="61" y="157"/>
                    </a:lnTo>
                    <a:lnTo>
                      <a:pt x="93" y="132"/>
                    </a:lnTo>
                    <a:lnTo>
                      <a:pt x="109" y="48"/>
                    </a:lnTo>
                    <a:lnTo>
                      <a:pt x="146" y="19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" name="Freeform 337"/>
              <p:cNvSpPr>
                <a:spLocks/>
              </p:cNvSpPr>
              <p:nvPr/>
            </p:nvSpPr>
            <p:spPr bwMode="auto">
              <a:xfrm>
                <a:off x="573" y="2662"/>
                <a:ext cx="89" cy="71"/>
              </a:xfrm>
              <a:custGeom>
                <a:avLst/>
                <a:gdLst>
                  <a:gd name="T0" fmla="*/ 125 w 624"/>
                  <a:gd name="T1" fmla="*/ 50 h 493"/>
                  <a:gd name="T2" fmla="*/ 47 w 624"/>
                  <a:gd name="T3" fmla="*/ 116 h 493"/>
                  <a:gd name="T4" fmla="*/ 52 w 624"/>
                  <a:gd name="T5" fmla="*/ 176 h 493"/>
                  <a:gd name="T6" fmla="*/ 105 w 624"/>
                  <a:gd name="T7" fmla="*/ 272 h 493"/>
                  <a:gd name="T8" fmla="*/ 101 w 624"/>
                  <a:gd name="T9" fmla="*/ 356 h 493"/>
                  <a:gd name="T10" fmla="*/ 111 w 624"/>
                  <a:gd name="T11" fmla="*/ 377 h 493"/>
                  <a:gd name="T12" fmla="*/ 144 w 624"/>
                  <a:gd name="T13" fmla="*/ 400 h 493"/>
                  <a:gd name="T14" fmla="*/ 317 w 624"/>
                  <a:gd name="T15" fmla="*/ 428 h 493"/>
                  <a:gd name="T16" fmla="*/ 447 w 624"/>
                  <a:gd name="T17" fmla="*/ 399 h 493"/>
                  <a:gd name="T18" fmla="*/ 530 w 624"/>
                  <a:gd name="T19" fmla="*/ 330 h 493"/>
                  <a:gd name="T20" fmla="*/ 534 w 624"/>
                  <a:gd name="T21" fmla="*/ 208 h 493"/>
                  <a:gd name="T22" fmla="*/ 506 w 624"/>
                  <a:gd name="T23" fmla="*/ 164 h 493"/>
                  <a:gd name="T24" fmla="*/ 466 w 624"/>
                  <a:gd name="T25" fmla="*/ 123 h 493"/>
                  <a:gd name="T26" fmla="*/ 420 w 624"/>
                  <a:gd name="T27" fmla="*/ 93 h 493"/>
                  <a:gd name="T28" fmla="*/ 347 w 624"/>
                  <a:gd name="T29" fmla="*/ 49 h 493"/>
                  <a:gd name="T30" fmla="*/ 266 w 624"/>
                  <a:gd name="T31" fmla="*/ 37 h 493"/>
                  <a:gd name="T32" fmla="*/ 253 w 624"/>
                  <a:gd name="T33" fmla="*/ 13 h 493"/>
                  <a:gd name="T34" fmla="*/ 363 w 624"/>
                  <a:gd name="T35" fmla="*/ 0 h 493"/>
                  <a:gd name="T36" fmla="*/ 569 w 624"/>
                  <a:gd name="T37" fmla="*/ 119 h 493"/>
                  <a:gd name="T38" fmla="*/ 617 w 624"/>
                  <a:gd name="T39" fmla="*/ 316 h 493"/>
                  <a:gd name="T40" fmla="*/ 578 w 624"/>
                  <a:gd name="T41" fmla="*/ 392 h 493"/>
                  <a:gd name="T42" fmla="*/ 535 w 624"/>
                  <a:gd name="T43" fmla="*/ 431 h 493"/>
                  <a:gd name="T44" fmla="*/ 471 w 624"/>
                  <a:gd name="T45" fmla="*/ 467 h 493"/>
                  <a:gd name="T46" fmla="*/ 318 w 624"/>
                  <a:gd name="T47" fmla="*/ 493 h 493"/>
                  <a:gd name="T48" fmla="*/ 129 w 624"/>
                  <a:gd name="T49" fmla="*/ 450 h 493"/>
                  <a:gd name="T50" fmla="*/ 80 w 624"/>
                  <a:gd name="T51" fmla="*/ 425 h 493"/>
                  <a:gd name="T52" fmla="*/ 48 w 624"/>
                  <a:gd name="T53" fmla="*/ 373 h 493"/>
                  <a:gd name="T54" fmla="*/ 53 w 624"/>
                  <a:gd name="T55" fmla="*/ 244 h 493"/>
                  <a:gd name="T56" fmla="*/ 0 w 624"/>
                  <a:gd name="T57" fmla="*/ 162 h 493"/>
                  <a:gd name="T58" fmla="*/ 23 w 624"/>
                  <a:gd name="T59" fmla="*/ 86 h 493"/>
                  <a:gd name="T60" fmla="*/ 70 w 624"/>
                  <a:gd name="T61" fmla="*/ 51 h 493"/>
                  <a:gd name="T62" fmla="*/ 112 w 624"/>
                  <a:gd name="T63" fmla="*/ 23 h 493"/>
                  <a:gd name="T64" fmla="*/ 178 w 624"/>
                  <a:gd name="T65" fmla="*/ 22 h 493"/>
                  <a:gd name="T66" fmla="*/ 165 w 624"/>
                  <a:gd name="T67" fmla="*/ 39 h 4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4"/>
                  <a:gd name="T103" fmla="*/ 0 h 493"/>
                  <a:gd name="T104" fmla="*/ 624 w 624"/>
                  <a:gd name="T105" fmla="*/ 493 h 4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4" h="493">
                    <a:moveTo>
                      <a:pt x="165" y="39"/>
                    </a:moveTo>
                    <a:lnTo>
                      <a:pt x="125" y="50"/>
                    </a:lnTo>
                    <a:lnTo>
                      <a:pt x="89" y="74"/>
                    </a:lnTo>
                    <a:lnTo>
                      <a:pt x="47" y="116"/>
                    </a:lnTo>
                    <a:lnTo>
                      <a:pt x="40" y="148"/>
                    </a:lnTo>
                    <a:lnTo>
                      <a:pt x="52" y="176"/>
                    </a:lnTo>
                    <a:lnTo>
                      <a:pt x="96" y="222"/>
                    </a:lnTo>
                    <a:lnTo>
                      <a:pt x="105" y="272"/>
                    </a:lnTo>
                    <a:lnTo>
                      <a:pt x="96" y="325"/>
                    </a:lnTo>
                    <a:lnTo>
                      <a:pt x="101" y="356"/>
                    </a:lnTo>
                    <a:lnTo>
                      <a:pt x="118" y="384"/>
                    </a:lnTo>
                    <a:lnTo>
                      <a:pt x="111" y="377"/>
                    </a:lnTo>
                    <a:lnTo>
                      <a:pt x="120" y="386"/>
                    </a:lnTo>
                    <a:lnTo>
                      <a:pt x="144" y="400"/>
                    </a:lnTo>
                    <a:lnTo>
                      <a:pt x="216" y="419"/>
                    </a:lnTo>
                    <a:lnTo>
                      <a:pt x="317" y="428"/>
                    </a:lnTo>
                    <a:lnTo>
                      <a:pt x="418" y="412"/>
                    </a:lnTo>
                    <a:lnTo>
                      <a:pt x="447" y="399"/>
                    </a:lnTo>
                    <a:lnTo>
                      <a:pt x="475" y="381"/>
                    </a:lnTo>
                    <a:lnTo>
                      <a:pt x="530" y="330"/>
                    </a:lnTo>
                    <a:lnTo>
                      <a:pt x="548" y="257"/>
                    </a:lnTo>
                    <a:lnTo>
                      <a:pt x="534" y="208"/>
                    </a:lnTo>
                    <a:lnTo>
                      <a:pt x="522" y="188"/>
                    </a:lnTo>
                    <a:lnTo>
                      <a:pt x="506" y="164"/>
                    </a:lnTo>
                    <a:lnTo>
                      <a:pt x="486" y="141"/>
                    </a:lnTo>
                    <a:lnTo>
                      <a:pt x="466" y="123"/>
                    </a:lnTo>
                    <a:lnTo>
                      <a:pt x="445" y="107"/>
                    </a:lnTo>
                    <a:lnTo>
                      <a:pt x="420" y="93"/>
                    </a:lnTo>
                    <a:lnTo>
                      <a:pt x="382" y="68"/>
                    </a:lnTo>
                    <a:lnTo>
                      <a:pt x="347" y="49"/>
                    </a:lnTo>
                    <a:lnTo>
                      <a:pt x="309" y="37"/>
                    </a:lnTo>
                    <a:lnTo>
                      <a:pt x="266" y="37"/>
                    </a:lnTo>
                    <a:lnTo>
                      <a:pt x="249" y="24"/>
                    </a:lnTo>
                    <a:lnTo>
                      <a:pt x="253" y="13"/>
                    </a:lnTo>
                    <a:lnTo>
                      <a:pt x="263" y="8"/>
                    </a:lnTo>
                    <a:lnTo>
                      <a:pt x="363" y="0"/>
                    </a:lnTo>
                    <a:lnTo>
                      <a:pt x="456" y="29"/>
                    </a:lnTo>
                    <a:lnTo>
                      <a:pt x="569" y="119"/>
                    </a:lnTo>
                    <a:lnTo>
                      <a:pt x="624" y="254"/>
                    </a:lnTo>
                    <a:lnTo>
                      <a:pt x="617" y="316"/>
                    </a:lnTo>
                    <a:lnTo>
                      <a:pt x="595" y="368"/>
                    </a:lnTo>
                    <a:lnTo>
                      <a:pt x="578" y="392"/>
                    </a:lnTo>
                    <a:lnTo>
                      <a:pt x="558" y="412"/>
                    </a:lnTo>
                    <a:lnTo>
                      <a:pt x="535" y="431"/>
                    </a:lnTo>
                    <a:lnTo>
                      <a:pt x="507" y="447"/>
                    </a:lnTo>
                    <a:lnTo>
                      <a:pt x="471" y="467"/>
                    </a:lnTo>
                    <a:lnTo>
                      <a:pt x="432" y="481"/>
                    </a:lnTo>
                    <a:lnTo>
                      <a:pt x="318" y="493"/>
                    </a:lnTo>
                    <a:lnTo>
                      <a:pt x="205" y="475"/>
                    </a:lnTo>
                    <a:lnTo>
                      <a:pt x="129" y="450"/>
                    </a:lnTo>
                    <a:lnTo>
                      <a:pt x="94" y="431"/>
                    </a:lnTo>
                    <a:lnTo>
                      <a:pt x="80" y="425"/>
                    </a:lnTo>
                    <a:lnTo>
                      <a:pt x="73" y="419"/>
                    </a:lnTo>
                    <a:lnTo>
                      <a:pt x="48" y="373"/>
                    </a:lnTo>
                    <a:lnTo>
                      <a:pt x="44" y="320"/>
                    </a:lnTo>
                    <a:lnTo>
                      <a:pt x="53" y="244"/>
                    </a:lnTo>
                    <a:lnTo>
                      <a:pt x="18" y="211"/>
                    </a:lnTo>
                    <a:lnTo>
                      <a:pt x="0" y="162"/>
                    </a:lnTo>
                    <a:lnTo>
                      <a:pt x="13" y="105"/>
                    </a:lnTo>
                    <a:lnTo>
                      <a:pt x="23" y="86"/>
                    </a:lnTo>
                    <a:lnTo>
                      <a:pt x="36" y="74"/>
                    </a:lnTo>
                    <a:lnTo>
                      <a:pt x="70" y="51"/>
                    </a:lnTo>
                    <a:lnTo>
                      <a:pt x="91" y="36"/>
                    </a:lnTo>
                    <a:lnTo>
                      <a:pt x="112" y="23"/>
                    </a:lnTo>
                    <a:lnTo>
                      <a:pt x="162" y="10"/>
                    </a:lnTo>
                    <a:lnTo>
                      <a:pt x="178" y="22"/>
                    </a:lnTo>
                    <a:lnTo>
                      <a:pt x="175" y="33"/>
                    </a:lnTo>
                    <a:lnTo>
                      <a:pt x="16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" name="Freeform 338"/>
              <p:cNvSpPr>
                <a:spLocks/>
              </p:cNvSpPr>
              <p:nvPr/>
            </p:nvSpPr>
            <p:spPr bwMode="auto">
              <a:xfrm>
                <a:off x="595" y="2685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" name="Freeform 339"/>
              <p:cNvSpPr>
                <a:spLocks/>
              </p:cNvSpPr>
              <p:nvPr/>
            </p:nvSpPr>
            <p:spPr bwMode="auto">
              <a:xfrm>
                <a:off x="589" y="2668"/>
                <a:ext cx="48" cy="35"/>
              </a:xfrm>
              <a:custGeom>
                <a:avLst/>
                <a:gdLst>
                  <a:gd name="T0" fmla="*/ 314 w 333"/>
                  <a:gd name="T1" fmla="*/ 39 h 248"/>
                  <a:gd name="T2" fmla="*/ 246 w 333"/>
                  <a:gd name="T3" fmla="*/ 29 h 248"/>
                  <a:gd name="T4" fmla="*/ 175 w 333"/>
                  <a:gd name="T5" fmla="*/ 41 h 248"/>
                  <a:gd name="T6" fmla="*/ 119 w 333"/>
                  <a:gd name="T7" fmla="*/ 59 h 248"/>
                  <a:gd name="T8" fmla="*/ 69 w 333"/>
                  <a:gd name="T9" fmla="*/ 91 h 248"/>
                  <a:gd name="T10" fmla="*/ 48 w 333"/>
                  <a:gd name="T11" fmla="*/ 114 h 248"/>
                  <a:gd name="T12" fmla="*/ 84 w 333"/>
                  <a:gd name="T13" fmla="*/ 147 h 248"/>
                  <a:gd name="T14" fmla="*/ 100 w 333"/>
                  <a:gd name="T15" fmla="*/ 167 h 248"/>
                  <a:gd name="T16" fmla="*/ 119 w 333"/>
                  <a:gd name="T17" fmla="*/ 187 h 248"/>
                  <a:gd name="T18" fmla="*/ 136 w 333"/>
                  <a:gd name="T19" fmla="*/ 199 h 248"/>
                  <a:gd name="T20" fmla="*/ 155 w 333"/>
                  <a:gd name="T21" fmla="*/ 207 h 248"/>
                  <a:gd name="T22" fmla="*/ 196 w 333"/>
                  <a:gd name="T23" fmla="*/ 219 h 248"/>
                  <a:gd name="T24" fmla="*/ 206 w 333"/>
                  <a:gd name="T25" fmla="*/ 237 h 248"/>
                  <a:gd name="T26" fmla="*/ 200 w 333"/>
                  <a:gd name="T27" fmla="*/ 246 h 248"/>
                  <a:gd name="T28" fmla="*/ 188 w 333"/>
                  <a:gd name="T29" fmla="*/ 248 h 248"/>
                  <a:gd name="T30" fmla="*/ 101 w 333"/>
                  <a:gd name="T31" fmla="*/ 209 h 248"/>
                  <a:gd name="T32" fmla="*/ 62 w 333"/>
                  <a:gd name="T33" fmla="*/ 180 h 248"/>
                  <a:gd name="T34" fmla="*/ 43 w 333"/>
                  <a:gd name="T35" fmla="*/ 169 h 248"/>
                  <a:gd name="T36" fmla="*/ 18 w 333"/>
                  <a:gd name="T37" fmla="*/ 158 h 248"/>
                  <a:gd name="T38" fmla="*/ 8 w 333"/>
                  <a:gd name="T39" fmla="*/ 152 h 248"/>
                  <a:gd name="T40" fmla="*/ 0 w 333"/>
                  <a:gd name="T41" fmla="*/ 118 h 248"/>
                  <a:gd name="T42" fmla="*/ 6 w 333"/>
                  <a:gd name="T43" fmla="*/ 95 h 248"/>
                  <a:gd name="T44" fmla="*/ 46 w 333"/>
                  <a:gd name="T45" fmla="*/ 59 h 248"/>
                  <a:gd name="T46" fmla="*/ 75 w 333"/>
                  <a:gd name="T47" fmla="*/ 40 h 248"/>
                  <a:gd name="T48" fmla="*/ 104 w 333"/>
                  <a:gd name="T49" fmla="*/ 28 h 248"/>
                  <a:gd name="T50" fmla="*/ 169 w 333"/>
                  <a:gd name="T51" fmla="*/ 12 h 248"/>
                  <a:gd name="T52" fmla="*/ 249 w 333"/>
                  <a:gd name="T53" fmla="*/ 0 h 248"/>
                  <a:gd name="T54" fmla="*/ 324 w 333"/>
                  <a:gd name="T55" fmla="*/ 11 h 248"/>
                  <a:gd name="T56" fmla="*/ 333 w 333"/>
                  <a:gd name="T57" fmla="*/ 30 h 248"/>
                  <a:gd name="T58" fmla="*/ 327 w 333"/>
                  <a:gd name="T59" fmla="*/ 38 h 248"/>
                  <a:gd name="T60" fmla="*/ 314 w 333"/>
                  <a:gd name="T61" fmla="*/ 39 h 248"/>
                  <a:gd name="T62" fmla="*/ 314 w 333"/>
                  <a:gd name="T63" fmla="*/ 39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3"/>
                  <a:gd name="T97" fmla="*/ 0 h 248"/>
                  <a:gd name="T98" fmla="*/ 333 w 333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3" h="248">
                    <a:moveTo>
                      <a:pt x="314" y="39"/>
                    </a:moveTo>
                    <a:lnTo>
                      <a:pt x="246" y="29"/>
                    </a:lnTo>
                    <a:lnTo>
                      <a:pt x="175" y="41"/>
                    </a:lnTo>
                    <a:lnTo>
                      <a:pt x="119" y="59"/>
                    </a:lnTo>
                    <a:lnTo>
                      <a:pt x="69" y="91"/>
                    </a:lnTo>
                    <a:lnTo>
                      <a:pt x="48" y="114"/>
                    </a:lnTo>
                    <a:lnTo>
                      <a:pt x="84" y="147"/>
                    </a:lnTo>
                    <a:lnTo>
                      <a:pt x="100" y="167"/>
                    </a:lnTo>
                    <a:lnTo>
                      <a:pt x="119" y="187"/>
                    </a:lnTo>
                    <a:lnTo>
                      <a:pt x="136" y="199"/>
                    </a:lnTo>
                    <a:lnTo>
                      <a:pt x="155" y="207"/>
                    </a:lnTo>
                    <a:lnTo>
                      <a:pt x="196" y="219"/>
                    </a:lnTo>
                    <a:lnTo>
                      <a:pt x="206" y="237"/>
                    </a:lnTo>
                    <a:lnTo>
                      <a:pt x="200" y="246"/>
                    </a:lnTo>
                    <a:lnTo>
                      <a:pt x="188" y="248"/>
                    </a:lnTo>
                    <a:lnTo>
                      <a:pt x="101" y="209"/>
                    </a:lnTo>
                    <a:lnTo>
                      <a:pt x="62" y="180"/>
                    </a:lnTo>
                    <a:lnTo>
                      <a:pt x="43" y="169"/>
                    </a:lnTo>
                    <a:lnTo>
                      <a:pt x="18" y="158"/>
                    </a:lnTo>
                    <a:lnTo>
                      <a:pt x="8" y="152"/>
                    </a:lnTo>
                    <a:lnTo>
                      <a:pt x="0" y="118"/>
                    </a:lnTo>
                    <a:lnTo>
                      <a:pt x="6" y="95"/>
                    </a:lnTo>
                    <a:lnTo>
                      <a:pt x="46" y="59"/>
                    </a:lnTo>
                    <a:lnTo>
                      <a:pt x="75" y="40"/>
                    </a:lnTo>
                    <a:lnTo>
                      <a:pt x="104" y="28"/>
                    </a:lnTo>
                    <a:lnTo>
                      <a:pt x="169" y="12"/>
                    </a:lnTo>
                    <a:lnTo>
                      <a:pt x="249" y="0"/>
                    </a:lnTo>
                    <a:lnTo>
                      <a:pt x="324" y="11"/>
                    </a:lnTo>
                    <a:lnTo>
                      <a:pt x="333" y="30"/>
                    </a:lnTo>
                    <a:lnTo>
                      <a:pt x="327" y="38"/>
                    </a:lnTo>
                    <a:lnTo>
                      <a:pt x="31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" name="Freeform 340"/>
              <p:cNvSpPr>
                <a:spLocks/>
              </p:cNvSpPr>
              <p:nvPr/>
            </p:nvSpPr>
            <p:spPr bwMode="auto">
              <a:xfrm>
                <a:off x="353" y="2490"/>
                <a:ext cx="87" cy="74"/>
              </a:xfrm>
              <a:custGeom>
                <a:avLst/>
                <a:gdLst>
                  <a:gd name="T0" fmla="*/ 72 w 606"/>
                  <a:gd name="T1" fmla="*/ 30 h 522"/>
                  <a:gd name="T2" fmla="*/ 90 w 606"/>
                  <a:gd name="T3" fmla="*/ 106 h 522"/>
                  <a:gd name="T4" fmla="*/ 114 w 606"/>
                  <a:gd name="T5" fmla="*/ 202 h 522"/>
                  <a:gd name="T6" fmla="*/ 128 w 606"/>
                  <a:gd name="T7" fmla="*/ 249 h 522"/>
                  <a:gd name="T8" fmla="*/ 144 w 606"/>
                  <a:gd name="T9" fmla="*/ 292 h 522"/>
                  <a:gd name="T10" fmla="*/ 161 w 606"/>
                  <a:gd name="T11" fmla="*/ 326 h 522"/>
                  <a:gd name="T12" fmla="*/ 179 w 606"/>
                  <a:gd name="T13" fmla="*/ 349 h 522"/>
                  <a:gd name="T14" fmla="*/ 199 w 606"/>
                  <a:gd name="T15" fmla="*/ 361 h 522"/>
                  <a:gd name="T16" fmla="*/ 221 w 606"/>
                  <a:gd name="T17" fmla="*/ 368 h 522"/>
                  <a:gd name="T18" fmla="*/ 265 w 606"/>
                  <a:gd name="T19" fmla="*/ 370 h 522"/>
                  <a:gd name="T20" fmla="*/ 357 w 606"/>
                  <a:gd name="T21" fmla="*/ 369 h 522"/>
                  <a:gd name="T22" fmla="*/ 411 w 606"/>
                  <a:gd name="T23" fmla="*/ 385 h 522"/>
                  <a:gd name="T24" fmla="*/ 460 w 606"/>
                  <a:gd name="T25" fmla="*/ 405 h 522"/>
                  <a:gd name="T26" fmla="*/ 510 w 606"/>
                  <a:gd name="T27" fmla="*/ 423 h 522"/>
                  <a:gd name="T28" fmla="*/ 567 w 606"/>
                  <a:gd name="T29" fmla="*/ 432 h 522"/>
                  <a:gd name="T30" fmla="*/ 595 w 606"/>
                  <a:gd name="T31" fmla="*/ 443 h 522"/>
                  <a:gd name="T32" fmla="*/ 606 w 606"/>
                  <a:gd name="T33" fmla="*/ 466 h 522"/>
                  <a:gd name="T34" fmla="*/ 597 w 606"/>
                  <a:gd name="T35" fmla="*/ 491 h 522"/>
                  <a:gd name="T36" fmla="*/ 586 w 606"/>
                  <a:gd name="T37" fmla="*/ 500 h 522"/>
                  <a:gd name="T38" fmla="*/ 570 w 606"/>
                  <a:gd name="T39" fmla="*/ 506 h 522"/>
                  <a:gd name="T40" fmla="*/ 455 w 606"/>
                  <a:gd name="T41" fmla="*/ 519 h 522"/>
                  <a:gd name="T42" fmla="*/ 324 w 606"/>
                  <a:gd name="T43" fmla="*/ 522 h 522"/>
                  <a:gd name="T44" fmla="*/ 197 w 606"/>
                  <a:gd name="T45" fmla="*/ 506 h 522"/>
                  <a:gd name="T46" fmla="*/ 94 w 606"/>
                  <a:gd name="T47" fmla="*/ 456 h 522"/>
                  <a:gd name="T48" fmla="*/ 51 w 606"/>
                  <a:gd name="T49" fmla="*/ 380 h 522"/>
                  <a:gd name="T50" fmla="*/ 24 w 606"/>
                  <a:gd name="T51" fmla="*/ 265 h 522"/>
                  <a:gd name="T52" fmla="*/ 0 w 606"/>
                  <a:gd name="T53" fmla="*/ 44 h 522"/>
                  <a:gd name="T54" fmla="*/ 6 w 606"/>
                  <a:gd name="T55" fmla="*/ 14 h 522"/>
                  <a:gd name="T56" fmla="*/ 16 w 606"/>
                  <a:gd name="T57" fmla="*/ 5 h 522"/>
                  <a:gd name="T58" fmla="*/ 29 w 606"/>
                  <a:gd name="T59" fmla="*/ 0 h 522"/>
                  <a:gd name="T60" fmla="*/ 54 w 606"/>
                  <a:gd name="T61" fmla="*/ 5 h 522"/>
                  <a:gd name="T62" fmla="*/ 72 w 606"/>
                  <a:gd name="T63" fmla="*/ 30 h 522"/>
                  <a:gd name="T64" fmla="*/ 72 w 606"/>
                  <a:gd name="T65" fmla="*/ 30 h 5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6"/>
                  <a:gd name="T100" fmla="*/ 0 h 522"/>
                  <a:gd name="T101" fmla="*/ 606 w 606"/>
                  <a:gd name="T102" fmla="*/ 522 h 5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6" h="522">
                    <a:moveTo>
                      <a:pt x="72" y="30"/>
                    </a:moveTo>
                    <a:lnTo>
                      <a:pt x="90" y="106"/>
                    </a:lnTo>
                    <a:lnTo>
                      <a:pt x="114" y="202"/>
                    </a:lnTo>
                    <a:lnTo>
                      <a:pt x="128" y="249"/>
                    </a:lnTo>
                    <a:lnTo>
                      <a:pt x="144" y="292"/>
                    </a:lnTo>
                    <a:lnTo>
                      <a:pt x="161" y="326"/>
                    </a:lnTo>
                    <a:lnTo>
                      <a:pt x="179" y="349"/>
                    </a:lnTo>
                    <a:lnTo>
                      <a:pt x="199" y="361"/>
                    </a:lnTo>
                    <a:lnTo>
                      <a:pt x="221" y="368"/>
                    </a:lnTo>
                    <a:lnTo>
                      <a:pt x="265" y="370"/>
                    </a:lnTo>
                    <a:lnTo>
                      <a:pt x="357" y="369"/>
                    </a:lnTo>
                    <a:lnTo>
                      <a:pt x="411" y="385"/>
                    </a:lnTo>
                    <a:lnTo>
                      <a:pt x="460" y="405"/>
                    </a:lnTo>
                    <a:lnTo>
                      <a:pt x="510" y="423"/>
                    </a:lnTo>
                    <a:lnTo>
                      <a:pt x="567" y="432"/>
                    </a:lnTo>
                    <a:lnTo>
                      <a:pt x="595" y="443"/>
                    </a:lnTo>
                    <a:lnTo>
                      <a:pt x="606" y="466"/>
                    </a:lnTo>
                    <a:lnTo>
                      <a:pt x="597" y="491"/>
                    </a:lnTo>
                    <a:lnTo>
                      <a:pt x="586" y="500"/>
                    </a:lnTo>
                    <a:lnTo>
                      <a:pt x="570" y="506"/>
                    </a:lnTo>
                    <a:lnTo>
                      <a:pt x="455" y="519"/>
                    </a:lnTo>
                    <a:lnTo>
                      <a:pt x="324" y="522"/>
                    </a:lnTo>
                    <a:lnTo>
                      <a:pt x="197" y="506"/>
                    </a:lnTo>
                    <a:lnTo>
                      <a:pt x="94" y="456"/>
                    </a:lnTo>
                    <a:lnTo>
                      <a:pt x="51" y="380"/>
                    </a:lnTo>
                    <a:lnTo>
                      <a:pt x="24" y="265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6" y="5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" name="Freeform 341"/>
              <p:cNvSpPr>
                <a:spLocks/>
              </p:cNvSpPr>
              <p:nvPr/>
            </p:nvSpPr>
            <p:spPr bwMode="auto">
              <a:xfrm>
                <a:off x="407" y="2461"/>
                <a:ext cx="77" cy="66"/>
              </a:xfrm>
              <a:custGeom>
                <a:avLst/>
                <a:gdLst>
                  <a:gd name="T0" fmla="*/ 427 w 538"/>
                  <a:gd name="T1" fmla="*/ 438 h 457"/>
                  <a:gd name="T2" fmla="*/ 410 w 538"/>
                  <a:gd name="T3" fmla="*/ 202 h 457"/>
                  <a:gd name="T4" fmla="*/ 392 w 538"/>
                  <a:gd name="T5" fmla="*/ 187 h 457"/>
                  <a:gd name="T6" fmla="*/ 372 w 538"/>
                  <a:gd name="T7" fmla="*/ 177 h 457"/>
                  <a:gd name="T8" fmla="*/ 326 w 538"/>
                  <a:gd name="T9" fmla="*/ 170 h 457"/>
                  <a:gd name="T10" fmla="*/ 236 w 538"/>
                  <a:gd name="T11" fmla="*/ 160 h 457"/>
                  <a:gd name="T12" fmla="*/ 184 w 538"/>
                  <a:gd name="T13" fmla="*/ 139 h 457"/>
                  <a:gd name="T14" fmla="*/ 137 w 538"/>
                  <a:gd name="T15" fmla="*/ 114 h 457"/>
                  <a:gd name="T16" fmla="*/ 114 w 538"/>
                  <a:gd name="T17" fmla="*/ 101 h 457"/>
                  <a:gd name="T18" fmla="*/ 90 w 538"/>
                  <a:gd name="T19" fmla="*/ 90 h 457"/>
                  <a:gd name="T20" fmla="*/ 34 w 538"/>
                  <a:gd name="T21" fmla="*/ 74 h 457"/>
                  <a:gd name="T22" fmla="*/ 8 w 538"/>
                  <a:gd name="T23" fmla="*/ 59 h 457"/>
                  <a:gd name="T24" fmla="*/ 0 w 538"/>
                  <a:gd name="T25" fmla="*/ 35 h 457"/>
                  <a:gd name="T26" fmla="*/ 11 w 538"/>
                  <a:gd name="T27" fmla="*/ 11 h 457"/>
                  <a:gd name="T28" fmla="*/ 39 w 538"/>
                  <a:gd name="T29" fmla="*/ 0 h 457"/>
                  <a:gd name="T30" fmla="*/ 285 w 538"/>
                  <a:gd name="T31" fmla="*/ 11 h 457"/>
                  <a:gd name="T32" fmla="*/ 410 w 538"/>
                  <a:gd name="T33" fmla="*/ 44 h 457"/>
                  <a:gd name="T34" fmla="*/ 463 w 538"/>
                  <a:gd name="T35" fmla="*/ 71 h 457"/>
                  <a:gd name="T36" fmla="*/ 507 w 538"/>
                  <a:gd name="T37" fmla="*/ 105 h 457"/>
                  <a:gd name="T38" fmla="*/ 536 w 538"/>
                  <a:gd name="T39" fmla="*/ 164 h 457"/>
                  <a:gd name="T40" fmla="*/ 538 w 538"/>
                  <a:gd name="T41" fmla="*/ 234 h 457"/>
                  <a:gd name="T42" fmla="*/ 520 w 538"/>
                  <a:gd name="T43" fmla="*/ 386 h 457"/>
                  <a:gd name="T44" fmla="*/ 507 w 538"/>
                  <a:gd name="T45" fmla="*/ 422 h 457"/>
                  <a:gd name="T46" fmla="*/ 477 w 538"/>
                  <a:gd name="T47" fmla="*/ 449 h 457"/>
                  <a:gd name="T48" fmla="*/ 445 w 538"/>
                  <a:gd name="T49" fmla="*/ 457 h 457"/>
                  <a:gd name="T50" fmla="*/ 427 w 538"/>
                  <a:gd name="T51" fmla="*/ 438 h 457"/>
                  <a:gd name="T52" fmla="*/ 427 w 538"/>
                  <a:gd name="T53" fmla="*/ 438 h 4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8"/>
                  <a:gd name="T82" fmla="*/ 0 h 457"/>
                  <a:gd name="T83" fmla="*/ 538 w 538"/>
                  <a:gd name="T84" fmla="*/ 457 h 45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8" h="457">
                    <a:moveTo>
                      <a:pt x="427" y="438"/>
                    </a:moveTo>
                    <a:lnTo>
                      <a:pt x="410" y="202"/>
                    </a:lnTo>
                    <a:lnTo>
                      <a:pt x="392" y="187"/>
                    </a:lnTo>
                    <a:lnTo>
                      <a:pt x="372" y="177"/>
                    </a:lnTo>
                    <a:lnTo>
                      <a:pt x="326" y="170"/>
                    </a:lnTo>
                    <a:lnTo>
                      <a:pt x="236" y="160"/>
                    </a:lnTo>
                    <a:lnTo>
                      <a:pt x="184" y="139"/>
                    </a:lnTo>
                    <a:lnTo>
                      <a:pt x="137" y="114"/>
                    </a:lnTo>
                    <a:lnTo>
                      <a:pt x="114" y="101"/>
                    </a:lnTo>
                    <a:lnTo>
                      <a:pt x="90" y="90"/>
                    </a:lnTo>
                    <a:lnTo>
                      <a:pt x="34" y="74"/>
                    </a:lnTo>
                    <a:lnTo>
                      <a:pt x="8" y="59"/>
                    </a:lnTo>
                    <a:lnTo>
                      <a:pt x="0" y="35"/>
                    </a:lnTo>
                    <a:lnTo>
                      <a:pt x="11" y="11"/>
                    </a:lnTo>
                    <a:lnTo>
                      <a:pt x="39" y="0"/>
                    </a:lnTo>
                    <a:lnTo>
                      <a:pt x="285" y="11"/>
                    </a:lnTo>
                    <a:lnTo>
                      <a:pt x="410" y="44"/>
                    </a:lnTo>
                    <a:lnTo>
                      <a:pt x="463" y="71"/>
                    </a:lnTo>
                    <a:lnTo>
                      <a:pt x="507" y="105"/>
                    </a:lnTo>
                    <a:lnTo>
                      <a:pt x="536" y="164"/>
                    </a:lnTo>
                    <a:lnTo>
                      <a:pt x="538" y="234"/>
                    </a:lnTo>
                    <a:lnTo>
                      <a:pt x="520" y="386"/>
                    </a:lnTo>
                    <a:lnTo>
                      <a:pt x="507" y="422"/>
                    </a:lnTo>
                    <a:lnTo>
                      <a:pt x="477" y="449"/>
                    </a:lnTo>
                    <a:lnTo>
                      <a:pt x="445" y="457"/>
                    </a:lnTo>
                    <a:lnTo>
                      <a:pt x="427" y="438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72" name="Group 342"/>
            <p:cNvGrpSpPr>
              <a:grpSpLocks/>
            </p:cNvGrpSpPr>
            <p:nvPr/>
          </p:nvGrpSpPr>
          <p:grpSpPr bwMode="auto">
            <a:xfrm>
              <a:off x="4173" y="2257"/>
              <a:ext cx="252" cy="192"/>
              <a:chOff x="240" y="2403"/>
              <a:chExt cx="477" cy="330"/>
            </a:xfrm>
          </p:grpSpPr>
          <p:sp>
            <p:nvSpPr>
              <p:cNvPr id="1074" name="Freeform 343"/>
              <p:cNvSpPr>
                <a:spLocks/>
              </p:cNvSpPr>
              <p:nvPr/>
            </p:nvSpPr>
            <p:spPr bwMode="auto">
              <a:xfrm>
                <a:off x="243" y="2409"/>
                <a:ext cx="470" cy="322"/>
              </a:xfrm>
              <a:custGeom>
                <a:avLst/>
                <a:gdLst>
                  <a:gd name="T0" fmla="*/ 0 w 3288"/>
                  <a:gd name="T1" fmla="*/ 1989 h 2250"/>
                  <a:gd name="T2" fmla="*/ 9 w 3288"/>
                  <a:gd name="T3" fmla="*/ 1419 h 2250"/>
                  <a:gd name="T4" fmla="*/ 29 w 3288"/>
                  <a:gd name="T5" fmla="*/ 1336 h 2250"/>
                  <a:gd name="T6" fmla="*/ 101 w 3288"/>
                  <a:gd name="T7" fmla="*/ 1287 h 2250"/>
                  <a:gd name="T8" fmla="*/ 270 w 3288"/>
                  <a:gd name="T9" fmla="*/ 1253 h 2250"/>
                  <a:gd name="T10" fmla="*/ 347 w 3288"/>
                  <a:gd name="T11" fmla="*/ 1315 h 2250"/>
                  <a:gd name="T12" fmla="*/ 472 w 3288"/>
                  <a:gd name="T13" fmla="*/ 1728 h 2250"/>
                  <a:gd name="T14" fmla="*/ 668 w 3288"/>
                  <a:gd name="T15" fmla="*/ 1729 h 2250"/>
                  <a:gd name="T16" fmla="*/ 765 w 3288"/>
                  <a:gd name="T17" fmla="*/ 1714 h 2250"/>
                  <a:gd name="T18" fmla="*/ 780 w 3288"/>
                  <a:gd name="T19" fmla="*/ 1584 h 2250"/>
                  <a:gd name="T20" fmla="*/ 567 w 3288"/>
                  <a:gd name="T21" fmla="*/ 1561 h 2250"/>
                  <a:gd name="T22" fmla="*/ 434 w 3288"/>
                  <a:gd name="T23" fmla="*/ 166 h 2250"/>
                  <a:gd name="T24" fmla="*/ 470 w 3288"/>
                  <a:gd name="T25" fmla="*/ 96 h 2250"/>
                  <a:gd name="T26" fmla="*/ 709 w 3288"/>
                  <a:gd name="T27" fmla="*/ 30 h 2250"/>
                  <a:gd name="T28" fmla="*/ 1656 w 3288"/>
                  <a:gd name="T29" fmla="*/ 0 h 2250"/>
                  <a:gd name="T30" fmla="*/ 1811 w 3288"/>
                  <a:gd name="T31" fmla="*/ 22 h 2250"/>
                  <a:gd name="T32" fmla="*/ 1994 w 3288"/>
                  <a:gd name="T33" fmla="*/ 68 h 2250"/>
                  <a:gd name="T34" fmla="*/ 2032 w 3288"/>
                  <a:gd name="T35" fmla="*/ 91 h 2250"/>
                  <a:gd name="T36" fmla="*/ 2046 w 3288"/>
                  <a:gd name="T37" fmla="*/ 141 h 2250"/>
                  <a:gd name="T38" fmla="*/ 2031 w 3288"/>
                  <a:gd name="T39" fmla="*/ 404 h 2250"/>
                  <a:gd name="T40" fmla="*/ 2309 w 3288"/>
                  <a:gd name="T41" fmla="*/ 248 h 2250"/>
                  <a:gd name="T42" fmla="*/ 2441 w 3288"/>
                  <a:gd name="T43" fmla="*/ 190 h 2250"/>
                  <a:gd name="T44" fmla="*/ 2825 w 3288"/>
                  <a:gd name="T45" fmla="*/ 240 h 2250"/>
                  <a:gd name="T46" fmla="*/ 2881 w 3288"/>
                  <a:gd name="T47" fmla="*/ 255 h 2250"/>
                  <a:gd name="T48" fmla="*/ 2911 w 3288"/>
                  <a:gd name="T49" fmla="*/ 305 h 2250"/>
                  <a:gd name="T50" fmla="*/ 2914 w 3288"/>
                  <a:gd name="T51" fmla="*/ 567 h 2250"/>
                  <a:gd name="T52" fmla="*/ 2938 w 3288"/>
                  <a:gd name="T53" fmla="*/ 1166 h 2250"/>
                  <a:gd name="T54" fmla="*/ 2931 w 3288"/>
                  <a:gd name="T55" fmla="*/ 1390 h 2250"/>
                  <a:gd name="T56" fmla="*/ 3060 w 3288"/>
                  <a:gd name="T57" fmla="*/ 1298 h 2250"/>
                  <a:gd name="T58" fmla="*/ 3251 w 3288"/>
                  <a:gd name="T59" fmla="*/ 1379 h 2250"/>
                  <a:gd name="T60" fmla="*/ 3288 w 3288"/>
                  <a:gd name="T61" fmla="*/ 1442 h 2250"/>
                  <a:gd name="T62" fmla="*/ 3279 w 3288"/>
                  <a:gd name="T63" fmla="*/ 1993 h 2250"/>
                  <a:gd name="T64" fmla="*/ 3159 w 3288"/>
                  <a:gd name="T65" fmla="*/ 2018 h 2250"/>
                  <a:gd name="T66" fmla="*/ 3002 w 3288"/>
                  <a:gd name="T67" fmla="*/ 2050 h 2250"/>
                  <a:gd name="T68" fmla="*/ 2900 w 3288"/>
                  <a:gd name="T69" fmla="*/ 2004 h 2250"/>
                  <a:gd name="T70" fmla="*/ 2888 w 3288"/>
                  <a:gd name="T71" fmla="*/ 2109 h 2250"/>
                  <a:gd name="T72" fmla="*/ 2750 w 3288"/>
                  <a:gd name="T73" fmla="*/ 2221 h 2250"/>
                  <a:gd name="T74" fmla="*/ 2545 w 3288"/>
                  <a:gd name="T75" fmla="*/ 2250 h 2250"/>
                  <a:gd name="T76" fmla="*/ 2402 w 3288"/>
                  <a:gd name="T77" fmla="*/ 2174 h 2250"/>
                  <a:gd name="T78" fmla="*/ 2387 w 3288"/>
                  <a:gd name="T79" fmla="*/ 2045 h 2250"/>
                  <a:gd name="T80" fmla="*/ 2333 w 3288"/>
                  <a:gd name="T81" fmla="*/ 1954 h 2250"/>
                  <a:gd name="T82" fmla="*/ 2344 w 3288"/>
                  <a:gd name="T83" fmla="*/ 1870 h 2250"/>
                  <a:gd name="T84" fmla="*/ 2145 w 3288"/>
                  <a:gd name="T85" fmla="*/ 1836 h 2250"/>
                  <a:gd name="T86" fmla="*/ 2050 w 3288"/>
                  <a:gd name="T87" fmla="*/ 1799 h 2250"/>
                  <a:gd name="T88" fmla="*/ 2145 w 3288"/>
                  <a:gd name="T89" fmla="*/ 2125 h 2250"/>
                  <a:gd name="T90" fmla="*/ 1964 w 3288"/>
                  <a:gd name="T91" fmla="*/ 2186 h 2250"/>
                  <a:gd name="T92" fmla="*/ 919 w 3288"/>
                  <a:gd name="T93" fmla="*/ 2167 h 2250"/>
                  <a:gd name="T94" fmla="*/ 383 w 3288"/>
                  <a:gd name="T95" fmla="*/ 2133 h 2250"/>
                  <a:gd name="T96" fmla="*/ 299 w 3288"/>
                  <a:gd name="T97" fmla="*/ 2106 h 2250"/>
                  <a:gd name="T98" fmla="*/ 266 w 3288"/>
                  <a:gd name="T99" fmla="*/ 2031 h 2250"/>
                  <a:gd name="T100" fmla="*/ 29 w 3288"/>
                  <a:gd name="T101" fmla="*/ 2015 h 2250"/>
                  <a:gd name="T102" fmla="*/ 0 w 3288"/>
                  <a:gd name="T103" fmla="*/ 1989 h 2250"/>
                  <a:gd name="T104" fmla="*/ 0 w 3288"/>
                  <a:gd name="T105" fmla="*/ 1989 h 22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8"/>
                  <a:gd name="T160" fmla="*/ 0 h 2250"/>
                  <a:gd name="T161" fmla="*/ 3288 w 3288"/>
                  <a:gd name="T162" fmla="*/ 2250 h 22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8" h="2250">
                    <a:moveTo>
                      <a:pt x="0" y="1989"/>
                    </a:moveTo>
                    <a:lnTo>
                      <a:pt x="9" y="1419"/>
                    </a:lnTo>
                    <a:lnTo>
                      <a:pt x="29" y="1336"/>
                    </a:lnTo>
                    <a:lnTo>
                      <a:pt x="101" y="1287"/>
                    </a:lnTo>
                    <a:lnTo>
                      <a:pt x="270" y="1253"/>
                    </a:lnTo>
                    <a:lnTo>
                      <a:pt x="347" y="1315"/>
                    </a:lnTo>
                    <a:lnTo>
                      <a:pt x="472" y="1728"/>
                    </a:lnTo>
                    <a:lnTo>
                      <a:pt x="668" y="1729"/>
                    </a:lnTo>
                    <a:lnTo>
                      <a:pt x="765" y="1714"/>
                    </a:lnTo>
                    <a:lnTo>
                      <a:pt x="780" y="1584"/>
                    </a:lnTo>
                    <a:lnTo>
                      <a:pt x="567" y="1561"/>
                    </a:lnTo>
                    <a:lnTo>
                      <a:pt x="434" y="166"/>
                    </a:lnTo>
                    <a:lnTo>
                      <a:pt x="470" y="96"/>
                    </a:lnTo>
                    <a:lnTo>
                      <a:pt x="709" y="30"/>
                    </a:lnTo>
                    <a:lnTo>
                      <a:pt x="1656" y="0"/>
                    </a:lnTo>
                    <a:lnTo>
                      <a:pt x="1811" y="22"/>
                    </a:lnTo>
                    <a:lnTo>
                      <a:pt x="1994" y="68"/>
                    </a:lnTo>
                    <a:lnTo>
                      <a:pt x="2032" y="91"/>
                    </a:lnTo>
                    <a:lnTo>
                      <a:pt x="2046" y="141"/>
                    </a:lnTo>
                    <a:lnTo>
                      <a:pt x="2031" y="404"/>
                    </a:lnTo>
                    <a:lnTo>
                      <a:pt x="2309" y="248"/>
                    </a:lnTo>
                    <a:lnTo>
                      <a:pt x="2441" y="190"/>
                    </a:lnTo>
                    <a:lnTo>
                      <a:pt x="2825" y="240"/>
                    </a:lnTo>
                    <a:lnTo>
                      <a:pt x="2881" y="255"/>
                    </a:lnTo>
                    <a:lnTo>
                      <a:pt x="2911" y="305"/>
                    </a:lnTo>
                    <a:lnTo>
                      <a:pt x="2914" y="567"/>
                    </a:lnTo>
                    <a:lnTo>
                      <a:pt x="2938" y="1166"/>
                    </a:lnTo>
                    <a:lnTo>
                      <a:pt x="2931" y="1390"/>
                    </a:lnTo>
                    <a:lnTo>
                      <a:pt x="3060" y="1298"/>
                    </a:lnTo>
                    <a:lnTo>
                      <a:pt x="3251" y="1379"/>
                    </a:lnTo>
                    <a:lnTo>
                      <a:pt x="3288" y="1442"/>
                    </a:lnTo>
                    <a:lnTo>
                      <a:pt x="3279" y="1993"/>
                    </a:lnTo>
                    <a:lnTo>
                      <a:pt x="3159" y="2018"/>
                    </a:lnTo>
                    <a:lnTo>
                      <a:pt x="3002" y="2050"/>
                    </a:lnTo>
                    <a:lnTo>
                      <a:pt x="2900" y="2004"/>
                    </a:lnTo>
                    <a:lnTo>
                      <a:pt x="2888" y="2109"/>
                    </a:lnTo>
                    <a:lnTo>
                      <a:pt x="2750" y="2221"/>
                    </a:lnTo>
                    <a:lnTo>
                      <a:pt x="2545" y="2250"/>
                    </a:lnTo>
                    <a:lnTo>
                      <a:pt x="2402" y="2174"/>
                    </a:lnTo>
                    <a:lnTo>
                      <a:pt x="2387" y="2045"/>
                    </a:lnTo>
                    <a:lnTo>
                      <a:pt x="2333" y="1954"/>
                    </a:lnTo>
                    <a:lnTo>
                      <a:pt x="2344" y="1870"/>
                    </a:lnTo>
                    <a:lnTo>
                      <a:pt x="2145" y="1836"/>
                    </a:lnTo>
                    <a:lnTo>
                      <a:pt x="2050" y="1799"/>
                    </a:lnTo>
                    <a:lnTo>
                      <a:pt x="2145" y="2125"/>
                    </a:lnTo>
                    <a:lnTo>
                      <a:pt x="1964" y="2186"/>
                    </a:lnTo>
                    <a:lnTo>
                      <a:pt x="919" y="2167"/>
                    </a:lnTo>
                    <a:lnTo>
                      <a:pt x="383" y="2133"/>
                    </a:lnTo>
                    <a:lnTo>
                      <a:pt x="299" y="2106"/>
                    </a:lnTo>
                    <a:lnTo>
                      <a:pt x="266" y="2031"/>
                    </a:lnTo>
                    <a:lnTo>
                      <a:pt x="29" y="2015"/>
                    </a:lnTo>
                    <a:lnTo>
                      <a:pt x="0" y="19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5" name="Freeform 344"/>
              <p:cNvSpPr>
                <a:spLocks/>
              </p:cNvSpPr>
              <p:nvPr/>
            </p:nvSpPr>
            <p:spPr bwMode="auto">
              <a:xfrm>
                <a:off x="242" y="2598"/>
                <a:ext cx="47" cy="97"/>
              </a:xfrm>
              <a:custGeom>
                <a:avLst/>
                <a:gdLst>
                  <a:gd name="T0" fmla="*/ 32 w 332"/>
                  <a:gd name="T1" fmla="*/ 62 h 681"/>
                  <a:gd name="T2" fmla="*/ 78 w 332"/>
                  <a:gd name="T3" fmla="*/ 33 h 681"/>
                  <a:gd name="T4" fmla="*/ 222 w 332"/>
                  <a:gd name="T5" fmla="*/ 0 h 681"/>
                  <a:gd name="T6" fmla="*/ 275 w 332"/>
                  <a:gd name="T7" fmla="*/ 18 h 681"/>
                  <a:gd name="T8" fmla="*/ 332 w 332"/>
                  <a:gd name="T9" fmla="*/ 432 h 681"/>
                  <a:gd name="T10" fmla="*/ 310 w 332"/>
                  <a:gd name="T11" fmla="*/ 500 h 681"/>
                  <a:gd name="T12" fmla="*/ 253 w 332"/>
                  <a:gd name="T13" fmla="*/ 557 h 681"/>
                  <a:gd name="T14" fmla="*/ 229 w 332"/>
                  <a:gd name="T15" fmla="*/ 483 h 681"/>
                  <a:gd name="T16" fmla="*/ 161 w 332"/>
                  <a:gd name="T17" fmla="*/ 511 h 681"/>
                  <a:gd name="T18" fmla="*/ 164 w 332"/>
                  <a:gd name="T19" fmla="*/ 565 h 681"/>
                  <a:gd name="T20" fmla="*/ 222 w 332"/>
                  <a:gd name="T21" fmla="*/ 623 h 681"/>
                  <a:gd name="T22" fmla="*/ 199 w 332"/>
                  <a:gd name="T23" fmla="*/ 681 h 681"/>
                  <a:gd name="T24" fmla="*/ 8 w 332"/>
                  <a:gd name="T25" fmla="*/ 670 h 681"/>
                  <a:gd name="T26" fmla="*/ 0 w 332"/>
                  <a:gd name="T27" fmla="*/ 435 h 681"/>
                  <a:gd name="T28" fmla="*/ 13 w 332"/>
                  <a:gd name="T29" fmla="*/ 279 h 681"/>
                  <a:gd name="T30" fmla="*/ 25 w 332"/>
                  <a:gd name="T31" fmla="*/ 135 h 681"/>
                  <a:gd name="T32" fmla="*/ 32 w 332"/>
                  <a:gd name="T33" fmla="*/ 62 h 681"/>
                  <a:gd name="T34" fmla="*/ 32 w 332"/>
                  <a:gd name="T35" fmla="*/ 62 h 6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2"/>
                  <a:gd name="T55" fmla="*/ 0 h 681"/>
                  <a:gd name="T56" fmla="*/ 332 w 332"/>
                  <a:gd name="T57" fmla="*/ 681 h 6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2" h="681">
                    <a:moveTo>
                      <a:pt x="32" y="62"/>
                    </a:moveTo>
                    <a:lnTo>
                      <a:pt x="78" y="33"/>
                    </a:lnTo>
                    <a:lnTo>
                      <a:pt x="222" y="0"/>
                    </a:lnTo>
                    <a:lnTo>
                      <a:pt x="275" y="18"/>
                    </a:lnTo>
                    <a:lnTo>
                      <a:pt x="332" y="432"/>
                    </a:lnTo>
                    <a:lnTo>
                      <a:pt x="310" y="500"/>
                    </a:lnTo>
                    <a:lnTo>
                      <a:pt x="253" y="557"/>
                    </a:lnTo>
                    <a:lnTo>
                      <a:pt x="229" y="483"/>
                    </a:lnTo>
                    <a:lnTo>
                      <a:pt x="161" y="511"/>
                    </a:lnTo>
                    <a:lnTo>
                      <a:pt x="164" y="565"/>
                    </a:lnTo>
                    <a:lnTo>
                      <a:pt x="222" y="623"/>
                    </a:lnTo>
                    <a:lnTo>
                      <a:pt x="199" y="681"/>
                    </a:lnTo>
                    <a:lnTo>
                      <a:pt x="8" y="670"/>
                    </a:lnTo>
                    <a:lnTo>
                      <a:pt x="0" y="435"/>
                    </a:lnTo>
                    <a:lnTo>
                      <a:pt x="13" y="279"/>
                    </a:lnTo>
                    <a:lnTo>
                      <a:pt x="25" y="135"/>
                    </a:lnTo>
                    <a:lnTo>
                      <a:pt x="32" y="6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6" name="Freeform 345"/>
              <p:cNvSpPr>
                <a:spLocks/>
              </p:cNvSpPr>
              <p:nvPr/>
            </p:nvSpPr>
            <p:spPr bwMode="auto">
              <a:xfrm>
                <a:off x="280" y="2665"/>
                <a:ext cx="270" cy="57"/>
              </a:xfrm>
              <a:custGeom>
                <a:avLst/>
                <a:gdLst>
                  <a:gd name="T0" fmla="*/ 75 w 1889"/>
                  <a:gd name="T1" fmla="*/ 32 h 401"/>
                  <a:gd name="T2" fmla="*/ 204 w 1889"/>
                  <a:gd name="T3" fmla="*/ 18 h 401"/>
                  <a:gd name="T4" fmla="*/ 603 w 1889"/>
                  <a:gd name="T5" fmla="*/ 0 h 401"/>
                  <a:gd name="T6" fmla="*/ 1036 w 1889"/>
                  <a:gd name="T7" fmla="*/ 14 h 401"/>
                  <a:gd name="T8" fmla="*/ 1448 w 1889"/>
                  <a:gd name="T9" fmla="*/ 26 h 401"/>
                  <a:gd name="T10" fmla="*/ 1550 w 1889"/>
                  <a:gd name="T11" fmla="*/ 40 h 401"/>
                  <a:gd name="T12" fmla="*/ 1664 w 1889"/>
                  <a:gd name="T13" fmla="*/ 32 h 401"/>
                  <a:gd name="T14" fmla="*/ 1739 w 1889"/>
                  <a:gd name="T15" fmla="*/ 61 h 401"/>
                  <a:gd name="T16" fmla="*/ 1818 w 1889"/>
                  <a:gd name="T17" fmla="*/ 214 h 401"/>
                  <a:gd name="T18" fmla="*/ 1889 w 1889"/>
                  <a:gd name="T19" fmla="*/ 335 h 401"/>
                  <a:gd name="T20" fmla="*/ 1833 w 1889"/>
                  <a:gd name="T21" fmla="*/ 401 h 401"/>
                  <a:gd name="T22" fmla="*/ 925 w 1889"/>
                  <a:gd name="T23" fmla="*/ 387 h 401"/>
                  <a:gd name="T24" fmla="*/ 108 w 1889"/>
                  <a:gd name="T25" fmla="*/ 335 h 401"/>
                  <a:gd name="T26" fmla="*/ 0 w 1889"/>
                  <a:gd name="T27" fmla="*/ 269 h 401"/>
                  <a:gd name="T28" fmla="*/ 75 w 1889"/>
                  <a:gd name="T29" fmla="*/ 32 h 401"/>
                  <a:gd name="T30" fmla="*/ 75 w 1889"/>
                  <a:gd name="T31" fmla="*/ 32 h 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9"/>
                  <a:gd name="T49" fmla="*/ 0 h 401"/>
                  <a:gd name="T50" fmla="*/ 1889 w 1889"/>
                  <a:gd name="T51" fmla="*/ 401 h 4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9" h="401">
                    <a:moveTo>
                      <a:pt x="75" y="32"/>
                    </a:moveTo>
                    <a:lnTo>
                      <a:pt x="204" y="18"/>
                    </a:lnTo>
                    <a:lnTo>
                      <a:pt x="603" y="0"/>
                    </a:lnTo>
                    <a:lnTo>
                      <a:pt x="1036" y="14"/>
                    </a:lnTo>
                    <a:lnTo>
                      <a:pt x="1448" y="26"/>
                    </a:lnTo>
                    <a:lnTo>
                      <a:pt x="1550" y="40"/>
                    </a:lnTo>
                    <a:lnTo>
                      <a:pt x="1664" y="32"/>
                    </a:lnTo>
                    <a:lnTo>
                      <a:pt x="1739" y="61"/>
                    </a:lnTo>
                    <a:lnTo>
                      <a:pt x="1818" y="214"/>
                    </a:lnTo>
                    <a:lnTo>
                      <a:pt x="1889" y="335"/>
                    </a:lnTo>
                    <a:lnTo>
                      <a:pt x="1833" y="401"/>
                    </a:lnTo>
                    <a:lnTo>
                      <a:pt x="925" y="387"/>
                    </a:lnTo>
                    <a:lnTo>
                      <a:pt x="108" y="335"/>
                    </a:lnTo>
                    <a:lnTo>
                      <a:pt x="0" y="269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7" name="Freeform 346"/>
              <p:cNvSpPr>
                <a:spLocks/>
              </p:cNvSpPr>
              <p:nvPr/>
            </p:nvSpPr>
            <p:spPr bwMode="auto">
              <a:xfrm>
                <a:off x="309" y="2418"/>
                <a:ext cx="399" cy="313"/>
              </a:xfrm>
              <a:custGeom>
                <a:avLst/>
                <a:gdLst>
                  <a:gd name="T0" fmla="*/ 108 w 2787"/>
                  <a:gd name="T1" fmla="*/ 1290 h 2191"/>
                  <a:gd name="T2" fmla="*/ 64 w 2787"/>
                  <a:gd name="T3" fmla="*/ 851 h 2191"/>
                  <a:gd name="T4" fmla="*/ 19 w 2787"/>
                  <a:gd name="T5" fmla="*/ 417 h 2191"/>
                  <a:gd name="T6" fmla="*/ 7 w 2787"/>
                  <a:gd name="T7" fmla="*/ 103 h 2191"/>
                  <a:gd name="T8" fmla="*/ 338 w 2787"/>
                  <a:gd name="T9" fmla="*/ 25 h 2191"/>
                  <a:gd name="T10" fmla="*/ 1145 w 2787"/>
                  <a:gd name="T11" fmla="*/ 11 h 2191"/>
                  <a:gd name="T12" fmla="*/ 1514 w 2787"/>
                  <a:gd name="T13" fmla="*/ 101 h 2191"/>
                  <a:gd name="T14" fmla="*/ 1478 w 2787"/>
                  <a:gd name="T15" fmla="*/ 999 h 2191"/>
                  <a:gd name="T16" fmla="*/ 1817 w 2787"/>
                  <a:gd name="T17" fmla="*/ 204 h 2191"/>
                  <a:gd name="T18" fmla="*/ 2031 w 2787"/>
                  <a:gd name="T19" fmla="*/ 192 h 2191"/>
                  <a:gd name="T20" fmla="*/ 2350 w 2787"/>
                  <a:gd name="T21" fmla="*/ 236 h 2191"/>
                  <a:gd name="T22" fmla="*/ 2414 w 2787"/>
                  <a:gd name="T23" fmla="*/ 630 h 2191"/>
                  <a:gd name="T24" fmla="*/ 2356 w 2787"/>
                  <a:gd name="T25" fmla="*/ 1586 h 2191"/>
                  <a:gd name="T26" fmla="*/ 2464 w 2787"/>
                  <a:gd name="T27" fmla="*/ 1293 h 2191"/>
                  <a:gd name="T28" fmla="*/ 2699 w 2787"/>
                  <a:gd name="T29" fmla="*/ 1358 h 2191"/>
                  <a:gd name="T30" fmla="*/ 2771 w 2787"/>
                  <a:gd name="T31" fmla="*/ 1775 h 2191"/>
                  <a:gd name="T32" fmla="*/ 2661 w 2787"/>
                  <a:gd name="T33" fmla="*/ 1760 h 2191"/>
                  <a:gd name="T34" fmla="*/ 2767 w 2787"/>
                  <a:gd name="T35" fmla="*/ 1847 h 2191"/>
                  <a:gd name="T36" fmla="*/ 2563 w 2787"/>
                  <a:gd name="T37" fmla="*/ 2006 h 2191"/>
                  <a:gd name="T38" fmla="*/ 2313 w 2787"/>
                  <a:gd name="T39" fmla="*/ 1789 h 2191"/>
                  <a:gd name="T40" fmla="*/ 2012 w 2787"/>
                  <a:gd name="T41" fmla="*/ 1751 h 2191"/>
                  <a:gd name="T42" fmla="*/ 2106 w 2787"/>
                  <a:gd name="T43" fmla="*/ 1862 h 2191"/>
                  <a:gd name="T44" fmla="*/ 2130 w 2787"/>
                  <a:gd name="T45" fmla="*/ 2001 h 2191"/>
                  <a:gd name="T46" fmla="*/ 2321 w 2787"/>
                  <a:gd name="T47" fmla="*/ 1985 h 2191"/>
                  <a:gd name="T48" fmla="*/ 2313 w 2787"/>
                  <a:gd name="T49" fmla="*/ 2130 h 2191"/>
                  <a:gd name="T50" fmla="*/ 1938 w 2787"/>
                  <a:gd name="T51" fmla="*/ 2115 h 2191"/>
                  <a:gd name="T52" fmla="*/ 1882 w 2787"/>
                  <a:gd name="T53" fmla="*/ 1871 h 2191"/>
                  <a:gd name="T54" fmla="*/ 1722 w 2787"/>
                  <a:gd name="T55" fmla="*/ 1805 h 2191"/>
                  <a:gd name="T56" fmla="*/ 1549 w 2787"/>
                  <a:gd name="T57" fmla="*/ 1698 h 2191"/>
                  <a:gd name="T58" fmla="*/ 1310 w 2787"/>
                  <a:gd name="T59" fmla="*/ 1496 h 2191"/>
                  <a:gd name="T60" fmla="*/ 695 w 2787"/>
                  <a:gd name="T61" fmla="*/ 1554 h 2191"/>
                  <a:gd name="T62" fmla="*/ 128 w 2787"/>
                  <a:gd name="T63" fmla="*/ 1501 h 2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7"/>
                  <a:gd name="T97" fmla="*/ 0 h 2191"/>
                  <a:gd name="T98" fmla="*/ 2787 w 2787"/>
                  <a:gd name="T99" fmla="*/ 2191 h 2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7" h="2191">
                    <a:moveTo>
                      <a:pt x="128" y="1501"/>
                    </a:moveTo>
                    <a:lnTo>
                      <a:pt x="108" y="1290"/>
                    </a:lnTo>
                    <a:lnTo>
                      <a:pt x="88" y="1083"/>
                    </a:lnTo>
                    <a:lnTo>
                      <a:pt x="64" y="851"/>
                    </a:lnTo>
                    <a:lnTo>
                      <a:pt x="40" y="619"/>
                    </a:lnTo>
                    <a:lnTo>
                      <a:pt x="19" y="417"/>
                    </a:lnTo>
                    <a:lnTo>
                      <a:pt x="0" y="221"/>
                    </a:lnTo>
                    <a:lnTo>
                      <a:pt x="7" y="103"/>
                    </a:lnTo>
                    <a:lnTo>
                      <a:pt x="157" y="54"/>
                    </a:lnTo>
                    <a:lnTo>
                      <a:pt x="338" y="25"/>
                    </a:lnTo>
                    <a:lnTo>
                      <a:pt x="742" y="0"/>
                    </a:lnTo>
                    <a:lnTo>
                      <a:pt x="1145" y="11"/>
                    </a:lnTo>
                    <a:lnTo>
                      <a:pt x="1417" y="69"/>
                    </a:lnTo>
                    <a:lnTo>
                      <a:pt x="1514" y="101"/>
                    </a:lnTo>
                    <a:lnTo>
                      <a:pt x="1528" y="153"/>
                    </a:lnTo>
                    <a:lnTo>
                      <a:pt x="1478" y="999"/>
                    </a:lnTo>
                    <a:lnTo>
                      <a:pt x="1581" y="308"/>
                    </a:lnTo>
                    <a:lnTo>
                      <a:pt x="1817" y="204"/>
                    </a:lnTo>
                    <a:lnTo>
                      <a:pt x="1903" y="166"/>
                    </a:lnTo>
                    <a:lnTo>
                      <a:pt x="2031" y="192"/>
                    </a:lnTo>
                    <a:lnTo>
                      <a:pt x="2185" y="213"/>
                    </a:lnTo>
                    <a:lnTo>
                      <a:pt x="2350" y="236"/>
                    </a:lnTo>
                    <a:lnTo>
                      <a:pt x="2395" y="261"/>
                    </a:lnTo>
                    <a:lnTo>
                      <a:pt x="2414" y="630"/>
                    </a:lnTo>
                    <a:lnTo>
                      <a:pt x="2392" y="1210"/>
                    </a:lnTo>
                    <a:lnTo>
                      <a:pt x="2356" y="1586"/>
                    </a:lnTo>
                    <a:lnTo>
                      <a:pt x="2428" y="1734"/>
                    </a:lnTo>
                    <a:lnTo>
                      <a:pt x="2464" y="1293"/>
                    </a:lnTo>
                    <a:lnTo>
                      <a:pt x="2596" y="1239"/>
                    </a:lnTo>
                    <a:lnTo>
                      <a:pt x="2699" y="1358"/>
                    </a:lnTo>
                    <a:lnTo>
                      <a:pt x="2774" y="1419"/>
                    </a:lnTo>
                    <a:lnTo>
                      <a:pt x="2771" y="1775"/>
                    </a:lnTo>
                    <a:lnTo>
                      <a:pt x="2728" y="1749"/>
                    </a:lnTo>
                    <a:lnTo>
                      <a:pt x="2661" y="1760"/>
                    </a:lnTo>
                    <a:lnTo>
                      <a:pt x="2661" y="1839"/>
                    </a:lnTo>
                    <a:lnTo>
                      <a:pt x="2767" y="1847"/>
                    </a:lnTo>
                    <a:lnTo>
                      <a:pt x="2787" y="1969"/>
                    </a:lnTo>
                    <a:lnTo>
                      <a:pt x="2563" y="2006"/>
                    </a:lnTo>
                    <a:lnTo>
                      <a:pt x="2439" y="1968"/>
                    </a:lnTo>
                    <a:lnTo>
                      <a:pt x="2313" y="1789"/>
                    </a:lnTo>
                    <a:lnTo>
                      <a:pt x="2177" y="1740"/>
                    </a:lnTo>
                    <a:lnTo>
                      <a:pt x="2012" y="1751"/>
                    </a:lnTo>
                    <a:lnTo>
                      <a:pt x="1978" y="1782"/>
                    </a:lnTo>
                    <a:lnTo>
                      <a:pt x="2106" y="1862"/>
                    </a:lnTo>
                    <a:lnTo>
                      <a:pt x="2156" y="1930"/>
                    </a:lnTo>
                    <a:lnTo>
                      <a:pt x="2130" y="2001"/>
                    </a:lnTo>
                    <a:lnTo>
                      <a:pt x="2257" y="2032"/>
                    </a:lnTo>
                    <a:lnTo>
                      <a:pt x="2321" y="1985"/>
                    </a:lnTo>
                    <a:lnTo>
                      <a:pt x="2424" y="2050"/>
                    </a:lnTo>
                    <a:lnTo>
                      <a:pt x="2313" y="2130"/>
                    </a:lnTo>
                    <a:lnTo>
                      <a:pt x="2081" y="2191"/>
                    </a:lnTo>
                    <a:lnTo>
                      <a:pt x="1938" y="2115"/>
                    </a:lnTo>
                    <a:lnTo>
                      <a:pt x="1923" y="1986"/>
                    </a:lnTo>
                    <a:lnTo>
                      <a:pt x="1882" y="1871"/>
                    </a:lnTo>
                    <a:lnTo>
                      <a:pt x="1894" y="1828"/>
                    </a:lnTo>
                    <a:lnTo>
                      <a:pt x="1722" y="1805"/>
                    </a:lnTo>
                    <a:lnTo>
                      <a:pt x="1621" y="1795"/>
                    </a:lnTo>
                    <a:lnTo>
                      <a:pt x="1549" y="1698"/>
                    </a:lnTo>
                    <a:lnTo>
                      <a:pt x="1344" y="1713"/>
                    </a:lnTo>
                    <a:lnTo>
                      <a:pt x="1310" y="1496"/>
                    </a:lnTo>
                    <a:lnTo>
                      <a:pt x="1176" y="1510"/>
                    </a:lnTo>
                    <a:lnTo>
                      <a:pt x="695" y="1554"/>
                    </a:lnTo>
                    <a:lnTo>
                      <a:pt x="342" y="1539"/>
                    </a:lnTo>
                    <a:lnTo>
                      <a:pt x="128" y="1501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8" name="Freeform 347"/>
              <p:cNvSpPr>
                <a:spLocks/>
              </p:cNvSpPr>
              <p:nvPr/>
            </p:nvSpPr>
            <p:spPr bwMode="auto">
              <a:xfrm>
                <a:off x="336" y="2446"/>
                <a:ext cx="165" cy="138"/>
              </a:xfrm>
              <a:custGeom>
                <a:avLst/>
                <a:gdLst>
                  <a:gd name="T0" fmla="*/ 74 w 1155"/>
                  <a:gd name="T1" fmla="*/ 28 h 963"/>
                  <a:gd name="T2" fmla="*/ 0 w 1155"/>
                  <a:gd name="T3" fmla="*/ 123 h 963"/>
                  <a:gd name="T4" fmla="*/ 5 w 1155"/>
                  <a:gd name="T5" fmla="*/ 315 h 963"/>
                  <a:gd name="T6" fmla="*/ 33 w 1155"/>
                  <a:gd name="T7" fmla="*/ 543 h 963"/>
                  <a:gd name="T8" fmla="*/ 80 w 1155"/>
                  <a:gd name="T9" fmla="*/ 816 h 963"/>
                  <a:gd name="T10" fmla="*/ 158 w 1155"/>
                  <a:gd name="T11" fmla="*/ 908 h 963"/>
                  <a:gd name="T12" fmla="*/ 315 w 1155"/>
                  <a:gd name="T13" fmla="*/ 952 h 963"/>
                  <a:gd name="T14" fmla="*/ 580 w 1155"/>
                  <a:gd name="T15" fmla="*/ 963 h 963"/>
                  <a:gd name="T16" fmla="*/ 879 w 1155"/>
                  <a:gd name="T17" fmla="*/ 959 h 963"/>
                  <a:gd name="T18" fmla="*/ 1030 w 1155"/>
                  <a:gd name="T19" fmla="*/ 941 h 963"/>
                  <a:gd name="T20" fmla="*/ 1106 w 1155"/>
                  <a:gd name="T21" fmla="*/ 900 h 963"/>
                  <a:gd name="T22" fmla="*/ 1155 w 1155"/>
                  <a:gd name="T23" fmla="*/ 203 h 963"/>
                  <a:gd name="T24" fmla="*/ 1118 w 1155"/>
                  <a:gd name="T25" fmla="*/ 68 h 963"/>
                  <a:gd name="T26" fmla="*/ 836 w 1155"/>
                  <a:gd name="T27" fmla="*/ 7 h 963"/>
                  <a:gd name="T28" fmla="*/ 319 w 1155"/>
                  <a:gd name="T29" fmla="*/ 0 h 963"/>
                  <a:gd name="T30" fmla="*/ 74 w 1155"/>
                  <a:gd name="T31" fmla="*/ 28 h 963"/>
                  <a:gd name="T32" fmla="*/ 74 w 1155"/>
                  <a:gd name="T33" fmla="*/ 28 h 9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55"/>
                  <a:gd name="T52" fmla="*/ 0 h 963"/>
                  <a:gd name="T53" fmla="*/ 1155 w 1155"/>
                  <a:gd name="T54" fmla="*/ 963 h 9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55" h="963">
                    <a:moveTo>
                      <a:pt x="74" y="28"/>
                    </a:moveTo>
                    <a:lnTo>
                      <a:pt x="0" y="123"/>
                    </a:lnTo>
                    <a:lnTo>
                      <a:pt x="5" y="315"/>
                    </a:lnTo>
                    <a:lnTo>
                      <a:pt x="33" y="543"/>
                    </a:lnTo>
                    <a:lnTo>
                      <a:pt x="80" y="816"/>
                    </a:lnTo>
                    <a:lnTo>
                      <a:pt x="158" y="908"/>
                    </a:lnTo>
                    <a:lnTo>
                      <a:pt x="315" y="952"/>
                    </a:lnTo>
                    <a:lnTo>
                      <a:pt x="580" y="963"/>
                    </a:lnTo>
                    <a:lnTo>
                      <a:pt x="879" y="959"/>
                    </a:lnTo>
                    <a:lnTo>
                      <a:pt x="1030" y="941"/>
                    </a:lnTo>
                    <a:lnTo>
                      <a:pt x="1106" y="900"/>
                    </a:lnTo>
                    <a:lnTo>
                      <a:pt x="1155" y="203"/>
                    </a:lnTo>
                    <a:lnTo>
                      <a:pt x="1118" y="68"/>
                    </a:lnTo>
                    <a:lnTo>
                      <a:pt x="836" y="7"/>
                    </a:lnTo>
                    <a:lnTo>
                      <a:pt x="319" y="0"/>
                    </a:lnTo>
                    <a:lnTo>
                      <a:pt x="74" y="2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9" name="Freeform 348"/>
              <p:cNvSpPr>
                <a:spLocks/>
              </p:cNvSpPr>
              <p:nvPr/>
            </p:nvSpPr>
            <p:spPr bwMode="auto">
              <a:xfrm>
                <a:off x="251" y="2613"/>
                <a:ext cx="28" cy="13"/>
              </a:xfrm>
              <a:custGeom>
                <a:avLst/>
                <a:gdLst>
                  <a:gd name="T0" fmla="*/ 15 w 201"/>
                  <a:gd name="T1" fmla="*/ 14 h 87"/>
                  <a:gd name="T2" fmla="*/ 64 w 201"/>
                  <a:gd name="T3" fmla="*/ 2 h 87"/>
                  <a:gd name="T4" fmla="*/ 113 w 201"/>
                  <a:gd name="T5" fmla="*/ 0 h 87"/>
                  <a:gd name="T6" fmla="*/ 156 w 201"/>
                  <a:gd name="T7" fmla="*/ 11 h 87"/>
                  <a:gd name="T8" fmla="*/ 195 w 201"/>
                  <a:gd name="T9" fmla="*/ 42 h 87"/>
                  <a:gd name="T10" fmla="*/ 201 w 201"/>
                  <a:gd name="T11" fmla="*/ 63 h 87"/>
                  <a:gd name="T12" fmla="*/ 193 w 201"/>
                  <a:gd name="T13" fmla="*/ 80 h 87"/>
                  <a:gd name="T14" fmla="*/ 174 w 201"/>
                  <a:gd name="T15" fmla="*/ 87 h 87"/>
                  <a:gd name="T16" fmla="*/ 155 w 201"/>
                  <a:gd name="T17" fmla="*/ 77 h 87"/>
                  <a:gd name="T18" fmla="*/ 127 w 201"/>
                  <a:gd name="T19" fmla="*/ 55 h 87"/>
                  <a:gd name="T20" fmla="*/ 95 w 201"/>
                  <a:gd name="T21" fmla="*/ 45 h 87"/>
                  <a:gd name="T22" fmla="*/ 25 w 201"/>
                  <a:gd name="T23" fmla="*/ 53 h 87"/>
                  <a:gd name="T24" fmla="*/ 9 w 201"/>
                  <a:gd name="T25" fmla="*/ 50 h 87"/>
                  <a:gd name="T26" fmla="*/ 0 w 201"/>
                  <a:gd name="T27" fmla="*/ 38 h 87"/>
                  <a:gd name="T28" fmla="*/ 1 w 201"/>
                  <a:gd name="T29" fmla="*/ 24 h 87"/>
                  <a:gd name="T30" fmla="*/ 15 w 201"/>
                  <a:gd name="T31" fmla="*/ 14 h 87"/>
                  <a:gd name="T32" fmla="*/ 15 w 201"/>
                  <a:gd name="T33" fmla="*/ 14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5" y="14"/>
                    </a:moveTo>
                    <a:lnTo>
                      <a:pt x="64" y="2"/>
                    </a:lnTo>
                    <a:lnTo>
                      <a:pt x="113" y="0"/>
                    </a:lnTo>
                    <a:lnTo>
                      <a:pt x="156" y="11"/>
                    </a:lnTo>
                    <a:lnTo>
                      <a:pt x="195" y="42"/>
                    </a:lnTo>
                    <a:lnTo>
                      <a:pt x="201" y="63"/>
                    </a:lnTo>
                    <a:lnTo>
                      <a:pt x="193" y="80"/>
                    </a:lnTo>
                    <a:lnTo>
                      <a:pt x="174" y="87"/>
                    </a:lnTo>
                    <a:lnTo>
                      <a:pt x="155" y="77"/>
                    </a:lnTo>
                    <a:lnTo>
                      <a:pt x="127" y="55"/>
                    </a:lnTo>
                    <a:lnTo>
                      <a:pt x="95" y="45"/>
                    </a:lnTo>
                    <a:lnTo>
                      <a:pt x="25" y="53"/>
                    </a:lnTo>
                    <a:lnTo>
                      <a:pt x="9" y="50"/>
                    </a:lnTo>
                    <a:lnTo>
                      <a:pt x="0" y="38"/>
                    </a:lnTo>
                    <a:lnTo>
                      <a:pt x="1" y="2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0" name="Freeform 349"/>
              <p:cNvSpPr>
                <a:spLocks/>
              </p:cNvSpPr>
              <p:nvPr/>
            </p:nvSpPr>
            <p:spPr bwMode="auto">
              <a:xfrm>
                <a:off x="252" y="2630"/>
                <a:ext cx="26" cy="11"/>
              </a:xfrm>
              <a:custGeom>
                <a:avLst/>
                <a:gdLst>
                  <a:gd name="T0" fmla="*/ 14 w 178"/>
                  <a:gd name="T1" fmla="*/ 14 h 78"/>
                  <a:gd name="T2" fmla="*/ 58 w 178"/>
                  <a:gd name="T3" fmla="*/ 4 h 78"/>
                  <a:gd name="T4" fmla="*/ 103 w 178"/>
                  <a:gd name="T5" fmla="*/ 0 h 78"/>
                  <a:gd name="T6" fmla="*/ 174 w 178"/>
                  <a:gd name="T7" fmla="*/ 44 h 78"/>
                  <a:gd name="T8" fmla="*/ 178 w 178"/>
                  <a:gd name="T9" fmla="*/ 70 h 78"/>
                  <a:gd name="T10" fmla="*/ 166 w 178"/>
                  <a:gd name="T11" fmla="*/ 78 h 78"/>
                  <a:gd name="T12" fmla="*/ 152 w 178"/>
                  <a:gd name="T13" fmla="*/ 73 h 78"/>
                  <a:gd name="T14" fmla="*/ 124 w 178"/>
                  <a:gd name="T15" fmla="*/ 56 h 78"/>
                  <a:gd name="T16" fmla="*/ 94 w 178"/>
                  <a:gd name="T17" fmla="*/ 43 h 78"/>
                  <a:gd name="T18" fmla="*/ 22 w 178"/>
                  <a:gd name="T19" fmla="*/ 51 h 78"/>
                  <a:gd name="T20" fmla="*/ 8 w 178"/>
                  <a:gd name="T21" fmla="*/ 49 h 78"/>
                  <a:gd name="T22" fmla="*/ 0 w 178"/>
                  <a:gd name="T23" fmla="*/ 37 h 78"/>
                  <a:gd name="T24" fmla="*/ 1 w 178"/>
                  <a:gd name="T25" fmla="*/ 23 h 78"/>
                  <a:gd name="T26" fmla="*/ 14 w 178"/>
                  <a:gd name="T27" fmla="*/ 14 h 78"/>
                  <a:gd name="T28" fmla="*/ 14 w 178"/>
                  <a:gd name="T29" fmla="*/ 14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"/>
                  <a:gd name="T46" fmla="*/ 0 h 78"/>
                  <a:gd name="T47" fmla="*/ 178 w 178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" h="78">
                    <a:moveTo>
                      <a:pt x="14" y="14"/>
                    </a:moveTo>
                    <a:lnTo>
                      <a:pt x="58" y="4"/>
                    </a:lnTo>
                    <a:lnTo>
                      <a:pt x="103" y="0"/>
                    </a:lnTo>
                    <a:lnTo>
                      <a:pt x="174" y="44"/>
                    </a:lnTo>
                    <a:lnTo>
                      <a:pt x="178" y="70"/>
                    </a:lnTo>
                    <a:lnTo>
                      <a:pt x="166" y="78"/>
                    </a:lnTo>
                    <a:lnTo>
                      <a:pt x="152" y="73"/>
                    </a:lnTo>
                    <a:lnTo>
                      <a:pt x="124" y="56"/>
                    </a:lnTo>
                    <a:lnTo>
                      <a:pt x="94" y="43"/>
                    </a:lnTo>
                    <a:lnTo>
                      <a:pt x="22" y="51"/>
                    </a:lnTo>
                    <a:lnTo>
                      <a:pt x="8" y="49"/>
                    </a:lnTo>
                    <a:lnTo>
                      <a:pt x="0" y="37"/>
                    </a:lnTo>
                    <a:lnTo>
                      <a:pt x="1" y="23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1" name="Freeform 350"/>
              <p:cNvSpPr>
                <a:spLocks/>
              </p:cNvSpPr>
              <p:nvPr/>
            </p:nvSpPr>
            <p:spPr bwMode="auto">
              <a:xfrm>
                <a:off x="253" y="2645"/>
                <a:ext cx="29" cy="12"/>
              </a:xfrm>
              <a:custGeom>
                <a:avLst/>
                <a:gdLst>
                  <a:gd name="T0" fmla="*/ 17 w 200"/>
                  <a:gd name="T1" fmla="*/ 7 h 83"/>
                  <a:gd name="T2" fmla="*/ 91 w 200"/>
                  <a:gd name="T3" fmla="*/ 0 h 83"/>
                  <a:gd name="T4" fmla="*/ 145 w 200"/>
                  <a:gd name="T5" fmla="*/ 18 h 83"/>
                  <a:gd name="T6" fmla="*/ 191 w 200"/>
                  <a:gd name="T7" fmla="*/ 49 h 83"/>
                  <a:gd name="T8" fmla="*/ 200 w 200"/>
                  <a:gd name="T9" fmla="*/ 62 h 83"/>
                  <a:gd name="T10" fmla="*/ 195 w 200"/>
                  <a:gd name="T11" fmla="*/ 75 h 83"/>
                  <a:gd name="T12" fmla="*/ 184 w 200"/>
                  <a:gd name="T13" fmla="*/ 83 h 83"/>
                  <a:gd name="T14" fmla="*/ 170 w 200"/>
                  <a:gd name="T15" fmla="*/ 80 h 83"/>
                  <a:gd name="T16" fmla="*/ 150 w 200"/>
                  <a:gd name="T17" fmla="*/ 67 h 83"/>
                  <a:gd name="T18" fmla="*/ 130 w 200"/>
                  <a:gd name="T19" fmla="*/ 62 h 83"/>
                  <a:gd name="T20" fmla="*/ 86 w 200"/>
                  <a:gd name="T21" fmla="*/ 54 h 83"/>
                  <a:gd name="T22" fmla="*/ 22 w 200"/>
                  <a:gd name="T23" fmla="*/ 47 h 83"/>
                  <a:gd name="T24" fmla="*/ 0 w 200"/>
                  <a:gd name="T25" fmla="*/ 29 h 83"/>
                  <a:gd name="T26" fmla="*/ 3 w 200"/>
                  <a:gd name="T27" fmla="*/ 15 h 83"/>
                  <a:gd name="T28" fmla="*/ 17 w 200"/>
                  <a:gd name="T29" fmla="*/ 7 h 83"/>
                  <a:gd name="T30" fmla="*/ 17 w 200"/>
                  <a:gd name="T31" fmla="*/ 7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"/>
                  <a:gd name="T49" fmla="*/ 0 h 83"/>
                  <a:gd name="T50" fmla="*/ 200 w 200"/>
                  <a:gd name="T51" fmla="*/ 83 h 8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" h="83">
                    <a:moveTo>
                      <a:pt x="17" y="7"/>
                    </a:moveTo>
                    <a:lnTo>
                      <a:pt x="91" y="0"/>
                    </a:lnTo>
                    <a:lnTo>
                      <a:pt x="145" y="18"/>
                    </a:lnTo>
                    <a:lnTo>
                      <a:pt x="191" y="49"/>
                    </a:lnTo>
                    <a:lnTo>
                      <a:pt x="200" y="62"/>
                    </a:lnTo>
                    <a:lnTo>
                      <a:pt x="195" y="75"/>
                    </a:lnTo>
                    <a:lnTo>
                      <a:pt x="184" y="83"/>
                    </a:lnTo>
                    <a:lnTo>
                      <a:pt x="170" y="80"/>
                    </a:lnTo>
                    <a:lnTo>
                      <a:pt x="150" y="67"/>
                    </a:lnTo>
                    <a:lnTo>
                      <a:pt x="130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2" name="Freeform 351"/>
              <p:cNvSpPr>
                <a:spLocks/>
              </p:cNvSpPr>
              <p:nvPr/>
            </p:nvSpPr>
            <p:spPr bwMode="auto">
              <a:xfrm>
                <a:off x="684" y="2622"/>
                <a:ext cx="17" cy="9"/>
              </a:xfrm>
              <a:custGeom>
                <a:avLst/>
                <a:gdLst>
                  <a:gd name="T0" fmla="*/ 19 w 119"/>
                  <a:gd name="T1" fmla="*/ 1 h 65"/>
                  <a:gd name="T2" fmla="*/ 60 w 119"/>
                  <a:gd name="T3" fmla="*/ 0 h 65"/>
                  <a:gd name="T4" fmla="*/ 114 w 119"/>
                  <a:gd name="T5" fmla="*/ 31 h 65"/>
                  <a:gd name="T6" fmla="*/ 119 w 119"/>
                  <a:gd name="T7" fmla="*/ 57 h 65"/>
                  <a:gd name="T8" fmla="*/ 108 w 119"/>
                  <a:gd name="T9" fmla="*/ 65 h 65"/>
                  <a:gd name="T10" fmla="*/ 94 w 119"/>
                  <a:gd name="T11" fmla="*/ 62 h 65"/>
                  <a:gd name="T12" fmla="*/ 51 w 119"/>
                  <a:gd name="T13" fmla="*/ 41 h 65"/>
                  <a:gd name="T14" fmla="*/ 19 w 119"/>
                  <a:gd name="T15" fmla="*/ 39 h 65"/>
                  <a:gd name="T16" fmla="*/ 0 w 119"/>
                  <a:gd name="T17" fmla="*/ 20 h 65"/>
                  <a:gd name="T18" fmla="*/ 4 w 119"/>
                  <a:gd name="T19" fmla="*/ 7 h 65"/>
                  <a:gd name="T20" fmla="*/ 19 w 119"/>
                  <a:gd name="T21" fmla="*/ 1 h 65"/>
                  <a:gd name="T22" fmla="*/ 19 w 119"/>
                  <a:gd name="T23" fmla="*/ 1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65"/>
                  <a:gd name="T38" fmla="*/ 119 w 119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65">
                    <a:moveTo>
                      <a:pt x="19" y="1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19" y="57"/>
                    </a:lnTo>
                    <a:lnTo>
                      <a:pt x="108" y="65"/>
                    </a:lnTo>
                    <a:lnTo>
                      <a:pt x="94" y="62"/>
                    </a:lnTo>
                    <a:lnTo>
                      <a:pt x="51" y="41"/>
                    </a:lnTo>
                    <a:lnTo>
                      <a:pt x="19" y="39"/>
                    </a:lnTo>
                    <a:lnTo>
                      <a:pt x="0" y="20"/>
                    </a:lnTo>
                    <a:lnTo>
                      <a:pt x="4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3" name="Freeform 352"/>
              <p:cNvSpPr>
                <a:spLocks/>
              </p:cNvSpPr>
              <p:nvPr/>
            </p:nvSpPr>
            <p:spPr bwMode="auto">
              <a:xfrm>
                <a:off x="685" y="2634"/>
                <a:ext cx="18" cy="14"/>
              </a:xfrm>
              <a:custGeom>
                <a:avLst/>
                <a:gdLst>
                  <a:gd name="T0" fmla="*/ 21 w 129"/>
                  <a:gd name="T1" fmla="*/ 0 h 98"/>
                  <a:gd name="T2" fmla="*/ 79 w 129"/>
                  <a:gd name="T3" fmla="*/ 15 h 98"/>
                  <a:gd name="T4" fmla="*/ 129 w 129"/>
                  <a:gd name="T5" fmla="*/ 65 h 98"/>
                  <a:gd name="T6" fmla="*/ 129 w 129"/>
                  <a:gd name="T7" fmla="*/ 91 h 98"/>
                  <a:gd name="T8" fmla="*/ 116 w 129"/>
                  <a:gd name="T9" fmla="*/ 98 h 98"/>
                  <a:gd name="T10" fmla="*/ 102 w 129"/>
                  <a:gd name="T11" fmla="*/ 92 h 98"/>
                  <a:gd name="T12" fmla="*/ 56 w 129"/>
                  <a:gd name="T13" fmla="*/ 55 h 98"/>
                  <a:gd name="T14" fmla="*/ 16 w 129"/>
                  <a:gd name="T15" fmla="*/ 39 h 98"/>
                  <a:gd name="T16" fmla="*/ 3 w 129"/>
                  <a:gd name="T17" fmla="*/ 30 h 98"/>
                  <a:gd name="T18" fmla="*/ 0 w 129"/>
                  <a:gd name="T19" fmla="*/ 16 h 98"/>
                  <a:gd name="T20" fmla="*/ 7 w 129"/>
                  <a:gd name="T21" fmla="*/ 5 h 98"/>
                  <a:gd name="T22" fmla="*/ 21 w 129"/>
                  <a:gd name="T23" fmla="*/ 0 h 98"/>
                  <a:gd name="T24" fmla="*/ 21 w 129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98"/>
                  <a:gd name="T41" fmla="*/ 129 w 129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98">
                    <a:moveTo>
                      <a:pt x="21" y="0"/>
                    </a:moveTo>
                    <a:lnTo>
                      <a:pt x="79" y="15"/>
                    </a:lnTo>
                    <a:lnTo>
                      <a:pt x="129" y="65"/>
                    </a:lnTo>
                    <a:lnTo>
                      <a:pt x="129" y="91"/>
                    </a:lnTo>
                    <a:lnTo>
                      <a:pt x="116" y="98"/>
                    </a:lnTo>
                    <a:lnTo>
                      <a:pt x="102" y="92"/>
                    </a:lnTo>
                    <a:lnTo>
                      <a:pt x="56" y="55"/>
                    </a:lnTo>
                    <a:lnTo>
                      <a:pt x="16" y="39"/>
                    </a:lnTo>
                    <a:lnTo>
                      <a:pt x="3" y="30"/>
                    </a:lnTo>
                    <a:lnTo>
                      <a:pt x="0" y="16"/>
                    </a:lnTo>
                    <a:lnTo>
                      <a:pt x="7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4" name="Freeform 353"/>
              <p:cNvSpPr>
                <a:spLocks/>
              </p:cNvSpPr>
              <p:nvPr/>
            </p:nvSpPr>
            <p:spPr bwMode="auto">
              <a:xfrm>
                <a:off x="683" y="2654"/>
                <a:ext cx="18" cy="8"/>
              </a:xfrm>
              <a:custGeom>
                <a:avLst/>
                <a:gdLst>
                  <a:gd name="T0" fmla="*/ 18 w 124"/>
                  <a:gd name="T1" fmla="*/ 12 h 61"/>
                  <a:gd name="T2" fmla="*/ 51 w 124"/>
                  <a:gd name="T3" fmla="*/ 0 h 61"/>
                  <a:gd name="T4" fmla="*/ 83 w 124"/>
                  <a:gd name="T5" fmla="*/ 9 h 61"/>
                  <a:gd name="T6" fmla="*/ 114 w 124"/>
                  <a:gd name="T7" fmla="*/ 25 h 61"/>
                  <a:gd name="T8" fmla="*/ 124 w 124"/>
                  <a:gd name="T9" fmla="*/ 50 h 61"/>
                  <a:gd name="T10" fmla="*/ 115 w 124"/>
                  <a:gd name="T11" fmla="*/ 61 h 61"/>
                  <a:gd name="T12" fmla="*/ 100 w 124"/>
                  <a:gd name="T13" fmla="*/ 61 h 61"/>
                  <a:gd name="T14" fmla="*/ 55 w 124"/>
                  <a:gd name="T15" fmla="*/ 54 h 61"/>
                  <a:gd name="T16" fmla="*/ 26 w 124"/>
                  <a:gd name="T17" fmla="*/ 55 h 61"/>
                  <a:gd name="T18" fmla="*/ 8 w 124"/>
                  <a:gd name="T19" fmla="*/ 50 h 61"/>
                  <a:gd name="T20" fmla="*/ 0 w 124"/>
                  <a:gd name="T21" fmla="*/ 36 h 61"/>
                  <a:gd name="T22" fmla="*/ 4 w 124"/>
                  <a:gd name="T23" fmla="*/ 22 h 61"/>
                  <a:gd name="T24" fmla="*/ 18 w 124"/>
                  <a:gd name="T25" fmla="*/ 12 h 61"/>
                  <a:gd name="T26" fmla="*/ 18 w 124"/>
                  <a:gd name="T27" fmla="*/ 12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61"/>
                  <a:gd name="T44" fmla="*/ 124 w 124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61">
                    <a:moveTo>
                      <a:pt x="18" y="12"/>
                    </a:moveTo>
                    <a:lnTo>
                      <a:pt x="51" y="0"/>
                    </a:lnTo>
                    <a:lnTo>
                      <a:pt x="83" y="9"/>
                    </a:lnTo>
                    <a:lnTo>
                      <a:pt x="114" y="25"/>
                    </a:lnTo>
                    <a:lnTo>
                      <a:pt x="124" y="50"/>
                    </a:lnTo>
                    <a:lnTo>
                      <a:pt x="115" y="61"/>
                    </a:lnTo>
                    <a:lnTo>
                      <a:pt x="100" y="61"/>
                    </a:lnTo>
                    <a:lnTo>
                      <a:pt x="55" y="54"/>
                    </a:lnTo>
                    <a:lnTo>
                      <a:pt x="26" y="55"/>
                    </a:lnTo>
                    <a:lnTo>
                      <a:pt x="8" y="50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5" name="Freeform 354"/>
              <p:cNvSpPr>
                <a:spLocks/>
              </p:cNvSpPr>
              <p:nvPr/>
            </p:nvSpPr>
            <p:spPr bwMode="auto">
              <a:xfrm>
                <a:off x="351" y="2635"/>
                <a:ext cx="136" cy="25"/>
              </a:xfrm>
              <a:custGeom>
                <a:avLst/>
                <a:gdLst>
                  <a:gd name="T0" fmla="*/ 38 w 956"/>
                  <a:gd name="T1" fmla="*/ 43 h 175"/>
                  <a:gd name="T2" fmla="*/ 115 w 956"/>
                  <a:gd name="T3" fmla="*/ 35 h 175"/>
                  <a:gd name="T4" fmla="*/ 193 w 956"/>
                  <a:gd name="T5" fmla="*/ 34 h 175"/>
                  <a:gd name="T6" fmla="*/ 392 w 956"/>
                  <a:gd name="T7" fmla="*/ 12 h 175"/>
                  <a:gd name="T8" fmla="*/ 591 w 956"/>
                  <a:gd name="T9" fmla="*/ 0 h 175"/>
                  <a:gd name="T10" fmla="*/ 809 w 956"/>
                  <a:gd name="T11" fmla="*/ 5 h 175"/>
                  <a:gd name="T12" fmla="*/ 829 w 956"/>
                  <a:gd name="T13" fmla="*/ 41 h 175"/>
                  <a:gd name="T14" fmla="*/ 843 w 956"/>
                  <a:gd name="T15" fmla="*/ 88 h 175"/>
                  <a:gd name="T16" fmla="*/ 858 w 956"/>
                  <a:gd name="T17" fmla="*/ 103 h 175"/>
                  <a:gd name="T18" fmla="*/ 881 w 956"/>
                  <a:gd name="T19" fmla="*/ 117 h 175"/>
                  <a:gd name="T20" fmla="*/ 906 w 956"/>
                  <a:gd name="T21" fmla="*/ 133 h 175"/>
                  <a:gd name="T22" fmla="*/ 929 w 956"/>
                  <a:gd name="T23" fmla="*/ 146 h 175"/>
                  <a:gd name="T24" fmla="*/ 956 w 956"/>
                  <a:gd name="T25" fmla="*/ 169 h 175"/>
                  <a:gd name="T26" fmla="*/ 929 w 956"/>
                  <a:gd name="T27" fmla="*/ 175 h 175"/>
                  <a:gd name="T28" fmla="*/ 740 w 956"/>
                  <a:gd name="T29" fmla="*/ 163 h 175"/>
                  <a:gd name="T30" fmla="*/ 580 w 956"/>
                  <a:gd name="T31" fmla="*/ 162 h 175"/>
                  <a:gd name="T32" fmla="*/ 387 w 956"/>
                  <a:gd name="T33" fmla="*/ 147 h 175"/>
                  <a:gd name="T34" fmla="*/ 297 w 956"/>
                  <a:gd name="T35" fmla="*/ 140 h 175"/>
                  <a:gd name="T36" fmla="*/ 195 w 956"/>
                  <a:gd name="T37" fmla="*/ 142 h 175"/>
                  <a:gd name="T38" fmla="*/ 113 w 956"/>
                  <a:gd name="T39" fmla="*/ 136 h 175"/>
                  <a:gd name="T40" fmla="*/ 32 w 956"/>
                  <a:gd name="T41" fmla="*/ 136 h 175"/>
                  <a:gd name="T42" fmla="*/ 7 w 956"/>
                  <a:gd name="T43" fmla="*/ 128 h 175"/>
                  <a:gd name="T44" fmla="*/ 0 w 956"/>
                  <a:gd name="T45" fmla="*/ 98 h 175"/>
                  <a:gd name="T46" fmla="*/ 10 w 956"/>
                  <a:gd name="T47" fmla="*/ 64 h 175"/>
                  <a:gd name="T48" fmla="*/ 22 w 956"/>
                  <a:gd name="T49" fmla="*/ 51 h 175"/>
                  <a:gd name="T50" fmla="*/ 38 w 956"/>
                  <a:gd name="T51" fmla="*/ 43 h 175"/>
                  <a:gd name="T52" fmla="*/ 38 w 956"/>
                  <a:gd name="T53" fmla="*/ 43 h 1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56"/>
                  <a:gd name="T82" fmla="*/ 0 h 175"/>
                  <a:gd name="T83" fmla="*/ 956 w 956"/>
                  <a:gd name="T84" fmla="*/ 175 h 1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56" h="175">
                    <a:moveTo>
                      <a:pt x="38" y="43"/>
                    </a:moveTo>
                    <a:lnTo>
                      <a:pt x="115" y="35"/>
                    </a:lnTo>
                    <a:lnTo>
                      <a:pt x="193" y="34"/>
                    </a:lnTo>
                    <a:lnTo>
                      <a:pt x="392" y="12"/>
                    </a:lnTo>
                    <a:lnTo>
                      <a:pt x="591" y="0"/>
                    </a:lnTo>
                    <a:lnTo>
                      <a:pt x="809" y="5"/>
                    </a:lnTo>
                    <a:lnTo>
                      <a:pt x="829" y="41"/>
                    </a:lnTo>
                    <a:lnTo>
                      <a:pt x="843" y="88"/>
                    </a:lnTo>
                    <a:lnTo>
                      <a:pt x="858" y="103"/>
                    </a:lnTo>
                    <a:lnTo>
                      <a:pt x="881" y="117"/>
                    </a:lnTo>
                    <a:lnTo>
                      <a:pt x="906" y="133"/>
                    </a:lnTo>
                    <a:lnTo>
                      <a:pt x="929" y="146"/>
                    </a:lnTo>
                    <a:lnTo>
                      <a:pt x="956" y="169"/>
                    </a:lnTo>
                    <a:lnTo>
                      <a:pt x="929" y="175"/>
                    </a:lnTo>
                    <a:lnTo>
                      <a:pt x="740" y="163"/>
                    </a:lnTo>
                    <a:lnTo>
                      <a:pt x="580" y="162"/>
                    </a:lnTo>
                    <a:lnTo>
                      <a:pt x="387" y="147"/>
                    </a:lnTo>
                    <a:lnTo>
                      <a:pt x="297" y="140"/>
                    </a:lnTo>
                    <a:lnTo>
                      <a:pt x="195" y="142"/>
                    </a:lnTo>
                    <a:lnTo>
                      <a:pt x="113" y="136"/>
                    </a:lnTo>
                    <a:lnTo>
                      <a:pt x="32" y="136"/>
                    </a:lnTo>
                    <a:lnTo>
                      <a:pt x="7" y="128"/>
                    </a:lnTo>
                    <a:lnTo>
                      <a:pt x="0" y="98"/>
                    </a:lnTo>
                    <a:lnTo>
                      <a:pt x="10" y="64"/>
                    </a:lnTo>
                    <a:lnTo>
                      <a:pt x="22" y="51"/>
                    </a:lnTo>
                    <a:lnTo>
                      <a:pt x="38" y="4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" name="Freeform 355"/>
              <p:cNvSpPr>
                <a:spLocks/>
              </p:cNvSpPr>
              <p:nvPr/>
            </p:nvSpPr>
            <p:spPr bwMode="auto">
              <a:xfrm>
                <a:off x="341" y="2593"/>
                <a:ext cx="21" cy="19"/>
              </a:xfrm>
              <a:custGeom>
                <a:avLst/>
                <a:gdLst>
                  <a:gd name="T0" fmla="*/ 22 w 148"/>
                  <a:gd name="T1" fmla="*/ 75 h 137"/>
                  <a:gd name="T2" fmla="*/ 0 w 148"/>
                  <a:gd name="T3" fmla="*/ 50 h 137"/>
                  <a:gd name="T4" fmla="*/ 2 w 148"/>
                  <a:gd name="T5" fmla="*/ 20 h 137"/>
                  <a:gd name="T6" fmla="*/ 23 w 148"/>
                  <a:gd name="T7" fmla="*/ 0 h 137"/>
                  <a:gd name="T8" fmla="*/ 55 w 148"/>
                  <a:gd name="T9" fmla="*/ 1 h 137"/>
                  <a:gd name="T10" fmla="*/ 124 w 148"/>
                  <a:gd name="T11" fmla="*/ 32 h 137"/>
                  <a:gd name="T12" fmla="*/ 148 w 148"/>
                  <a:gd name="T13" fmla="*/ 69 h 137"/>
                  <a:gd name="T14" fmla="*/ 145 w 148"/>
                  <a:gd name="T15" fmla="*/ 110 h 137"/>
                  <a:gd name="T16" fmla="*/ 135 w 148"/>
                  <a:gd name="T17" fmla="*/ 127 h 137"/>
                  <a:gd name="T18" fmla="*/ 121 w 148"/>
                  <a:gd name="T19" fmla="*/ 137 h 137"/>
                  <a:gd name="T20" fmla="*/ 86 w 148"/>
                  <a:gd name="T21" fmla="*/ 132 h 137"/>
                  <a:gd name="T22" fmla="*/ 54 w 148"/>
                  <a:gd name="T23" fmla="*/ 102 h 137"/>
                  <a:gd name="T24" fmla="*/ 22 w 148"/>
                  <a:gd name="T25" fmla="*/ 75 h 137"/>
                  <a:gd name="T26" fmla="*/ 22 w 148"/>
                  <a:gd name="T27" fmla="*/ 75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137"/>
                  <a:gd name="T44" fmla="*/ 148 w 14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137">
                    <a:moveTo>
                      <a:pt x="22" y="75"/>
                    </a:moveTo>
                    <a:lnTo>
                      <a:pt x="0" y="50"/>
                    </a:lnTo>
                    <a:lnTo>
                      <a:pt x="2" y="20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124" y="32"/>
                    </a:lnTo>
                    <a:lnTo>
                      <a:pt x="148" y="69"/>
                    </a:lnTo>
                    <a:lnTo>
                      <a:pt x="145" y="110"/>
                    </a:lnTo>
                    <a:lnTo>
                      <a:pt x="135" y="127"/>
                    </a:lnTo>
                    <a:lnTo>
                      <a:pt x="121" y="137"/>
                    </a:lnTo>
                    <a:lnTo>
                      <a:pt x="86" y="132"/>
                    </a:lnTo>
                    <a:lnTo>
                      <a:pt x="54" y="102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7" name="Freeform 356"/>
              <p:cNvSpPr>
                <a:spLocks/>
              </p:cNvSpPr>
              <p:nvPr/>
            </p:nvSpPr>
            <p:spPr bwMode="auto">
              <a:xfrm>
                <a:off x="497" y="2449"/>
                <a:ext cx="77" cy="227"/>
              </a:xfrm>
              <a:custGeom>
                <a:avLst/>
                <a:gdLst>
                  <a:gd name="T0" fmla="*/ 532 w 534"/>
                  <a:gd name="T1" fmla="*/ 59 h 1590"/>
                  <a:gd name="T2" fmla="*/ 518 w 534"/>
                  <a:gd name="T3" fmla="*/ 136 h 1590"/>
                  <a:gd name="T4" fmla="*/ 486 w 534"/>
                  <a:gd name="T5" fmla="*/ 190 h 1590"/>
                  <a:gd name="T6" fmla="*/ 420 w 534"/>
                  <a:gd name="T7" fmla="*/ 294 h 1590"/>
                  <a:gd name="T8" fmla="*/ 521 w 534"/>
                  <a:gd name="T9" fmla="*/ 315 h 1590"/>
                  <a:gd name="T10" fmla="*/ 528 w 534"/>
                  <a:gd name="T11" fmla="*/ 375 h 1590"/>
                  <a:gd name="T12" fmla="*/ 496 w 534"/>
                  <a:gd name="T13" fmla="*/ 431 h 1590"/>
                  <a:gd name="T14" fmla="*/ 451 w 534"/>
                  <a:gd name="T15" fmla="*/ 485 h 1590"/>
                  <a:gd name="T16" fmla="*/ 469 w 534"/>
                  <a:gd name="T17" fmla="*/ 534 h 1590"/>
                  <a:gd name="T18" fmla="*/ 496 w 534"/>
                  <a:gd name="T19" fmla="*/ 583 h 1590"/>
                  <a:gd name="T20" fmla="*/ 471 w 534"/>
                  <a:gd name="T21" fmla="*/ 647 h 1590"/>
                  <a:gd name="T22" fmla="*/ 418 w 534"/>
                  <a:gd name="T23" fmla="*/ 742 h 1590"/>
                  <a:gd name="T24" fmla="*/ 471 w 534"/>
                  <a:gd name="T25" fmla="*/ 770 h 1590"/>
                  <a:gd name="T26" fmla="*/ 471 w 534"/>
                  <a:gd name="T27" fmla="*/ 827 h 1590"/>
                  <a:gd name="T28" fmla="*/ 444 w 534"/>
                  <a:gd name="T29" fmla="*/ 892 h 1590"/>
                  <a:gd name="T30" fmla="*/ 460 w 534"/>
                  <a:gd name="T31" fmla="*/ 955 h 1590"/>
                  <a:gd name="T32" fmla="*/ 491 w 534"/>
                  <a:gd name="T33" fmla="*/ 1004 h 1590"/>
                  <a:gd name="T34" fmla="*/ 469 w 534"/>
                  <a:gd name="T35" fmla="*/ 1069 h 1590"/>
                  <a:gd name="T36" fmla="*/ 425 w 534"/>
                  <a:gd name="T37" fmla="*/ 1141 h 1590"/>
                  <a:gd name="T38" fmla="*/ 430 w 534"/>
                  <a:gd name="T39" fmla="*/ 1176 h 1590"/>
                  <a:gd name="T40" fmla="*/ 469 w 534"/>
                  <a:gd name="T41" fmla="*/ 1240 h 1590"/>
                  <a:gd name="T42" fmla="*/ 443 w 534"/>
                  <a:gd name="T43" fmla="*/ 1287 h 1590"/>
                  <a:gd name="T44" fmla="*/ 408 w 534"/>
                  <a:gd name="T45" fmla="*/ 1327 h 1590"/>
                  <a:gd name="T46" fmla="*/ 475 w 534"/>
                  <a:gd name="T47" fmla="*/ 1421 h 1590"/>
                  <a:gd name="T48" fmla="*/ 489 w 534"/>
                  <a:gd name="T49" fmla="*/ 1568 h 1590"/>
                  <a:gd name="T50" fmla="*/ 404 w 534"/>
                  <a:gd name="T51" fmla="*/ 1590 h 1590"/>
                  <a:gd name="T52" fmla="*/ 289 w 534"/>
                  <a:gd name="T53" fmla="*/ 1527 h 1590"/>
                  <a:gd name="T54" fmla="*/ 244 w 534"/>
                  <a:gd name="T55" fmla="*/ 1493 h 1590"/>
                  <a:gd name="T56" fmla="*/ 53 w 534"/>
                  <a:gd name="T57" fmla="*/ 1493 h 1590"/>
                  <a:gd name="T58" fmla="*/ 9 w 534"/>
                  <a:gd name="T59" fmla="*/ 1481 h 1590"/>
                  <a:gd name="T60" fmla="*/ 14 w 534"/>
                  <a:gd name="T61" fmla="*/ 1377 h 1590"/>
                  <a:gd name="T62" fmla="*/ 39 w 534"/>
                  <a:gd name="T63" fmla="*/ 1334 h 1590"/>
                  <a:gd name="T64" fmla="*/ 107 w 534"/>
                  <a:gd name="T65" fmla="*/ 1173 h 1590"/>
                  <a:gd name="T66" fmla="*/ 111 w 534"/>
                  <a:gd name="T67" fmla="*/ 998 h 1590"/>
                  <a:gd name="T68" fmla="*/ 136 w 534"/>
                  <a:gd name="T69" fmla="*/ 882 h 1590"/>
                  <a:gd name="T70" fmla="*/ 178 w 534"/>
                  <a:gd name="T71" fmla="*/ 699 h 1590"/>
                  <a:gd name="T72" fmla="*/ 206 w 534"/>
                  <a:gd name="T73" fmla="*/ 591 h 1590"/>
                  <a:gd name="T74" fmla="*/ 239 w 534"/>
                  <a:gd name="T75" fmla="*/ 510 h 1590"/>
                  <a:gd name="T76" fmla="*/ 278 w 534"/>
                  <a:gd name="T77" fmla="*/ 466 h 1590"/>
                  <a:gd name="T78" fmla="*/ 348 w 534"/>
                  <a:gd name="T79" fmla="*/ 414 h 1590"/>
                  <a:gd name="T80" fmla="*/ 281 w 534"/>
                  <a:gd name="T81" fmla="*/ 394 h 1590"/>
                  <a:gd name="T82" fmla="*/ 274 w 534"/>
                  <a:gd name="T83" fmla="*/ 322 h 1590"/>
                  <a:gd name="T84" fmla="*/ 308 w 534"/>
                  <a:gd name="T85" fmla="*/ 266 h 1590"/>
                  <a:gd name="T86" fmla="*/ 298 w 534"/>
                  <a:gd name="T87" fmla="*/ 259 h 1590"/>
                  <a:gd name="T88" fmla="*/ 234 w 534"/>
                  <a:gd name="T89" fmla="*/ 231 h 1590"/>
                  <a:gd name="T90" fmla="*/ 233 w 534"/>
                  <a:gd name="T91" fmla="*/ 152 h 1590"/>
                  <a:gd name="T92" fmla="*/ 282 w 534"/>
                  <a:gd name="T93" fmla="*/ 106 h 1590"/>
                  <a:gd name="T94" fmla="*/ 346 w 534"/>
                  <a:gd name="T95" fmla="*/ 61 h 1590"/>
                  <a:gd name="T96" fmla="*/ 416 w 534"/>
                  <a:gd name="T97" fmla="*/ 27 h 1590"/>
                  <a:gd name="T98" fmla="*/ 529 w 534"/>
                  <a:gd name="T99" fmla="*/ 0 h 15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4"/>
                  <a:gd name="T151" fmla="*/ 0 h 1590"/>
                  <a:gd name="T152" fmla="*/ 534 w 534"/>
                  <a:gd name="T153" fmla="*/ 1590 h 15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4" h="1590">
                    <a:moveTo>
                      <a:pt x="529" y="0"/>
                    </a:moveTo>
                    <a:lnTo>
                      <a:pt x="532" y="59"/>
                    </a:lnTo>
                    <a:lnTo>
                      <a:pt x="528" y="102"/>
                    </a:lnTo>
                    <a:lnTo>
                      <a:pt x="518" y="136"/>
                    </a:lnTo>
                    <a:lnTo>
                      <a:pt x="504" y="164"/>
                    </a:lnTo>
                    <a:lnTo>
                      <a:pt x="486" y="190"/>
                    </a:lnTo>
                    <a:lnTo>
                      <a:pt x="465" y="218"/>
                    </a:lnTo>
                    <a:lnTo>
                      <a:pt x="420" y="294"/>
                    </a:lnTo>
                    <a:lnTo>
                      <a:pt x="484" y="298"/>
                    </a:lnTo>
                    <a:lnTo>
                      <a:pt x="521" y="315"/>
                    </a:lnTo>
                    <a:lnTo>
                      <a:pt x="534" y="342"/>
                    </a:lnTo>
                    <a:lnTo>
                      <a:pt x="528" y="375"/>
                    </a:lnTo>
                    <a:lnTo>
                      <a:pt x="508" y="412"/>
                    </a:lnTo>
                    <a:lnTo>
                      <a:pt x="496" y="431"/>
                    </a:lnTo>
                    <a:lnTo>
                      <a:pt x="481" y="450"/>
                    </a:lnTo>
                    <a:lnTo>
                      <a:pt x="451" y="485"/>
                    </a:lnTo>
                    <a:lnTo>
                      <a:pt x="421" y="518"/>
                    </a:lnTo>
                    <a:lnTo>
                      <a:pt x="469" y="534"/>
                    </a:lnTo>
                    <a:lnTo>
                      <a:pt x="492" y="556"/>
                    </a:lnTo>
                    <a:lnTo>
                      <a:pt x="496" y="583"/>
                    </a:lnTo>
                    <a:lnTo>
                      <a:pt x="487" y="614"/>
                    </a:lnTo>
                    <a:lnTo>
                      <a:pt x="471" y="647"/>
                    </a:lnTo>
                    <a:lnTo>
                      <a:pt x="450" y="680"/>
                    </a:lnTo>
                    <a:lnTo>
                      <a:pt x="418" y="742"/>
                    </a:lnTo>
                    <a:lnTo>
                      <a:pt x="452" y="751"/>
                    </a:lnTo>
                    <a:lnTo>
                      <a:pt x="471" y="770"/>
                    </a:lnTo>
                    <a:lnTo>
                      <a:pt x="475" y="796"/>
                    </a:lnTo>
                    <a:lnTo>
                      <a:pt x="471" y="827"/>
                    </a:lnTo>
                    <a:lnTo>
                      <a:pt x="460" y="860"/>
                    </a:lnTo>
                    <a:lnTo>
                      <a:pt x="444" y="892"/>
                    </a:lnTo>
                    <a:lnTo>
                      <a:pt x="414" y="940"/>
                    </a:lnTo>
                    <a:lnTo>
                      <a:pt x="460" y="955"/>
                    </a:lnTo>
                    <a:lnTo>
                      <a:pt x="484" y="977"/>
                    </a:lnTo>
                    <a:lnTo>
                      <a:pt x="491" y="1004"/>
                    </a:lnTo>
                    <a:lnTo>
                      <a:pt x="484" y="1034"/>
                    </a:lnTo>
                    <a:lnTo>
                      <a:pt x="469" y="1069"/>
                    </a:lnTo>
                    <a:lnTo>
                      <a:pt x="448" y="1105"/>
                    </a:lnTo>
                    <a:lnTo>
                      <a:pt x="425" y="1141"/>
                    </a:lnTo>
                    <a:lnTo>
                      <a:pt x="407" y="1176"/>
                    </a:lnTo>
                    <a:lnTo>
                      <a:pt x="430" y="1176"/>
                    </a:lnTo>
                    <a:lnTo>
                      <a:pt x="448" y="1193"/>
                    </a:lnTo>
                    <a:lnTo>
                      <a:pt x="469" y="1240"/>
                    </a:lnTo>
                    <a:lnTo>
                      <a:pt x="458" y="1265"/>
                    </a:lnTo>
                    <a:lnTo>
                      <a:pt x="443" y="1287"/>
                    </a:lnTo>
                    <a:lnTo>
                      <a:pt x="427" y="1309"/>
                    </a:lnTo>
                    <a:lnTo>
                      <a:pt x="408" y="1327"/>
                    </a:lnTo>
                    <a:lnTo>
                      <a:pt x="445" y="1361"/>
                    </a:lnTo>
                    <a:lnTo>
                      <a:pt x="475" y="1421"/>
                    </a:lnTo>
                    <a:lnTo>
                      <a:pt x="497" y="1539"/>
                    </a:lnTo>
                    <a:lnTo>
                      <a:pt x="489" y="1568"/>
                    </a:lnTo>
                    <a:lnTo>
                      <a:pt x="467" y="1585"/>
                    </a:lnTo>
                    <a:lnTo>
                      <a:pt x="404" y="1590"/>
                    </a:lnTo>
                    <a:lnTo>
                      <a:pt x="336" y="1566"/>
                    </a:lnTo>
                    <a:lnTo>
                      <a:pt x="289" y="1527"/>
                    </a:lnTo>
                    <a:lnTo>
                      <a:pt x="271" y="1507"/>
                    </a:lnTo>
                    <a:lnTo>
                      <a:pt x="244" y="1493"/>
                    </a:lnTo>
                    <a:lnTo>
                      <a:pt x="179" y="1482"/>
                    </a:lnTo>
                    <a:lnTo>
                      <a:pt x="53" y="1493"/>
                    </a:lnTo>
                    <a:lnTo>
                      <a:pt x="26" y="1493"/>
                    </a:lnTo>
                    <a:lnTo>
                      <a:pt x="9" y="1481"/>
                    </a:lnTo>
                    <a:lnTo>
                      <a:pt x="0" y="1434"/>
                    </a:lnTo>
                    <a:lnTo>
                      <a:pt x="14" y="1377"/>
                    </a:lnTo>
                    <a:lnTo>
                      <a:pt x="26" y="1352"/>
                    </a:lnTo>
                    <a:lnTo>
                      <a:pt x="39" y="1334"/>
                    </a:lnTo>
                    <a:lnTo>
                      <a:pt x="149" y="1215"/>
                    </a:lnTo>
                    <a:lnTo>
                      <a:pt x="107" y="1173"/>
                    </a:lnTo>
                    <a:lnTo>
                      <a:pt x="98" y="1098"/>
                    </a:lnTo>
                    <a:lnTo>
                      <a:pt x="111" y="998"/>
                    </a:lnTo>
                    <a:lnTo>
                      <a:pt x="124" y="942"/>
                    </a:lnTo>
                    <a:lnTo>
                      <a:pt x="136" y="882"/>
                    </a:lnTo>
                    <a:lnTo>
                      <a:pt x="163" y="759"/>
                    </a:lnTo>
                    <a:lnTo>
                      <a:pt x="178" y="699"/>
                    </a:lnTo>
                    <a:lnTo>
                      <a:pt x="192" y="642"/>
                    </a:lnTo>
                    <a:lnTo>
                      <a:pt x="206" y="591"/>
                    </a:lnTo>
                    <a:lnTo>
                      <a:pt x="222" y="546"/>
                    </a:lnTo>
                    <a:lnTo>
                      <a:pt x="239" y="510"/>
                    </a:lnTo>
                    <a:lnTo>
                      <a:pt x="256" y="485"/>
                    </a:lnTo>
                    <a:lnTo>
                      <a:pt x="278" y="466"/>
                    </a:lnTo>
                    <a:lnTo>
                      <a:pt x="302" y="448"/>
                    </a:lnTo>
                    <a:lnTo>
                      <a:pt x="348" y="414"/>
                    </a:lnTo>
                    <a:lnTo>
                      <a:pt x="307" y="408"/>
                    </a:lnTo>
                    <a:lnTo>
                      <a:pt x="281" y="394"/>
                    </a:lnTo>
                    <a:lnTo>
                      <a:pt x="266" y="350"/>
                    </a:lnTo>
                    <a:lnTo>
                      <a:pt x="274" y="322"/>
                    </a:lnTo>
                    <a:lnTo>
                      <a:pt x="289" y="294"/>
                    </a:lnTo>
                    <a:lnTo>
                      <a:pt x="308" y="266"/>
                    </a:lnTo>
                    <a:lnTo>
                      <a:pt x="330" y="241"/>
                    </a:lnTo>
                    <a:lnTo>
                      <a:pt x="298" y="259"/>
                    </a:lnTo>
                    <a:lnTo>
                      <a:pt x="272" y="261"/>
                    </a:lnTo>
                    <a:lnTo>
                      <a:pt x="234" y="231"/>
                    </a:lnTo>
                    <a:lnTo>
                      <a:pt x="225" y="179"/>
                    </a:lnTo>
                    <a:lnTo>
                      <a:pt x="233" y="152"/>
                    </a:lnTo>
                    <a:lnTo>
                      <a:pt x="251" y="130"/>
                    </a:lnTo>
                    <a:lnTo>
                      <a:pt x="282" y="106"/>
                    </a:lnTo>
                    <a:lnTo>
                      <a:pt x="313" y="82"/>
                    </a:lnTo>
                    <a:lnTo>
                      <a:pt x="346" y="61"/>
                    </a:lnTo>
                    <a:lnTo>
                      <a:pt x="380" y="43"/>
                    </a:lnTo>
                    <a:lnTo>
                      <a:pt x="416" y="27"/>
                    </a:lnTo>
                    <a:lnTo>
                      <a:pt x="453" y="14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8" name="Freeform 357"/>
              <p:cNvSpPr>
                <a:spLocks/>
              </p:cNvSpPr>
              <p:nvPr/>
            </p:nvSpPr>
            <p:spPr bwMode="auto">
              <a:xfrm>
                <a:off x="333" y="2424"/>
                <a:ext cx="188" cy="155"/>
              </a:xfrm>
              <a:custGeom>
                <a:avLst/>
                <a:gdLst>
                  <a:gd name="T0" fmla="*/ 0 w 1318"/>
                  <a:gd name="T1" fmla="*/ 262 h 1087"/>
                  <a:gd name="T2" fmla="*/ 14 w 1318"/>
                  <a:gd name="T3" fmla="*/ 212 h 1087"/>
                  <a:gd name="T4" fmla="*/ 31 w 1318"/>
                  <a:gd name="T5" fmla="*/ 167 h 1087"/>
                  <a:gd name="T6" fmla="*/ 50 w 1318"/>
                  <a:gd name="T7" fmla="*/ 129 h 1087"/>
                  <a:gd name="T8" fmla="*/ 72 w 1318"/>
                  <a:gd name="T9" fmla="*/ 98 h 1087"/>
                  <a:gd name="T10" fmla="*/ 100 w 1318"/>
                  <a:gd name="T11" fmla="*/ 73 h 1087"/>
                  <a:gd name="T12" fmla="*/ 134 w 1318"/>
                  <a:gd name="T13" fmla="*/ 55 h 1087"/>
                  <a:gd name="T14" fmla="*/ 175 w 1318"/>
                  <a:gd name="T15" fmla="*/ 45 h 1087"/>
                  <a:gd name="T16" fmla="*/ 225 w 1318"/>
                  <a:gd name="T17" fmla="*/ 40 h 1087"/>
                  <a:gd name="T18" fmla="*/ 340 w 1318"/>
                  <a:gd name="T19" fmla="*/ 20 h 1087"/>
                  <a:gd name="T20" fmla="*/ 455 w 1318"/>
                  <a:gd name="T21" fmla="*/ 6 h 1087"/>
                  <a:gd name="T22" fmla="*/ 732 w 1318"/>
                  <a:gd name="T23" fmla="*/ 0 h 1087"/>
                  <a:gd name="T24" fmla="*/ 1005 w 1318"/>
                  <a:gd name="T25" fmla="*/ 42 h 1087"/>
                  <a:gd name="T26" fmla="*/ 1096 w 1318"/>
                  <a:gd name="T27" fmla="*/ 55 h 1087"/>
                  <a:gd name="T28" fmla="*/ 1175 w 1318"/>
                  <a:gd name="T29" fmla="*/ 82 h 1087"/>
                  <a:gd name="T30" fmla="*/ 1209 w 1318"/>
                  <a:gd name="T31" fmla="*/ 102 h 1087"/>
                  <a:gd name="T32" fmla="*/ 1241 w 1318"/>
                  <a:gd name="T33" fmla="*/ 127 h 1087"/>
                  <a:gd name="T34" fmla="*/ 1270 w 1318"/>
                  <a:gd name="T35" fmla="*/ 158 h 1087"/>
                  <a:gd name="T36" fmla="*/ 1296 w 1318"/>
                  <a:gd name="T37" fmla="*/ 196 h 1087"/>
                  <a:gd name="T38" fmla="*/ 1318 w 1318"/>
                  <a:gd name="T39" fmla="*/ 270 h 1087"/>
                  <a:gd name="T40" fmla="*/ 1314 w 1318"/>
                  <a:gd name="T41" fmla="*/ 352 h 1087"/>
                  <a:gd name="T42" fmla="*/ 1297 w 1318"/>
                  <a:gd name="T43" fmla="*/ 482 h 1087"/>
                  <a:gd name="T44" fmla="*/ 1278 w 1318"/>
                  <a:gd name="T45" fmla="*/ 612 h 1087"/>
                  <a:gd name="T46" fmla="*/ 1261 w 1318"/>
                  <a:gd name="T47" fmla="*/ 705 h 1087"/>
                  <a:gd name="T48" fmla="*/ 1240 w 1318"/>
                  <a:gd name="T49" fmla="*/ 798 h 1087"/>
                  <a:gd name="T50" fmla="*/ 1218 w 1318"/>
                  <a:gd name="T51" fmla="*/ 896 h 1087"/>
                  <a:gd name="T52" fmla="*/ 1202 w 1318"/>
                  <a:gd name="T53" fmla="*/ 930 h 1087"/>
                  <a:gd name="T54" fmla="*/ 1174 w 1318"/>
                  <a:gd name="T55" fmla="*/ 990 h 1087"/>
                  <a:gd name="T56" fmla="*/ 1159 w 1318"/>
                  <a:gd name="T57" fmla="*/ 1016 h 1087"/>
                  <a:gd name="T58" fmla="*/ 1140 w 1318"/>
                  <a:gd name="T59" fmla="*/ 1039 h 1087"/>
                  <a:gd name="T60" fmla="*/ 1119 w 1318"/>
                  <a:gd name="T61" fmla="*/ 1061 h 1087"/>
                  <a:gd name="T62" fmla="*/ 1099 w 1318"/>
                  <a:gd name="T63" fmla="*/ 1076 h 1087"/>
                  <a:gd name="T64" fmla="*/ 1072 w 1318"/>
                  <a:gd name="T65" fmla="*/ 1087 h 1087"/>
                  <a:gd name="T66" fmla="*/ 1074 w 1318"/>
                  <a:gd name="T67" fmla="*/ 1057 h 1087"/>
                  <a:gd name="T68" fmla="*/ 1096 w 1318"/>
                  <a:gd name="T69" fmla="*/ 987 h 1087"/>
                  <a:gd name="T70" fmla="*/ 1103 w 1318"/>
                  <a:gd name="T71" fmla="*/ 919 h 1087"/>
                  <a:gd name="T72" fmla="*/ 1112 w 1318"/>
                  <a:gd name="T73" fmla="*/ 774 h 1087"/>
                  <a:gd name="T74" fmla="*/ 1133 w 1318"/>
                  <a:gd name="T75" fmla="*/ 686 h 1087"/>
                  <a:gd name="T76" fmla="*/ 1151 w 1318"/>
                  <a:gd name="T77" fmla="*/ 596 h 1087"/>
                  <a:gd name="T78" fmla="*/ 1172 w 1318"/>
                  <a:gd name="T79" fmla="*/ 468 h 1087"/>
                  <a:gd name="T80" fmla="*/ 1192 w 1318"/>
                  <a:gd name="T81" fmla="*/ 341 h 1087"/>
                  <a:gd name="T82" fmla="*/ 1191 w 1318"/>
                  <a:gd name="T83" fmla="*/ 260 h 1087"/>
                  <a:gd name="T84" fmla="*/ 1172 w 1318"/>
                  <a:gd name="T85" fmla="*/ 234 h 1087"/>
                  <a:gd name="T86" fmla="*/ 1153 w 1318"/>
                  <a:gd name="T87" fmla="*/ 215 h 1087"/>
                  <a:gd name="T88" fmla="*/ 1129 w 1318"/>
                  <a:gd name="T89" fmla="*/ 201 h 1087"/>
                  <a:gd name="T90" fmla="*/ 1104 w 1318"/>
                  <a:gd name="T91" fmla="*/ 189 h 1087"/>
                  <a:gd name="T92" fmla="*/ 1047 w 1318"/>
                  <a:gd name="T93" fmla="*/ 176 h 1087"/>
                  <a:gd name="T94" fmla="*/ 984 w 1318"/>
                  <a:gd name="T95" fmla="*/ 169 h 1087"/>
                  <a:gd name="T96" fmla="*/ 914 w 1318"/>
                  <a:gd name="T97" fmla="*/ 154 h 1087"/>
                  <a:gd name="T98" fmla="*/ 848 w 1318"/>
                  <a:gd name="T99" fmla="*/ 142 h 1087"/>
                  <a:gd name="T100" fmla="*/ 726 w 1318"/>
                  <a:gd name="T101" fmla="*/ 130 h 1087"/>
                  <a:gd name="T102" fmla="*/ 462 w 1318"/>
                  <a:gd name="T103" fmla="*/ 136 h 1087"/>
                  <a:gd name="T104" fmla="*/ 293 w 1318"/>
                  <a:gd name="T105" fmla="*/ 145 h 1087"/>
                  <a:gd name="T106" fmla="*/ 220 w 1318"/>
                  <a:gd name="T107" fmla="*/ 152 h 1087"/>
                  <a:gd name="T108" fmla="*/ 154 w 1318"/>
                  <a:gd name="T109" fmla="*/ 177 h 1087"/>
                  <a:gd name="T110" fmla="*/ 102 w 1318"/>
                  <a:gd name="T111" fmla="*/ 220 h 1087"/>
                  <a:gd name="T112" fmla="*/ 70 w 1318"/>
                  <a:gd name="T113" fmla="*/ 282 h 1087"/>
                  <a:gd name="T114" fmla="*/ 63 w 1318"/>
                  <a:gd name="T115" fmla="*/ 297 h 1087"/>
                  <a:gd name="T116" fmla="*/ 52 w 1318"/>
                  <a:gd name="T117" fmla="*/ 306 h 1087"/>
                  <a:gd name="T118" fmla="*/ 26 w 1318"/>
                  <a:gd name="T119" fmla="*/ 308 h 1087"/>
                  <a:gd name="T120" fmla="*/ 3 w 1318"/>
                  <a:gd name="T121" fmla="*/ 292 h 1087"/>
                  <a:gd name="T122" fmla="*/ 0 w 1318"/>
                  <a:gd name="T123" fmla="*/ 262 h 1087"/>
                  <a:gd name="T124" fmla="*/ 0 w 1318"/>
                  <a:gd name="T125" fmla="*/ 262 h 10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18"/>
                  <a:gd name="T190" fmla="*/ 0 h 1087"/>
                  <a:gd name="T191" fmla="*/ 1318 w 1318"/>
                  <a:gd name="T192" fmla="*/ 1087 h 10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18" h="1087">
                    <a:moveTo>
                      <a:pt x="0" y="262"/>
                    </a:moveTo>
                    <a:lnTo>
                      <a:pt x="14" y="212"/>
                    </a:lnTo>
                    <a:lnTo>
                      <a:pt x="31" y="167"/>
                    </a:lnTo>
                    <a:lnTo>
                      <a:pt x="50" y="129"/>
                    </a:lnTo>
                    <a:lnTo>
                      <a:pt x="72" y="98"/>
                    </a:lnTo>
                    <a:lnTo>
                      <a:pt x="100" y="73"/>
                    </a:lnTo>
                    <a:lnTo>
                      <a:pt x="134" y="55"/>
                    </a:lnTo>
                    <a:lnTo>
                      <a:pt x="175" y="45"/>
                    </a:lnTo>
                    <a:lnTo>
                      <a:pt x="225" y="40"/>
                    </a:lnTo>
                    <a:lnTo>
                      <a:pt x="340" y="20"/>
                    </a:lnTo>
                    <a:lnTo>
                      <a:pt x="455" y="6"/>
                    </a:lnTo>
                    <a:lnTo>
                      <a:pt x="732" y="0"/>
                    </a:lnTo>
                    <a:lnTo>
                      <a:pt x="1005" y="42"/>
                    </a:lnTo>
                    <a:lnTo>
                      <a:pt x="1096" y="55"/>
                    </a:lnTo>
                    <a:lnTo>
                      <a:pt x="1175" y="82"/>
                    </a:lnTo>
                    <a:lnTo>
                      <a:pt x="1209" y="102"/>
                    </a:lnTo>
                    <a:lnTo>
                      <a:pt x="1241" y="127"/>
                    </a:lnTo>
                    <a:lnTo>
                      <a:pt x="1270" y="158"/>
                    </a:lnTo>
                    <a:lnTo>
                      <a:pt x="1296" y="196"/>
                    </a:lnTo>
                    <a:lnTo>
                      <a:pt x="1318" y="270"/>
                    </a:lnTo>
                    <a:lnTo>
                      <a:pt x="1314" y="352"/>
                    </a:lnTo>
                    <a:lnTo>
                      <a:pt x="1297" y="482"/>
                    </a:lnTo>
                    <a:lnTo>
                      <a:pt x="1278" y="612"/>
                    </a:lnTo>
                    <a:lnTo>
                      <a:pt x="1261" y="705"/>
                    </a:lnTo>
                    <a:lnTo>
                      <a:pt x="1240" y="798"/>
                    </a:lnTo>
                    <a:lnTo>
                      <a:pt x="1218" y="896"/>
                    </a:lnTo>
                    <a:lnTo>
                      <a:pt x="1202" y="930"/>
                    </a:lnTo>
                    <a:lnTo>
                      <a:pt x="1174" y="990"/>
                    </a:lnTo>
                    <a:lnTo>
                      <a:pt x="1159" y="1016"/>
                    </a:lnTo>
                    <a:lnTo>
                      <a:pt x="1140" y="1039"/>
                    </a:lnTo>
                    <a:lnTo>
                      <a:pt x="1119" y="1061"/>
                    </a:lnTo>
                    <a:lnTo>
                      <a:pt x="1099" y="1076"/>
                    </a:lnTo>
                    <a:lnTo>
                      <a:pt x="1072" y="1087"/>
                    </a:lnTo>
                    <a:lnTo>
                      <a:pt x="1074" y="1057"/>
                    </a:lnTo>
                    <a:lnTo>
                      <a:pt x="1096" y="987"/>
                    </a:lnTo>
                    <a:lnTo>
                      <a:pt x="1103" y="919"/>
                    </a:lnTo>
                    <a:lnTo>
                      <a:pt x="1112" y="774"/>
                    </a:lnTo>
                    <a:lnTo>
                      <a:pt x="1133" y="686"/>
                    </a:lnTo>
                    <a:lnTo>
                      <a:pt x="1151" y="596"/>
                    </a:lnTo>
                    <a:lnTo>
                      <a:pt x="1172" y="468"/>
                    </a:lnTo>
                    <a:lnTo>
                      <a:pt x="1192" y="341"/>
                    </a:lnTo>
                    <a:lnTo>
                      <a:pt x="1191" y="260"/>
                    </a:lnTo>
                    <a:lnTo>
                      <a:pt x="1172" y="234"/>
                    </a:lnTo>
                    <a:lnTo>
                      <a:pt x="1153" y="215"/>
                    </a:lnTo>
                    <a:lnTo>
                      <a:pt x="1129" y="201"/>
                    </a:lnTo>
                    <a:lnTo>
                      <a:pt x="1104" y="189"/>
                    </a:lnTo>
                    <a:lnTo>
                      <a:pt x="1047" y="176"/>
                    </a:lnTo>
                    <a:lnTo>
                      <a:pt x="984" y="169"/>
                    </a:lnTo>
                    <a:lnTo>
                      <a:pt x="914" y="154"/>
                    </a:lnTo>
                    <a:lnTo>
                      <a:pt x="848" y="142"/>
                    </a:lnTo>
                    <a:lnTo>
                      <a:pt x="726" y="130"/>
                    </a:lnTo>
                    <a:lnTo>
                      <a:pt x="462" y="136"/>
                    </a:lnTo>
                    <a:lnTo>
                      <a:pt x="293" y="145"/>
                    </a:lnTo>
                    <a:lnTo>
                      <a:pt x="220" y="152"/>
                    </a:lnTo>
                    <a:lnTo>
                      <a:pt x="154" y="177"/>
                    </a:lnTo>
                    <a:lnTo>
                      <a:pt x="102" y="220"/>
                    </a:lnTo>
                    <a:lnTo>
                      <a:pt x="70" y="282"/>
                    </a:lnTo>
                    <a:lnTo>
                      <a:pt x="63" y="297"/>
                    </a:lnTo>
                    <a:lnTo>
                      <a:pt x="52" y="306"/>
                    </a:lnTo>
                    <a:lnTo>
                      <a:pt x="26" y="308"/>
                    </a:lnTo>
                    <a:lnTo>
                      <a:pt x="3" y="29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9" name="Freeform 358"/>
              <p:cNvSpPr>
                <a:spLocks/>
              </p:cNvSpPr>
              <p:nvPr/>
            </p:nvSpPr>
            <p:spPr bwMode="auto">
              <a:xfrm>
                <a:off x="573" y="2672"/>
                <a:ext cx="30" cy="48"/>
              </a:xfrm>
              <a:custGeom>
                <a:avLst/>
                <a:gdLst>
                  <a:gd name="T0" fmla="*/ 82 w 209"/>
                  <a:gd name="T1" fmla="*/ 47 h 332"/>
                  <a:gd name="T2" fmla="*/ 85 w 209"/>
                  <a:gd name="T3" fmla="*/ 56 h 332"/>
                  <a:gd name="T4" fmla="*/ 209 w 209"/>
                  <a:gd name="T5" fmla="*/ 152 h 332"/>
                  <a:gd name="T6" fmla="*/ 205 w 209"/>
                  <a:gd name="T7" fmla="*/ 185 h 332"/>
                  <a:gd name="T8" fmla="*/ 189 w 209"/>
                  <a:gd name="T9" fmla="*/ 216 h 332"/>
                  <a:gd name="T10" fmla="*/ 170 w 209"/>
                  <a:gd name="T11" fmla="*/ 243 h 332"/>
                  <a:gd name="T12" fmla="*/ 141 w 209"/>
                  <a:gd name="T13" fmla="*/ 304 h 332"/>
                  <a:gd name="T14" fmla="*/ 136 w 209"/>
                  <a:gd name="T15" fmla="*/ 318 h 332"/>
                  <a:gd name="T16" fmla="*/ 125 w 209"/>
                  <a:gd name="T17" fmla="*/ 328 h 332"/>
                  <a:gd name="T18" fmla="*/ 99 w 209"/>
                  <a:gd name="T19" fmla="*/ 332 h 332"/>
                  <a:gd name="T20" fmla="*/ 76 w 209"/>
                  <a:gd name="T21" fmla="*/ 317 h 332"/>
                  <a:gd name="T22" fmla="*/ 70 w 209"/>
                  <a:gd name="T23" fmla="*/ 288 h 332"/>
                  <a:gd name="T24" fmla="*/ 87 w 209"/>
                  <a:gd name="T25" fmla="*/ 164 h 332"/>
                  <a:gd name="T26" fmla="*/ 60 w 209"/>
                  <a:gd name="T27" fmla="*/ 158 h 332"/>
                  <a:gd name="T28" fmla="*/ 27 w 209"/>
                  <a:gd name="T29" fmla="*/ 151 h 332"/>
                  <a:gd name="T30" fmla="*/ 6 w 209"/>
                  <a:gd name="T31" fmla="*/ 128 h 332"/>
                  <a:gd name="T32" fmla="*/ 0 w 209"/>
                  <a:gd name="T33" fmla="*/ 95 h 332"/>
                  <a:gd name="T34" fmla="*/ 3 w 209"/>
                  <a:gd name="T35" fmla="*/ 58 h 332"/>
                  <a:gd name="T36" fmla="*/ 14 w 209"/>
                  <a:gd name="T37" fmla="*/ 23 h 332"/>
                  <a:gd name="T38" fmla="*/ 33 w 209"/>
                  <a:gd name="T39" fmla="*/ 0 h 332"/>
                  <a:gd name="T40" fmla="*/ 60 w 209"/>
                  <a:gd name="T41" fmla="*/ 0 h 332"/>
                  <a:gd name="T42" fmla="*/ 80 w 209"/>
                  <a:gd name="T43" fmla="*/ 17 h 332"/>
                  <a:gd name="T44" fmla="*/ 82 w 209"/>
                  <a:gd name="T45" fmla="*/ 47 h 332"/>
                  <a:gd name="T46" fmla="*/ 82 w 209"/>
                  <a:gd name="T47" fmla="*/ 47 h 3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9"/>
                  <a:gd name="T73" fmla="*/ 0 h 332"/>
                  <a:gd name="T74" fmla="*/ 209 w 209"/>
                  <a:gd name="T75" fmla="*/ 332 h 3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9" h="332">
                    <a:moveTo>
                      <a:pt x="82" y="47"/>
                    </a:moveTo>
                    <a:lnTo>
                      <a:pt x="85" y="56"/>
                    </a:lnTo>
                    <a:lnTo>
                      <a:pt x="209" y="152"/>
                    </a:lnTo>
                    <a:lnTo>
                      <a:pt x="205" y="185"/>
                    </a:lnTo>
                    <a:lnTo>
                      <a:pt x="189" y="216"/>
                    </a:lnTo>
                    <a:lnTo>
                      <a:pt x="170" y="243"/>
                    </a:lnTo>
                    <a:lnTo>
                      <a:pt x="141" y="304"/>
                    </a:lnTo>
                    <a:lnTo>
                      <a:pt x="136" y="318"/>
                    </a:lnTo>
                    <a:lnTo>
                      <a:pt x="125" y="328"/>
                    </a:lnTo>
                    <a:lnTo>
                      <a:pt x="99" y="332"/>
                    </a:lnTo>
                    <a:lnTo>
                      <a:pt x="76" y="317"/>
                    </a:lnTo>
                    <a:lnTo>
                      <a:pt x="70" y="288"/>
                    </a:lnTo>
                    <a:lnTo>
                      <a:pt x="87" y="164"/>
                    </a:lnTo>
                    <a:lnTo>
                      <a:pt x="60" y="158"/>
                    </a:lnTo>
                    <a:lnTo>
                      <a:pt x="27" y="151"/>
                    </a:lnTo>
                    <a:lnTo>
                      <a:pt x="6" y="128"/>
                    </a:lnTo>
                    <a:lnTo>
                      <a:pt x="0" y="95"/>
                    </a:lnTo>
                    <a:lnTo>
                      <a:pt x="3" y="58"/>
                    </a:lnTo>
                    <a:lnTo>
                      <a:pt x="14" y="23"/>
                    </a:lnTo>
                    <a:lnTo>
                      <a:pt x="33" y="0"/>
                    </a:lnTo>
                    <a:lnTo>
                      <a:pt x="60" y="0"/>
                    </a:lnTo>
                    <a:lnTo>
                      <a:pt x="80" y="17"/>
                    </a:lnTo>
                    <a:lnTo>
                      <a:pt x="82" y="4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0" name="Freeform 359"/>
              <p:cNvSpPr>
                <a:spLocks/>
              </p:cNvSpPr>
              <p:nvPr/>
            </p:nvSpPr>
            <p:spPr bwMode="auto">
              <a:xfrm>
                <a:off x="589" y="2706"/>
                <a:ext cx="57" cy="26"/>
              </a:xfrm>
              <a:custGeom>
                <a:avLst/>
                <a:gdLst>
                  <a:gd name="T0" fmla="*/ 70 w 403"/>
                  <a:gd name="T1" fmla="*/ 20 h 178"/>
                  <a:gd name="T2" fmla="*/ 81 w 403"/>
                  <a:gd name="T3" fmla="*/ 37 h 178"/>
                  <a:gd name="T4" fmla="*/ 94 w 403"/>
                  <a:gd name="T5" fmla="*/ 45 h 178"/>
                  <a:gd name="T6" fmla="*/ 127 w 403"/>
                  <a:gd name="T7" fmla="*/ 50 h 178"/>
                  <a:gd name="T8" fmla="*/ 207 w 403"/>
                  <a:gd name="T9" fmla="*/ 57 h 178"/>
                  <a:gd name="T10" fmla="*/ 282 w 403"/>
                  <a:gd name="T11" fmla="*/ 73 h 178"/>
                  <a:gd name="T12" fmla="*/ 355 w 403"/>
                  <a:gd name="T13" fmla="*/ 63 h 178"/>
                  <a:gd name="T14" fmla="*/ 385 w 403"/>
                  <a:gd name="T15" fmla="*/ 65 h 178"/>
                  <a:gd name="T16" fmla="*/ 403 w 403"/>
                  <a:gd name="T17" fmla="*/ 86 h 178"/>
                  <a:gd name="T18" fmla="*/ 402 w 403"/>
                  <a:gd name="T19" fmla="*/ 113 h 178"/>
                  <a:gd name="T20" fmla="*/ 379 w 403"/>
                  <a:gd name="T21" fmla="*/ 133 h 178"/>
                  <a:gd name="T22" fmla="*/ 325 w 403"/>
                  <a:gd name="T23" fmla="*/ 153 h 178"/>
                  <a:gd name="T24" fmla="*/ 274 w 403"/>
                  <a:gd name="T25" fmla="*/ 170 h 178"/>
                  <a:gd name="T26" fmla="*/ 222 w 403"/>
                  <a:gd name="T27" fmla="*/ 178 h 178"/>
                  <a:gd name="T28" fmla="*/ 166 w 403"/>
                  <a:gd name="T29" fmla="*/ 170 h 178"/>
                  <a:gd name="T30" fmla="*/ 116 w 403"/>
                  <a:gd name="T31" fmla="*/ 147 h 178"/>
                  <a:gd name="T32" fmla="*/ 70 w 403"/>
                  <a:gd name="T33" fmla="*/ 125 h 178"/>
                  <a:gd name="T34" fmla="*/ 31 w 403"/>
                  <a:gd name="T35" fmla="*/ 94 h 178"/>
                  <a:gd name="T36" fmla="*/ 2 w 403"/>
                  <a:gd name="T37" fmla="*/ 49 h 178"/>
                  <a:gd name="T38" fmla="*/ 0 w 403"/>
                  <a:gd name="T39" fmla="*/ 32 h 178"/>
                  <a:gd name="T40" fmla="*/ 3 w 403"/>
                  <a:gd name="T41" fmla="*/ 19 h 178"/>
                  <a:gd name="T42" fmla="*/ 22 w 403"/>
                  <a:gd name="T43" fmla="*/ 1 h 178"/>
                  <a:gd name="T44" fmla="*/ 49 w 403"/>
                  <a:gd name="T45" fmla="*/ 0 h 178"/>
                  <a:gd name="T46" fmla="*/ 70 w 403"/>
                  <a:gd name="T47" fmla="*/ 20 h 178"/>
                  <a:gd name="T48" fmla="*/ 70 w 403"/>
                  <a:gd name="T49" fmla="*/ 20 h 1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3"/>
                  <a:gd name="T76" fmla="*/ 0 h 178"/>
                  <a:gd name="T77" fmla="*/ 403 w 403"/>
                  <a:gd name="T78" fmla="*/ 178 h 1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3" h="178">
                    <a:moveTo>
                      <a:pt x="70" y="20"/>
                    </a:moveTo>
                    <a:lnTo>
                      <a:pt x="81" y="37"/>
                    </a:lnTo>
                    <a:lnTo>
                      <a:pt x="94" y="45"/>
                    </a:lnTo>
                    <a:lnTo>
                      <a:pt x="127" y="50"/>
                    </a:lnTo>
                    <a:lnTo>
                      <a:pt x="207" y="57"/>
                    </a:lnTo>
                    <a:lnTo>
                      <a:pt x="282" y="73"/>
                    </a:lnTo>
                    <a:lnTo>
                      <a:pt x="355" y="63"/>
                    </a:lnTo>
                    <a:lnTo>
                      <a:pt x="385" y="65"/>
                    </a:lnTo>
                    <a:lnTo>
                      <a:pt x="403" y="86"/>
                    </a:lnTo>
                    <a:lnTo>
                      <a:pt x="402" y="113"/>
                    </a:lnTo>
                    <a:lnTo>
                      <a:pt x="379" y="133"/>
                    </a:lnTo>
                    <a:lnTo>
                      <a:pt x="325" y="153"/>
                    </a:lnTo>
                    <a:lnTo>
                      <a:pt x="274" y="170"/>
                    </a:lnTo>
                    <a:lnTo>
                      <a:pt x="222" y="178"/>
                    </a:lnTo>
                    <a:lnTo>
                      <a:pt x="166" y="170"/>
                    </a:lnTo>
                    <a:lnTo>
                      <a:pt x="116" y="147"/>
                    </a:lnTo>
                    <a:lnTo>
                      <a:pt x="70" y="125"/>
                    </a:lnTo>
                    <a:lnTo>
                      <a:pt x="31" y="94"/>
                    </a:lnTo>
                    <a:lnTo>
                      <a:pt x="2" y="49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22" y="1"/>
                    </a:lnTo>
                    <a:lnTo>
                      <a:pt x="49" y="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1" name="Freeform 360"/>
              <p:cNvSpPr>
                <a:spLocks/>
              </p:cNvSpPr>
              <p:nvPr/>
            </p:nvSpPr>
            <p:spPr bwMode="auto">
              <a:xfrm>
                <a:off x="651" y="2607"/>
                <a:ext cx="24" cy="92"/>
              </a:xfrm>
              <a:custGeom>
                <a:avLst/>
                <a:gdLst>
                  <a:gd name="T0" fmla="*/ 166 w 166"/>
                  <a:gd name="T1" fmla="*/ 46 h 645"/>
                  <a:gd name="T2" fmla="*/ 148 w 166"/>
                  <a:gd name="T3" fmla="*/ 228 h 645"/>
                  <a:gd name="T4" fmla="*/ 147 w 166"/>
                  <a:gd name="T5" fmla="*/ 409 h 645"/>
                  <a:gd name="T6" fmla="*/ 141 w 166"/>
                  <a:gd name="T7" fmla="*/ 599 h 645"/>
                  <a:gd name="T8" fmla="*/ 137 w 166"/>
                  <a:gd name="T9" fmla="*/ 630 h 645"/>
                  <a:gd name="T10" fmla="*/ 117 w 166"/>
                  <a:gd name="T11" fmla="*/ 645 h 645"/>
                  <a:gd name="T12" fmla="*/ 92 w 166"/>
                  <a:gd name="T13" fmla="*/ 643 h 645"/>
                  <a:gd name="T14" fmla="*/ 72 w 166"/>
                  <a:gd name="T15" fmla="*/ 620 h 645"/>
                  <a:gd name="T16" fmla="*/ 55 w 166"/>
                  <a:gd name="T17" fmla="*/ 591 h 645"/>
                  <a:gd name="T18" fmla="*/ 33 w 166"/>
                  <a:gd name="T19" fmla="*/ 564 h 645"/>
                  <a:gd name="T20" fmla="*/ 3 w 166"/>
                  <a:gd name="T21" fmla="*/ 505 h 645"/>
                  <a:gd name="T22" fmla="*/ 0 w 166"/>
                  <a:gd name="T23" fmla="*/ 446 h 645"/>
                  <a:gd name="T24" fmla="*/ 3 w 166"/>
                  <a:gd name="T25" fmla="*/ 384 h 645"/>
                  <a:gd name="T26" fmla="*/ 12 w 166"/>
                  <a:gd name="T27" fmla="*/ 323 h 645"/>
                  <a:gd name="T28" fmla="*/ 24 w 166"/>
                  <a:gd name="T29" fmla="*/ 261 h 645"/>
                  <a:gd name="T30" fmla="*/ 40 w 166"/>
                  <a:gd name="T31" fmla="*/ 201 h 645"/>
                  <a:gd name="T32" fmla="*/ 57 w 166"/>
                  <a:gd name="T33" fmla="*/ 140 h 645"/>
                  <a:gd name="T34" fmla="*/ 76 w 166"/>
                  <a:gd name="T35" fmla="*/ 82 h 645"/>
                  <a:gd name="T36" fmla="*/ 96 w 166"/>
                  <a:gd name="T37" fmla="*/ 26 h 645"/>
                  <a:gd name="T38" fmla="*/ 115 w 166"/>
                  <a:gd name="T39" fmla="*/ 3 h 645"/>
                  <a:gd name="T40" fmla="*/ 141 w 166"/>
                  <a:gd name="T41" fmla="*/ 0 h 645"/>
                  <a:gd name="T42" fmla="*/ 161 w 166"/>
                  <a:gd name="T43" fmla="*/ 16 h 645"/>
                  <a:gd name="T44" fmla="*/ 166 w 166"/>
                  <a:gd name="T45" fmla="*/ 46 h 645"/>
                  <a:gd name="T46" fmla="*/ 166 w 166"/>
                  <a:gd name="T47" fmla="*/ 46 h 6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6"/>
                  <a:gd name="T73" fmla="*/ 0 h 645"/>
                  <a:gd name="T74" fmla="*/ 166 w 166"/>
                  <a:gd name="T75" fmla="*/ 645 h 6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6" h="645">
                    <a:moveTo>
                      <a:pt x="166" y="46"/>
                    </a:moveTo>
                    <a:lnTo>
                      <a:pt x="148" y="228"/>
                    </a:lnTo>
                    <a:lnTo>
                      <a:pt x="147" y="409"/>
                    </a:lnTo>
                    <a:lnTo>
                      <a:pt x="141" y="599"/>
                    </a:lnTo>
                    <a:lnTo>
                      <a:pt x="137" y="630"/>
                    </a:lnTo>
                    <a:lnTo>
                      <a:pt x="117" y="645"/>
                    </a:lnTo>
                    <a:lnTo>
                      <a:pt x="92" y="643"/>
                    </a:lnTo>
                    <a:lnTo>
                      <a:pt x="72" y="620"/>
                    </a:lnTo>
                    <a:lnTo>
                      <a:pt x="55" y="591"/>
                    </a:lnTo>
                    <a:lnTo>
                      <a:pt x="33" y="564"/>
                    </a:lnTo>
                    <a:lnTo>
                      <a:pt x="3" y="505"/>
                    </a:lnTo>
                    <a:lnTo>
                      <a:pt x="0" y="446"/>
                    </a:lnTo>
                    <a:lnTo>
                      <a:pt x="3" y="384"/>
                    </a:lnTo>
                    <a:lnTo>
                      <a:pt x="12" y="323"/>
                    </a:lnTo>
                    <a:lnTo>
                      <a:pt x="24" y="261"/>
                    </a:lnTo>
                    <a:lnTo>
                      <a:pt x="40" y="201"/>
                    </a:lnTo>
                    <a:lnTo>
                      <a:pt x="57" y="140"/>
                    </a:lnTo>
                    <a:lnTo>
                      <a:pt x="76" y="82"/>
                    </a:lnTo>
                    <a:lnTo>
                      <a:pt x="96" y="26"/>
                    </a:lnTo>
                    <a:lnTo>
                      <a:pt x="115" y="3"/>
                    </a:lnTo>
                    <a:lnTo>
                      <a:pt x="141" y="0"/>
                    </a:lnTo>
                    <a:lnTo>
                      <a:pt x="161" y="16"/>
                    </a:lnTo>
                    <a:lnTo>
                      <a:pt x="166" y="4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2" name="Freeform 361"/>
              <p:cNvSpPr>
                <a:spLocks/>
              </p:cNvSpPr>
              <p:nvPr/>
            </p:nvSpPr>
            <p:spPr bwMode="auto">
              <a:xfrm>
                <a:off x="290" y="2600"/>
                <a:ext cx="27" cy="61"/>
              </a:xfrm>
              <a:custGeom>
                <a:avLst/>
                <a:gdLst>
                  <a:gd name="T0" fmla="*/ 109 w 191"/>
                  <a:gd name="T1" fmla="*/ 53 h 428"/>
                  <a:gd name="T2" fmla="*/ 122 w 191"/>
                  <a:gd name="T3" fmla="*/ 133 h 428"/>
                  <a:gd name="T4" fmla="*/ 144 w 191"/>
                  <a:gd name="T5" fmla="*/ 203 h 428"/>
                  <a:gd name="T6" fmla="*/ 169 w 191"/>
                  <a:gd name="T7" fmla="*/ 272 h 428"/>
                  <a:gd name="T8" fmla="*/ 191 w 191"/>
                  <a:gd name="T9" fmla="*/ 353 h 428"/>
                  <a:gd name="T10" fmla="*/ 190 w 191"/>
                  <a:gd name="T11" fmla="*/ 381 h 428"/>
                  <a:gd name="T12" fmla="*/ 175 w 191"/>
                  <a:gd name="T13" fmla="*/ 403 h 428"/>
                  <a:gd name="T14" fmla="*/ 152 w 191"/>
                  <a:gd name="T15" fmla="*/ 419 h 428"/>
                  <a:gd name="T16" fmla="*/ 123 w 191"/>
                  <a:gd name="T17" fmla="*/ 428 h 428"/>
                  <a:gd name="T18" fmla="*/ 65 w 191"/>
                  <a:gd name="T19" fmla="*/ 422 h 428"/>
                  <a:gd name="T20" fmla="*/ 31 w 191"/>
                  <a:gd name="T21" fmla="*/ 381 h 428"/>
                  <a:gd name="T22" fmla="*/ 8 w 191"/>
                  <a:gd name="T23" fmla="*/ 203 h 428"/>
                  <a:gd name="T24" fmla="*/ 0 w 191"/>
                  <a:gd name="T25" fmla="*/ 24 h 428"/>
                  <a:gd name="T26" fmla="*/ 3 w 191"/>
                  <a:gd name="T27" fmla="*/ 9 h 428"/>
                  <a:gd name="T28" fmla="*/ 15 w 191"/>
                  <a:gd name="T29" fmla="*/ 0 h 428"/>
                  <a:gd name="T30" fmla="*/ 52 w 191"/>
                  <a:gd name="T31" fmla="*/ 1 h 428"/>
                  <a:gd name="T32" fmla="*/ 90 w 191"/>
                  <a:gd name="T33" fmla="*/ 20 h 428"/>
                  <a:gd name="T34" fmla="*/ 109 w 191"/>
                  <a:gd name="T35" fmla="*/ 53 h 428"/>
                  <a:gd name="T36" fmla="*/ 109 w 191"/>
                  <a:gd name="T37" fmla="*/ 53 h 4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1"/>
                  <a:gd name="T58" fmla="*/ 0 h 428"/>
                  <a:gd name="T59" fmla="*/ 191 w 191"/>
                  <a:gd name="T60" fmla="*/ 428 h 4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1" h="428">
                    <a:moveTo>
                      <a:pt x="109" y="53"/>
                    </a:moveTo>
                    <a:lnTo>
                      <a:pt x="122" y="133"/>
                    </a:lnTo>
                    <a:lnTo>
                      <a:pt x="144" y="203"/>
                    </a:lnTo>
                    <a:lnTo>
                      <a:pt x="169" y="272"/>
                    </a:lnTo>
                    <a:lnTo>
                      <a:pt x="191" y="353"/>
                    </a:lnTo>
                    <a:lnTo>
                      <a:pt x="190" y="381"/>
                    </a:lnTo>
                    <a:lnTo>
                      <a:pt x="175" y="403"/>
                    </a:lnTo>
                    <a:lnTo>
                      <a:pt x="152" y="419"/>
                    </a:lnTo>
                    <a:lnTo>
                      <a:pt x="123" y="428"/>
                    </a:lnTo>
                    <a:lnTo>
                      <a:pt x="65" y="422"/>
                    </a:lnTo>
                    <a:lnTo>
                      <a:pt x="31" y="381"/>
                    </a:lnTo>
                    <a:lnTo>
                      <a:pt x="8" y="203"/>
                    </a:lnTo>
                    <a:lnTo>
                      <a:pt x="0" y="24"/>
                    </a:lnTo>
                    <a:lnTo>
                      <a:pt x="3" y="9"/>
                    </a:lnTo>
                    <a:lnTo>
                      <a:pt x="15" y="0"/>
                    </a:lnTo>
                    <a:lnTo>
                      <a:pt x="52" y="1"/>
                    </a:lnTo>
                    <a:lnTo>
                      <a:pt x="90" y="20"/>
                    </a:lnTo>
                    <a:lnTo>
                      <a:pt x="109" y="5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3" name="Freeform 362"/>
              <p:cNvSpPr>
                <a:spLocks/>
              </p:cNvSpPr>
              <p:nvPr/>
            </p:nvSpPr>
            <p:spPr bwMode="auto">
              <a:xfrm>
                <a:off x="281" y="2696"/>
                <a:ext cx="259" cy="29"/>
              </a:xfrm>
              <a:custGeom>
                <a:avLst/>
                <a:gdLst>
                  <a:gd name="T0" fmla="*/ 29 w 1812"/>
                  <a:gd name="T1" fmla="*/ 66 h 203"/>
                  <a:gd name="T2" fmla="*/ 63 w 1812"/>
                  <a:gd name="T3" fmla="*/ 34 h 203"/>
                  <a:gd name="T4" fmla="*/ 83 w 1812"/>
                  <a:gd name="T5" fmla="*/ 22 h 203"/>
                  <a:gd name="T6" fmla="*/ 106 w 1812"/>
                  <a:gd name="T7" fmla="*/ 14 h 203"/>
                  <a:gd name="T8" fmla="*/ 172 w 1812"/>
                  <a:gd name="T9" fmla="*/ 4 h 203"/>
                  <a:gd name="T10" fmla="*/ 273 w 1812"/>
                  <a:gd name="T11" fmla="*/ 0 h 203"/>
                  <a:gd name="T12" fmla="*/ 363 w 1812"/>
                  <a:gd name="T13" fmla="*/ 13 h 203"/>
                  <a:gd name="T14" fmla="*/ 480 w 1812"/>
                  <a:gd name="T15" fmla="*/ 30 h 203"/>
                  <a:gd name="T16" fmla="*/ 597 w 1812"/>
                  <a:gd name="T17" fmla="*/ 47 h 203"/>
                  <a:gd name="T18" fmla="*/ 686 w 1812"/>
                  <a:gd name="T19" fmla="*/ 57 h 203"/>
                  <a:gd name="T20" fmla="*/ 892 w 1812"/>
                  <a:gd name="T21" fmla="*/ 71 h 203"/>
                  <a:gd name="T22" fmla="*/ 1073 w 1812"/>
                  <a:gd name="T23" fmla="*/ 76 h 203"/>
                  <a:gd name="T24" fmla="*/ 1459 w 1812"/>
                  <a:gd name="T25" fmla="*/ 65 h 203"/>
                  <a:gd name="T26" fmla="*/ 1607 w 1812"/>
                  <a:gd name="T27" fmla="*/ 66 h 203"/>
                  <a:gd name="T28" fmla="*/ 1755 w 1812"/>
                  <a:gd name="T29" fmla="*/ 72 h 203"/>
                  <a:gd name="T30" fmla="*/ 1798 w 1812"/>
                  <a:gd name="T31" fmla="*/ 86 h 203"/>
                  <a:gd name="T32" fmla="*/ 1812 w 1812"/>
                  <a:gd name="T33" fmla="*/ 118 h 203"/>
                  <a:gd name="T34" fmla="*/ 1808 w 1812"/>
                  <a:gd name="T35" fmla="*/ 135 h 203"/>
                  <a:gd name="T36" fmla="*/ 1796 w 1812"/>
                  <a:gd name="T37" fmla="*/ 149 h 203"/>
                  <a:gd name="T38" fmla="*/ 1777 w 1812"/>
                  <a:gd name="T39" fmla="*/ 160 h 203"/>
                  <a:gd name="T40" fmla="*/ 1750 w 1812"/>
                  <a:gd name="T41" fmla="*/ 164 h 203"/>
                  <a:gd name="T42" fmla="*/ 1609 w 1812"/>
                  <a:gd name="T43" fmla="*/ 175 h 203"/>
                  <a:gd name="T44" fmla="*/ 1466 w 1812"/>
                  <a:gd name="T45" fmla="*/ 190 h 203"/>
                  <a:gd name="T46" fmla="*/ 1257 w 1812"/>
                  <a:gd name="T47" fmla="*/ 200 h 203"/>
                  <a:gd name="T48" fmla="*/ 1072 w 1812"/>
                  <a:gd name="T49" fmla="*/ 203 h 203"/>
                  <a:gd name="T50" fmla="*/ 679 w 1812"/>
                  <a:gd name="T51" fmla="*/ 186 h 203"/>
                  <a:gd name="T52" fmla="*/ 445 w 1812"/>
                  <a:gd name="T53" fmla="*/ 168 h 203"/>
                  <a:gd name="T54" fmla="*/ 237 w 1812"/>
                  <a:gd name="T55" fmla="*/ 155 h 203"/>
                  <a:gd name="T56" fmla="*/ 141 w 1812"/>
                  <a:gd name="T57" fmla="*/ 145 h 203"/>
                  <a:gd name="T58" fmla="*/ 29 w 1812"/>
                  <a:gd name="T59" fmla="*/ 140 h 203"/>
                  <a:gd name="T60" fmla="*/ 5 w 1812"/>
                  <a:gd name="T61" fmla="*/ 135 h 203"/>
                  <a:gd name="T62" fmla="*/ 0 w 1812"/>
                  <a:gd name="T63" fmla="*/ 118 h 203"/>
                  <a:gd name="T64" fmla="*/ 10 w 1812"/>
                  <a:gd name="T65" fmla="*/ 94 h 203"/>
                  <a:gd name="T66" fmla="*/ 29 w 1812"/>
                  <a:gd name="T67" fmla="*/ 66 h 203"/>
                  <a:gd name="T68" fmla="*/ 29 w 1812"/>
                  <a:gd name="T69" fmla="*/ 66 h 2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12"/>
                  <a:gd name="T106" fmla="*/ 0 h 203"/>
                  <a:gd name="T107" fmla="*/ 1812 w 1812"/>
                  <a:gd name="T108" fmla="*/ 203 h 2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12" h="203">
                    <a:moveTo>
                      <a:pt x="29" y="66"/>
                    </a:moveTo>
                    <a:lnTo>
                      <a:pt x="63" y="34"/>
                    </a:lnTo>
                    <a:lnTo>
                      <a:pt x="83" y="22"/>
                    </a:lnTo>
                    <a:lnTo>
                      <a:pt x="106" y="14"/>
                    </a:lnTo>
                    <a:lnTo>
                      <a:pt x="172" y="4"/>
                    </a:lnTo>
                    <a:lnTo>
                      <a:pt x="273" y="0"/>
                    </a:lnTo>
                    <a:lnTo>
                      <a:pt x="363" y="13"/>
                    </a:lnTo>
                    <a:lnTo>
                      <a:pt x="480" y="30"/>
                    </a:lnTo>
                    <a:lnTo>
                      <a:pt x="597" y="47"/>
                    </a:lnTo>
                    <a:lnTo>
                      <a:pt x="686" y="57"/>
                    </a:lnTo>
                    <a:lnTo>
                      <a:pt x="892" y="71"/>
                    </a:lnTo>
                    <a:lnTo>
                      <a:pt x="1073" y="76"/>
                    </a:lnTo>
                    <a:lnTo>
                      <a:pt x="1459" y="65"/>
                    </a:lnTo>
                    <a:lnTo>
                      <a:pt x="1607" y="66"/>
                    </a:lnTo>
                    <a:lnTo>
                      <a:pt x="1755" y="72"/>
                    </a:lnTo>
                    <a:lnTo>
                      <a:pt x="1798" y="86"/>
                    </a:lnTo>
                    <a:lnTo>
                      <a:pt x="1812" y="118"/>
                    </a:lnTo>
                    <a:lnTo>
                      <a:pt x="1808" y="135"/>
                    </a:lnTo>
                    <a:lnTo>
                      <a:pt x="1796" y="149"/>
                    </a:lnTo>
                    <a:lnTo>
                      <a:pt x="1777" y="160"/>
                    </a:lnTo>
                    <a:lnTo>
                      <a:pt x="1750" y="164"/>
                    </a:lnTo>
                    <a:lnTo>
                      <a:pt x="1609" y="175"/>
                    </a:lnTo>
                    <a:lnTo>
                      <a:pt x="1466" y="190"/>
                    </a:lnTo>
                    <a:lnTo>
                      <a:pt x="1257" y="200"/>
                    </a:lnTo>
                    <a:lnTo>
                      <a:pt x="1072" y="203"/>
                    </a:lnTo>
                    <a:lnTo>
                      <a:pt x="679" y="186"/>
                    </a:lnTo>
                    <a:lnTo>
                      <a:pt x="445" y="168"/>
                    </a:lnTo>
                    <a:lnTo>
                      <a:pt x="237" y="155"/>
                    </a:lnTo>
                    <a:lnTo>
                      <a:pt x="141" y="145"/>
                    </a:lnTo>
                    <a:lnTo>
                      <a:pt x="29" y="140"/>
                    </a:lnTo>
                    <a:lnTo>
                      <a:pt x="5" y="135"/>
                    </a:lnTo>
                    <a:lnTo>
                      <a:pt x="0" y="118"/>
                    </a:lnTo>
                    <a:lnTo>
                      <a:pt x="10" y="94"/>
                    </a:lnTo>
                    <a:lnTo>
                      <a:pt x="29" y="6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4" name="Freeform 363"/>
              <p:cNvSpPr>
                <a:spLocks/>
              </p:cNvSpPr>
              <p:nvPr/>
            </p:nvSpPr>
            <p:spPr bwMode="auto">
              <a:xfrm>
                <a:off x="256" y="2677"/>
                <a:ext cx="31" cy="24"/>
              </a:xfrm>
              <a:custGeom>
                <a:avLst/>
                <a:gdLst>
                  <a:gd name="T0" fmla="*/ 153 w 217"/>
                  <a:gd name="T1" fmla="*/ 20 h 171"/>
                  <a:gd name="T2" fmla="*/ 134 w 217"/>
                  <a:gd name="T3" fmla="*/ 32 h 171"/>
                  <a:gd name="T4" fmla="*/ 108 w 217"/>
                  <a:gd name="T5" fmla="*/ 28 h 171"/>
                  <a:gd name="T6" fmla="*/ 78 w 217"/>
                  <a:gd name="T7" fmla="*/ 18 h 171"/>
                  <a:gd name="T8" fmla="*/ 47 w 217"/>
                  <a:gd name="T9" fmla="*/ 17 h 171"/>
                  <a:gd name="T10" fmla="*/ 12 w 217"/>
                  <a:gd name="T11" fmla="*/ 40 h 171"/>
                  <a:gd name="T12" fmla="*/ 0 w 217"/>
                  <a:gd name="T13" fmla="*/ 80 h 171"/>
                  <a:gd name="T14" fmla="*/ 6 w 217"/>
                  <a:gd name="T15" fmla="*/ 116 h 171"/>
                  <a:gd name="T16" fmla="*/ 22 w 217"/>
                  <a:gd name="T17" fmla="*/ 148 h 171"/>
                  <a:gd name="T18" fmla="*/ 48 w 217"/>
                  <a:gd name="T19" fmla="*/ 168 h 171"/>
                  <a:gd name="T20" fmla="*/ 82 w 217"/>
                  <a:gd name="T21" fmla="*/ 171 h 171"/>
                  <a:gd name="T22" fmla="*/ 128 w 217"/>
                  <a:gd name="T23" fmla="*/ 153 h 171"/>
                  <a:gd name="T24" fmla="*/ 161 w 217"/>
                  <a:gd name="T25" fmla="*/ 124 h 171"/>
                  <a:gd name="T26" fmla="*/ 187 w 217"/>
                  <a:gd name="T27" fmla="*/ 86 h 171"/>
                  <a:gd name="T28" fmla="*/ 213 w 217"/>
                  <a:gd name="T29" fmla="*/ 42 h 171"/>
                  <a:gd name="T30" fmla="*/ 217 w 217"/>
                  <a:gd name="T31" fmla="*/ 15 h 171"/>
                  <a:gd name="T32" fmla="*/ 202 w 217"/>
                  <a:gd name="T33" fmla="*/ 0 h 171"/>
                  <a:gd name="T34" fmla="*/ 176 w 217"/>
                  <a:gd name="T35" fmla="*/ 0 h 171"/>
                  <a:gd name="T36" fmla="*/ 153 w 217"/>
                  <a:gd name="T37" fmla="*/ 20 h 171"/>
                  <a:gd name="T38" fmla="*/ 153 w 217"/>
                  <a:gd name="T39" fmla="*/ 20 h 1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7"/>
                  <a:gd name="T61" fmla="*/ 0 h 171"/>
                  <a:gd name="T62" fmla="*/ 217 w 217"/>
                  <a:gd name="T63" fmla="*/ 171 h 1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7" h="171">
                    <a:moveTo>
                      <a:pt x="153" y="20"/>
                    </a:moveTo>
                    <a:lnTo>
                      <a:pt x="134" y="32"/>
                    </a:lnTo>
                    <a:lnTo>
                      <a:pt x="108" y="28"/>
                    </a:lnTo>
                    <a:lnTo>
                      <a:pt x="78" y="18"/>
                    </a:lnTo>
                    <a:lnTo>
                      <a:pt x="47" y="17"/>
                    </a:lnTo>
                    <a:lnTo>
                      <a:pt x="12" y="40"/>
                    </a:lnTo>
                    <a:lnTo>
                      <a:pt x="0" y="80"/>
                    </a:lnTo>
                    <a:lnTo>
                      <a:pt x="6" y="116"/>
                    </a:lnTo>
                    <a:lnTo>
                      <a:pt x="22" y="148"/>
                    </a:lnTo>
                    <a:lnTo>
                      <a:pt x="48" y="168"/>
                    </a:lnTo>
                    <a:lnTo>
                      <a:pt x="82" y="171"/>
                    </a:lnTo>
                    <a:lnTo>
                      <a:pt x="128" y="153"/>
                    </a:lnTo>
                    <a:lnTo>
                      <a:pt x="161" y="124"/>
                    </a:lnTo>
                    <a:lnTo>
                      <a:pt x="187" y="86"/>
                    </a:lnTo>
                    <a:lnTo>
                      <a:pt x="213" y="42"/>
                    </a:lnTo>
                    <a:lnTo>
                      <a:pt x="217" y="15"/>
                    </a:lnTo>
                    <a:lnTo>
                      <a:pt x="202" y="0"/>
                    </a:lnTo>
                    <a:lnTo>
                      <a:pt x="176" y="0"/>
                    </a:lnTo>
                    <a:lnTo>
                      <a:pt x="153" y="2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5" name="Freeform 364"/>
              <p:cNvSpPr>
                <a:spLocks/>
              </p:cNvSpPr>
              <p:nvPr/>
            </p:nvSpPr>
            <p:spPr bwMode="auto">
              <a:xfrm>
                <a:off x="678" y="2678"/>
                <a:ext cx="24" cy="20"/>
              </a:xfrm>
              <a:custGeom>
                <a:avLst/>
                <a:gdLst>
                  <a:gd name="T0" fmla="*/ 72 w 169"/>
                  <a:gd name="T1" fmla="*/ 40 h 140"/>
                  <a:gd name="T2" fmla="*/ 78 w 169"/>
                  <a:gd name="T3" fmla="*/ 52 h 140"/>
                  <a:gd name="T4" fmla="*/ 98 w 169"/>
                  <a:gd name="T5" fmla="*/ 51 h 140"/>
                  <a:gd name="T6" fmla="*/ 147 w 169"/>
                  <a:gd name="T7" fmla="*/ 32 h 140"/>
                  <a:gd name="T8" fmla="*/ 169 w 169"/>
                  <a:gd name="T9" fmla="*/ 37 h 140"/>
                  <a:gd name="T10" fmla="*/ 153 w 169"/>
                  <a:gd name="T11" fmla="*/ 68 h 140"/>
                  <a:gd name="T12" fmla="*/ 135 w 169"/>
                  <a:gd name="T13" fmla="*/ 88 h 140"/>
                  <a:gd name="T14" fmla="*/ 113 w 169"/>
                  <a:gd name="T15" fmla="*/ 107 h 140"/>
                  <a:gd name="T16" fmla="*/ 89 w 169"/>
                  <a:gd name="T17" fmla="*/ 124 h 140"/>
                  <a:gd name="T18" fmla="*/ 65 w 169"/>
                  <a:gd name="T19" fmla="*/ 135 h 140"/>
                  <a:gd name="T20" fmla="*/ 23 w 169"/>
                  <a:gd name="T21" fmla="*/ 140 h 140"/>
                  <a:gd name="T22" fmla="*/ 2 w 169"/>
                  <a:gd name="T23" fmla="*/ 123 h 140"/>
                  <a:gd name="T24" fmla="*/ 0 w 169"/>
                  <a:gd name="T25" fmla="*/ 33 h 140"/>
                  <a:gd name="T26" fmla="*/ 13 w 169"/>
                  <a:gd name="T27" fmla="*/ 6 h 140"/>
                  <a:gd name="T28" fmla="*/ 39 w 169"/>
                  <a:gd name="T29" fmla="*/ 0 h 140"/>
                  <a:gd name="T30" fmla="*/ 63 w 169"/>
                  <a:gd name="T31" fmla="*/ 11 h 140"/>
                  <a:gd name="T32" fmla="*/ 72 w 169"/>
                  <a:gd name="T33" fmla="*/ 40 h 140"/>
                  <a:gd name="T34" fmla="*/ 72 w 169"/>
                  <a:gd name="T35" fmla="*/ 40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9"/>
                  <a:gd name="T55" fmla="*/ 0 h 140"/>
                  <a:gd name="T56" fmla="*/ 169 w 169"/>
                  <a:gd name="T57" fmla="*/ 140 h 1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9" h="140">
                    <a:moveTo>
                      <a:pt x="72" y="40"/>
                    </a:moveTo>
                    <a:lnTo>
                      <a:pt x="78" y="52"/>
                    </a:lnTo>
                    <a:lnTo>
                      <a:pt x="98" y="51"/>
                    </a:lnTo>
                    <a:lnTo>
                      <a:pt x="147" y="32"/>
                    </a:lnTo>
                    <a:lnTo>
                      <a:pt x="169" y="37"/>
                    </a:lnTo>
                    <a:lnTo>
                      <a:pt x="153" y="68"/>
                    </a:lnTo>
                    <a:lnTo>
                      <a:pt x="135" y="88"/>
                    </a:lnTo>
                    <a:lnTo>
                      <a:pt x="113" y="107"/>
                    </a:lnTo>
                    <a:lnTo>
                      <a:pt x="89" y="124"/>
                    </a:lnTo>
                    <a:lnTo>
                      <a:pt x="65" y="135"/>
                    </a:lnTo>
                    <a:lnTo>
                      <a:pt x="23" y="140"/>
                    </a:lnTo>
                    <a:lnTo>
                      <a:pt x="2" y="123"/>
                    </a:lnTo>
                    <a:lnTo>
                      <a:pt x="0" y="33"/>
                    </a:lnTo>
                    <a:lnTo>
                      <a:pt x="13" y="6"/>
                    </a:lnTo>
                    <a:lnTo>
                      <a:pt x="39" y="0"/>
                    </a:lnTo>
                    <a:lnTo>
                      <a:pt x="63" y="11"/>
                    </a:lnTo>
                    <a:lnTo>
                      <a:pt x="72" y="4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6" name="Freeform 365"/>
              <p:cNvSpPr>
                <a:spLocks/>
              </p:cNvSpPr>
              <p:nvPr/>
            </p:nvSpPr>
            <p:spPr bwMode="auto">
              <a:xfrm>
                <a:off x="606" y="2573"/>
                <a:ext cx="35" cy="57"/>
              </a:xfrm>
              <a:custGeom>
                <a:avLst/>
                <a:gdLst>
                  <a:gd name="T0" fmla="*/ 37 w 247"/>
                  <a:gd name="T1" fmla="*/ 23 h 399"/>
                  <a:gd name="T2" fmla="*/ 112 w 247"/>
                  <a:gd name="T3" fmla="*/ 11 h 399"/>
                  <a:gd name="T4" fmla="*/ 187 w 247"/>
                  <a:gd name="T5" fmla="*/ 0 h 399"/>
                  <a:gd name="T6" fmla="*/ 234 w 247"/>
                  <a:gd name="T7" fmla="*/ 16 h 399"/>
                  <a:gd name="T8" fmla="*/ 247 w 247"/>
                  <a:gd name="T9" fmla="*/ 64 h 399"/>
                  <a:gd name="T10" fmla="*/ 236 w 247"/>
                  <a:gd name="T11" fmla="*/ 352 h 399"/>
                  <a:gd name="T12" fmla="*/ 223 w 247"/>
                  <a:gd name="T13" fmla="*/ 377 h 399"/>
                  <a:gd name="T14" fmla="*/ 202 w 247"/>
                  <a:gd name="T15" fmla="*/ 393 h 399"/>
                  <a:gd name="T16" fmla="*/ 152 w 247"/>
                  <a:gd name="T17" fmla="*/ 399 h 399"/>
                  <a:gd name="T18" fmla="*/ 113 w 247"/>
                  <a:gd name="T19" fmla="*/ 373 h 399"/>
                  <a:gd name="T20" fmla="*/ 108 w 247"/>
                  <a:gd name="T21" fmla="*/ 322 h 399"/>
                  <a:gd name="T22" fmla="*/ 122 w 247"/>
                  <a:gd name="T23" fmla="*/ 214 h 399"/>
                  <a:gd name="T24" fmla="*/ 123 w 247"/>
                  <a:gd name="T25" fmla="*/ 111 h 399"/>
                  <a:gd name="T26" fmla="*/ 83 w 247"/>
                  <a:gd name="T27" fmla="*/ 102 h 399"/>
                  <a:gd name="T28" fmla="*/ 37 w 247"/>
                  <a:gd name="T29" fmla="*/ 96 h 399"/>
                  <a:gd name="T30" fmla="*/ 9 w 247"/>
                  <a:gd name="T31" fmla="*/ 85 h 399"/>
                  <a:gd name="T32" fmla="*/ 0 w 247"/>
                  <a:gd name="T33" fmla="*/ 60 h 399"/>
                  <a:gd name="T34" fmla="*/ 9 w 247"/>
                  <a:gd name="T35" fmla="*/ 35 h 399"/>
                  <a:gd name="T36" fmla="*/ 21 w 247"/>
                  <a:gd name="T37" fmla="*/ 26 h 399"/>
                  <a:gd name="T38" fmla="*/ 37 w 247"/>
                  <a:gd name="T39" fmla="*/ 23 h 399"/>
                  <a:gd name="T40" fmla="*/ 37 w 247"/>
                  <a:gd name="T41" fmla="*/ 23 h 3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99"/>
                  <a:gd name="T65" fmla="*/ 247 w 247"/>
                  <a:gd name="T66" fmla="*/ 399 h 3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99">
                    <a:moveTo>
                      <a:pt x="37" y="23"/>
                    </a:moveTo>
                    <a:lnTo>
                      <a:pt x="112" y="11"/>
                    </a:lnTo>
                    <a:lnTo>
                      <a:pt x="187" y="0"/>
                    </a:lnTo>
                    <a:lnTo>
                      <a:pt x="234" y="16"/>
                    </a:lnTo>
                    <a:lnTo>
                      <a:pt x="247" y="64"/>
                    </a:lnTo>
                    <a:lnTo>
                      <a:pt x="236" y="352"/>
                    </a:lnTo>
                    <a:lnTo>
                      <a:pt x="223" y="377"/>
                    </a:lnTo>
                    <a:lnTo>
                      <a:pt x="202" y="393"/>
                    </a:lnTo>
                    <a:lnTo>
                      <a:pt x="152" y="399"/>
                    </a:lnTo>
                    <a:lnTo>
                      <a:pt x="113" y="373"/>
                    </a:lnTo>
                    <a:lnTo>
                      <a:pt x="108" y="322"/>
                    </a:lnTo>
                    <a:lnTo>
                      <a:pt x="122" y="214"/>
                    </a:lnTo>
                    <a:lnTo>
                      <a:pt x="123" y="111"/>
                    </a:lnTo>
                    <a:lnTo>
                      <a:pt x="83" y="102"/>
                    </a:lnTo>
                    <a:lnTo>
                      <a:pt x="37" y="96"/>
                    </a:lnTo>
                    <a:lnTo>
                      <a:pt x="9" y="85"/>
                    </a:lnTo>
                    <a:lnTo>
                      <a:pt x="0" y="60"/>
                    </a:lnTo>
                    <a:lnTo>
                      <a:pt x="9" y="35"/>
                    </a:lnTo>
                    <a:lnTo>
                      <a:pt x="21" y="26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7" name="Freeform 366"/>
              <p:cNvSpPr>
                <a:spLocks/>
              </p:cNvSpPr>
              <p:nvPr/>
            </p:nvSpPr>
            <p:spPr bwMode="auto">
              <a:xfrm>
                <a:off x="581" y="2534"/>
                <a:ext cx="70" cy="19"/>
              </a:xfrm>
              <a:custGeom>
                <a:avLst/>
                <a:gdLst>
                  <a:gd name="T0" fmla="*/ 31 w 487"/>
                  <a:gd name="T1" fmla="*/ 26 h 133"/>
                  <a:gd name="T2" fmla="*/ 138 w 487"/>
                  <a:gd name="T3" fmla="*/ 11 h 133"/>
                  <a:gd name="T4" fmla="*/ 233 w 487"/>
                  <a:gd name="T5" fmla="*/ 0 h 133"/>
                  <a:gd name="T6" fmla="*/ 436 w 487"/>
                  <a:gd name="T7" fmla="*/ 10 h 133"/>
                  <a:gd name="T8" fmla="*/ 461 w 487"/>
                  <a:gd name="T9" fmla="*/ 20 h 133"/>
                  <a:gd name="T10" fmla="*/ 478 w 487"/>
                  <a:gd name="T11" fmla="*/ 37 h 133"/>
                  <a:gd name="T12" fmla="*/ 487 w 487"/>
                  <a:gd name="T13" fmla="*/ 81 h 133"/>
                  <a:gd name="T14" fmla="*/ 479 w 487"/>
                  <a:gd name="T15" fmla="*/ 104 h 133"/>
                  <a:gd name="T16" fmla="*/ 464 w 487"/>
                  <a:gd name="T17" fmla="*/ 121 h 133"/>
                  <a:gd name="T18" fmla="*/ 443 w 487"/>
                  <a:gd name="T19" fmla="*/ 132 h 133"/>
                  <a:gd name="T20" fmla="*/ 416 w 487"/>
                  <a:gd name="T21" fmla="*/ 133 h 133"/>
                  <a:gd name="T22" fmla="*/ 316 w 487"/>
                  <a:gd name="T23" fmla="*/ 115 h 133"/>
                  <a:gd name="T24" fmla="*/ 229 w 487"/>
                  <a:gd name="T25" fmla="*/ 99 h 133"/>
                  <a:gd name="T26" fmla="*/ 140 w 487"/>
                  <a:gd name="T27" fmla="*/ 93 h 133"/>
                  <a:gd name="T28" fmla="*/ 41 w 487"/>
                  <a:gd name="T29" fmla="*/ 99 h 133"/>
                  <a:gd name="T30" fmla="*/ 12 w 487"/>
                  <a:gd name="T31" fmla="*/ 93 h 133"/>
                  <a:gd name="T32" fmla="*/ 0 w 487"/>
                  <a:gd name="T33" fmla="*/ 68 h 133"/>
                  <a:gd name="T34" fmla="*/ 5 w 487"/>
                  <a:gd name="T35" fmla="*/ 42 h 133"/>
                  <a:gd name="T36" fmla="*/ 15 w 487"/>
                  <a:gd name="T37" fmla="*/ 32 h 133"/>
                  <a:gd name="T38" fmla="*/ 31 w 487"/>
                  <a:gd name="T39" fmla="*/ 26 h 133"/>
                  <a:gd name="T40" fmla="*/ 31 w 487"/>
                  <a:gd name="T41" fmla="*/ 26 h 1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133"/>
                  <a:gd name="T65" fmla="*/ 487 w 487"/>
                  <a:gd name="T66" fmla="*/ 133 h 1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133">
                    <a:moveTo>
                      <a:pt x="31" y="26"/>
                    </a:moveTo>
                    <a:lnTo>
                      <a:pt x="138" y="11"/>
                    </a:lnTo>
                    <a:lnTo>
                      <a:pt x="233" y="0"/>
                    </a:lnTo>
                    <a:lnTo>
                      <a:pt x="436" y="10"/>
                    </a:lnTo>
                    <a:lnTo>
                      <a:pt x="461" y="20"/>
                    </a:lnTo>
                    <a:lnTo>
                      <a:pt x="478" y="37"/>
                    </a:lnTo>
                    <a:lnTo>
                      <a:pt x="487" y="81"/>
                    </a:lnTo>
                    <a:lnTo>
                      <a:pt x="479" y="104"/>
                    </a:lnTo>
                    <a:lnTo>
                      <a:pt x="464" y="121"/>
                    </a:lnTo>
                    <a:lnTo>
                      <a:pt x="443" y="132"/>
                    </a:lnTo>
                    <a:lnTo>
                      <a:pt x="416" y="133"/>
                    </a:lnTo>
                    <a:lnTo>
                      <a:pt x="316" y="115"/>
                    </a:lnTo>
                    <a:lnTo>
                      <a:pt x="229" y="99"/>
                    </a:lnTo>
                    <a:lnTo>
                      <a:pt x="140" y="93"/>
                    </a:lnTo>
                    <a:lnTo>
                      <a:pt x="41" y="99"/>
                    </a:lnTo>
                    <a:lnTo>
                      <a:pt x="12" y="93"/>
                    </a:lnTo>
                    <a:lnTo>
                      <a:pt x="0" y="68"/>
                    </a:lnTo>
                    <a:lnTo>
                      <a:pt x="5" y="42"/>
                    </a:lnTo>
                    <a:lnTo>
                      <a:pt x="15" y="32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8" name="Freeform 367"/>
              <p:cNvSpPr>
                <a:spLocks/>
              </p:cNvSpPr>
              <p:nvPr/>
            </p:nvSpPr>
            <p:spPr bwMode="auto">
              <a:xfrm>
                <a:off x="594" y="2457"/>
                <a:ext cx="54" cy="39"/>
              </a:xfrm>
              <a:custGeom>
                <a:avLst/>
                <a:gdLst>
                  <a:gd name="T0" fmla="*/ 46 w 378"/>
                  <a:gd name="T1" fmla="*/ 0 h 273"/>
                  <a:gd name="T2" fmla="*/ 119 w 378"/>
                  <a:gd name="T3" fmla="*/ 18 h 273"/>
                  <a:gd name="T4" fmla="*/ 184 w 378"/>
                  <a:gd name="T5" fmla="*/ 23 h 273"/>
                  <a:gd name="T6" fmla="*/ 327 w 378"/>
                  <a:gd name="T7" fmla="*/ 21 h 273"/>
                  <a:gd name="T8" fmla="*/ 364 w 378"/>
                  <a:gd name="T9" fmla="*/ 34 h 273"/>
                  <a:gd name="T10" fmla="*/ 378 w 378"/>
                  <a:gd name="T11" fmla="*/ 72 h 273"/>
                  <a:gd name="T12" fmla="*/ 376 w 378"/>
                  <a:gd name="T13" fmla="*/ 242 h 273"/>
                  <a:gd name="T14" fmla="*/ 372 w 378"/>
                  <a:gd name="T15" fmla="*/ 264 h 273"/>
                  <a:gd name="T16" fmla="*/ 360 w 378"/>
                  <a:gd name="T17" fmla="*/ 273 h 273"/>
                  <a:gd name="T18" fmla="*/ 322 w 378"/>
                  <a:gd name="T19" fmla="*/ 259 h 273"/>
                  <a:gd name="T20" fmla="*/ 286 w 378"/>
                  <a:gd name="T21" fmla="*/ 218 h 273"/>
                  <a:gd name="T22" fmla="*/ 269 w 378"/>
                  <a:gd name="T23" fmla="*/ 162 h 273"/>
                  <a:gd name="T24" fmla="*/ 271 w 378"/>
                  <a:gd name="T25" fmla="*/ 123 h 273"/>
                  <a:gd name="T26" fmla="*/ 150 w 378"/>
                  <a:gd name="T27" fmla="*/ 106 h 273"/>
                  <a:gd name="T28" fmla="*/ 90 w 378"/>
                  <a:gd name="T29" fmla="*/ 90 h 273"/>
                  <a:gd name="T30" fmla="*/ 24 w 378"/>
                  <a:gd name="T31" fmla="*/ 69 h 273"/>
                  <a:gd name="T32" fmla="*/ 2 w 378"/>
                  <a:gd name="T33" fmla="*/ 50 h 273"/>
                  <a:gd name="T34" fmla="*/ 0 w 378"/>
                  <a:gd name="T35" fmla="*/ 23 h 273"/>
                  <a:gd name="T36" fmla="*/ 17 w 378"/>
                  <a:gd name="T37" fmla="*/ 2 h 273"/>
                  <a:gd name="T38" fmla="*/ 46 w 378"/>
                  <a:gd name="T39" fmla="*/ 0 h 273"/>
                  <a:gd name="T40" fmla="*/ 46 w 378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8"/>
                  <a:gd name="T64" fmla="*/ 0 h 273"/>
                  <a:gd name="T65" fmla="*/ 378 w 378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8" h="273">
                    <a:moveTo>
                      <a:pt x="46" y="0"/>
                    </a:moveTo>
                    <a:lnTo>
                      <a:pt x="119" y="18"/>
                    </a:lnTo>
                    <a:lnTo>
                      <a:pt x="184" y="23"/>
                    </a:lnTo>
                    <a:lnTo>
                      <a:pt x="327" y="21"/>
                    </a:lnTo>
                    <a:lnTo>
                      <a:pt x="364" y="34"/>
                    </a:lnTo>
                    <a:lnTo>
                      <a:pt x="378" y="72"/>
                    </a:lnTo>
                    <a:lnTo>
                      <a:pt x="376" y="242"/>
                    </a:lnTo>
                    <a:lnTo>
                      <a:pt x="372" y="264"/>
                    </a:lnTo>
                    <a:lnTo>
                      <a:pt x="360" y="273"/>
                    </a:lnTo>
                    <a:lnTo>
                      <a:pt x="322" y="259"/>
                    </a:lnTo>
                    <a:lnTo>
                      <a:pt x="286" y="218"/>
                    </a:lnTo>
                    <a:lnTo>
                      <a:pt x="269" y="162"/>
                    </a:lnTo>
                    <a:lnTo>
                      <a:pt x="271" y="123"/>
                    </a:lnTo>
                    <a:lnTo>
                      <a:pt x="150" y="106"/>
                    </a:lnTo>
                    <a:lnTo>
                      <a:pt x="90" y="90"/>
                    </a:lnTo>
                    <a:lnTo>
                      <a:pt x="24" y="69"/>
                    </a:lnTo>
                    <a:lnTo>
                      <a:pt x="2" y="50"/>
                    </a:lnTo>
                    <a:lnTo>
                      <a:pt x="0" y="23"/>
                    </a:lnTo>
                    <a:lnTo>
                      <a:pt x="17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9" name="Freeform 368"/>
              <p:cNvSpPr>
                <a:spLocks/>
              </p:cNvSpPr>
              <p:nvPr/>
            </p:nvSpPr>
            <p:spPr bwMode="auto">
              <a:xfrm>
                <a:off x="592" y="2506"/>
                <a:ext cx="59" cy="16"/>
              </a:xfrm>
              <a:custGeom>
                <a:avLst/>
                <a:gdLst>
                  <a:gd name="T0" fmla="*/ 39 w 413"/>
                  <a:gd name="T1" fmla="*/ 1 h 112"/>
                  <a:gd name="T2" fmla="*/ 198 w 413"/>
                  <a:gd name="T3" fmla="*/ 4 h 112"/>
                  <a:gd name="T4" fmla="*/ 357 w 413"/>
                  <a:gd name="T5" fmla="*/ 0 h 112"/>
                  <a:gd name="T6" fmla="*/ 399 w 413"/>
                  <a:gd name="T7" fmla="*/ 18 h 112"/>
                  <a:gd name="T8" fmla="*/ 413 w 413"/>
                  <a:gd name="T9" fmla="*/ 56 h 112"/>
                  <a:gd name="T10" fmla="*/ 409 w 413"/>
                  <a:gd name="T11" fmla="*/ 76 h 112"/>
                  <a:gd name="T12" fmla="*/ 399 w 413"/>
                  <a:gd name="T13" fmla="*/ 94 h 112"/>
                  <a:gd name="T14" fmla="*/ 382 w 413"/>
                  <a:gd name="T15" fmla="*/ 108 h 112"/>
                  <a:gd name="T16" fmla="*/ 357 w 413"/>
                  <a:gd name="T17" fmla="*/ 112 h 112"/>
                  <a:gd name="T18" fmla="*/ 196 w 413"/>
                  <a:gd name="T19" fmla="*/ 97 h 112"/>
                  <a:gd name="T20" fmla="*/ 120 w 413"/>
                  <a:gd name="T21" fmla="*/ 84 h 112"/>
                  <a:gd name="T22" fmla="*/ 33 w 413"/>
                  <a:gd name="T23" fmla="*/ 74 h 112"/>
                  <a:gd name="T24" fmla="*/ 8 w 413"/>
                  <a:gd name="T25" fmla="*/ 61 h 112"/>
                  <a:gd name="T26" fmla="*/ 0 w 413"/>
                  <a:gd name="T27" fmla="*/ 35 h 112"/>
                  <a:gd name="T28" fmla="*/ 11 w 413"/>
                  <a:gd name="T29" fmla="*/ 10 h 112"/>
                  <a:gd name="T30" fmla="*/ 39 w 413"/>
                  <a:gd name="T31" fmla="*/ 1 h 112"/>
                  <a:gd name="T32" fmla="*/ 39 w 413"/>
                  <a:gd name="T33" fmla="*/ 1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3"/>
                  <a:gd name="T52" fmla="*/ 0 h 112"/>
                  <a:gd name="T53" fmla="*/ 413 w 413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3" h="112">
                    <a:moveTo>
                      <a:pt x="39" y="1"/>
                    </a:moveTo>
                    <a:lnTo>
                      <a:pt x="198" y="4"/>
                    </a:lnTo>
                    <a:lnTo>
                      <a:pt x="357" y="0"/>
                    </a:lnTo>
                    <a:lnTo>
                      <a:pt x="399" y="18"/>
                    </a:lnTo>
                    <a:lnTo>
                      <a:pt x="413" y="56"/>
                    </a:lnTo>
                    <a:lnTo>
                      <a:pt x="409" y="76"/>
                    </a:lnTo>
                    <a:lnTo>
                      <a:pt x="399" y="94"/>
                    </a:lnTo>
                    <a:lnTo>
                      <a:pt x="382" y="108"/>
                    </a:lnTo>
                    <a:lnTo>
                      <a:pt x="357" y="112"/>
                    </a:lnTo>
                    <a:lnTo>
                      <a:pt x="196" y="97"/>
                    </a:lnTo>
                    <a:lnTo>
                      <a:pt x="120" y="84"/>
                    </a:lnTo>
                    <a:lnTo>
                      <a:pt x="33" y="74"/>
                    </a:lnTo>
                    <a:lnTo>
                      <a:pt x="8" y="61"/>
                    </a:lnTo>
                    <a:lnTo>
                      <a:pt x="0" y="35"/>
                    </a:lnTo>
                    <a:lnTo>
                      <a:pt x="11" y="1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0" name="Freeform 369"/>
              <p:cNvSpPr>
                <a:spLocks/>
              </p:cNvSpPr>
              <p:nvPr/>
            </p:nvSpPr>
            <p:spPr bwMode="auto">
              <a:xfrm>
                <a:off x="482" y="2591"/>
                <a:ext cx="15" cy="20"/>
              </a:xfrm>
              <a:custGeom>
                <a:avLst/>
                <a:gdLst>
                  <a:gd name="T0" fmla="*/ 12 w 110"/>
                  <a:gd name="T1" fmla="*/ 63 h 138"/>
                  <a:gd name="T2" fmla="*/ 0 w 110"/>
                  <a:gd name="T3" fmla="*/ 24 h 138"/>
                  <a:gd name="T4" fmla="*/ 6 w 110"/>
                  <a:gd name="T5" fmla="*/ 10 h 138"/>
                  <a:gd name="T6" fmla="*/ 18 w 110"/>
                  <a:gd name="T7" fmla="*/ 1 h 138"/>
                  <a:gd name="T8" fmla="*/ 53 w 110"/>
                  <a:gd name="T9" fmla="*/ 0 h 138"/>
                  <a:gd name="T10" fmla="*/ 91 w 110"/>
                  <a:gd name="T11" fmla="*/ 28 h 138"/>
                  <a:gd name="T12" fmla="*/ 106 w 110"/>
                  <a:gd name="T13" fmla="*/ 75 h 138"/>
                  <a:gd name="T14" fmla="*/ 110 w 110"/>
                  <a:gd name="T15" fmla="*/ 109 h 138"/>
                  <a:gd name="T16" fmla="*/ 102 w 110"/>
                  <a:gd name="T17" fmla="*/ 123 h 138"/>
                  <a:gd name="T18" fmla="*/ 90 w 110"/>
                  <a:gd name="T19" fmla="*/ 133 h 138"/>
                  <a:gd name="T20" fmla="*/ 59 w 110"/>
                  <a:gd name="T21" fmla="*/ 138 h 138"/>
                  <a:gd name="T22" fmla="*/ 32 w 110"/>
                  <a:gd name="T23" fmla="*/ 116 h 138"/>
                  <a:gd name="T24" fmla="*/ 12 w 110"/>
                  <a:gd name="T25" fmla="*/ 63 h 138"/>
                  <a:gd name="T26" fmla="*/ 12 w 110"/>
                  <a:gd name="T27" fmla="*/ 63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"/>
                  <a:gd name="T43" fmla="*/ 0 h 138"/>
                  <a:gd name="T44" fmla="*/ 110 w 110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" h="138">
                    <a:moveTo>
                      <a:pt x="12" y="63"/>
                    </a:moveTo>
                    <a:lnTo>
                      <a:pt x="0" y="24"/>
                    </a:lnTo>
                    <a:lnTo>
                      <a:pt x="6" y="10"/>
                    </a:lnTo>
                    <a:lnTo>
                      <a:pt x="18" y="1"/>
                    </a:lnTo>
                    <a:lnTo>
                      <a:pt x="53" y="0"/>
                    </a:lnTo>
                    <a:lnTo>
                      <a:pt x="91" y="28"/>
                    </a:lnTo>
                    <a:lnTo>
                      <a:pt x="106" y="75"/>
                    </a:lnTo>
                    <a:lnTo>
                      <a:pt x="110" y="109"/>
                    </a:lnTo>
                    <a:lnTo>
                      <a:pt x="102" y="123"/>
                    </a:lnTo>
                    <a:lnTo>
                      <a:pt x="90" y="133"/>
                    </a:lnTo>
                    <a:lnTo>
                      <a:pt x="59" y="138"/>
                    </a:lnTo>
                    <a:lnTo>
                      <a:pt x="32" y="116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1" name="Freeform 370"/>
              <p:cNvSpPr>
                <a:spLocks/>
              </p:cNvSpPr>
              <p:nvPr/>
            </p:nvSpPr>
            <p:spPr bwMode="auto">
              <a:xfrm>
                <a:off x="458" y="2598"/>
                <a:ext cx="17" cy="19"/>
              </a:xfrm>
              <a:custGeom>
                <a:avLst/>
                <a:gdLst>
                  <a:gd name="T0" fmla="*/ 8 w 121"/>
                  <a:gd name="T1" fmla="*/ 69 h 132"/>
                  <a:gd name="T2" fmla="*/ 0 w 121"/>
                  <a:gd name="T3" fmla="*/ 38 h 132"/>
                  <a:gd name="T4" fmla="*/ 7 w 121"/>
                  <a:gd name="T5" fmla="*/ 23 h 132"/>
                  <a:gd name="T6" fmla="*/ 18 w 121"/>
                  <a:gd name="T7" fmla="*/ 11 h 132"/>
                  <a:gd name="T8" fmla="*/ 48 w 121"/>
                  <a:gd name="T9" fmla="*/ 0 h 132"/>
                  <a:gd name="T10" fmla="*/ 79 w 121"/>
                  <a:gd name="T11" fmla="*/ 15 h 132"/>
                  <a:gd name="T12" fmla="*/ 110 w 121"/>
                  <a:gd name="T13" fmla="*/ 50 h 132"/>
                  <a:gd name="T14" fmla="*/ 121 w 121"/>
                  <a:gd name="T15" fmla="*/ 86 h 132"/>
                  <a:gd name="T16" fmla="*/ 111 w 121"/>
                  <a:gd name="T17" fmla="*/ 117 h 132"/>
                  <a:gd name="T18" fmla="*/ 100 w 121"/>
                  <a:gd name="T19" fmla="*/ 127 h 132"/>
                  <a:gd name="T20" fmla="*/ 86 w 121"/>
                  <a:gd name="T21" fmla="*/ 132 h 132"/>
                  <a:gd name="T22" fmla="*/ 60 w 121"/>
                  <a:gd name="T23" fmla="*/ 116 h 132"/>
                  <a:gd name="T24" fmla="*/ 34 w 121"/>
                  <a:gd name="T25" fmla="*/ 93 h 132"/>
                  <a:gd name="T26" fmla="*/ 8 w 121"/>
                  <a:gd name="T27" fmla="*/ 69 h 132"/>
                  <a:gd name="T28" fmla="*/ 8 w 121"/>
                  <a:gd name="T29" fmla="*/ 69 h 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132"/>
                  <a:gd name="T47" fmla="*/ 121 w 121"/>
                  <a:gd name="T48" fmla="*/ 132 h 1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132">
                    <a:moveTo>
                      <a:pt x="8" y="69"/>
                    </a:moveTo>
                    <a:lnTo>
                      <a:pt x="0" y="38"/>
                    </a:lnTo>
                    <a:lnTo>
                      <a:pt x="7" y="23"/>
                    </a:lnTo>
                    <a:lnTo>
                      <a:pt x="18" y="11"/>
                    </a:lnTo>
                    <a:lnTo>
                      <a:pt x="48" y="0"/>
                    </a:lnTo>
                    <a:lnTo>
                      <a:pt x="79" y="15"/>
                    </a:lnTo>
                    <a:lnTo>
                      <a:pt x="110" y="50"/>
                    </a:lnTo>
                    <a:lnTo>
                      <a:pt x="121" y="86"/>
                    </a:lnTo>
                    <a:lnTo>
                      <a:pt x="111" y="117"/>
                    </a:lnTo>
                    <a:lnTo>
                      <a:pt x="100" y="127"/>
                    </a:lnTo>
                    <a:lnTo>
                      <a:pt x="86" y="132"/>
                    </a:lnTo>
                    <a:lnTo>
                      <a:pt x="60" y="116"/>
                    </a:lnTo>
                    <a:lnTo>
                      <a:pt x="34" y="93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2" name="Freeform 371"/>
              <p:cNvSpPr>
                <a:spLocks/>
              </p:cNvSpPr>
              <p:nvPr/>
            </p:nvSpPr>
            <p:spPr bwMode="auto">
              <a:xfrm>
                <a:off x="432" y="2599"/>
                <a:ext cx="20" cy="21"/>
              </a:xfrm>
              <a:custGeom>
                <a:avLst/>
                <a:gdLst>
                  <a:gd name="T0" fmla="*/ 16 w 139"/>
                  <a:gd name="T1" fmla="*/ 67 h 144"/>
                  <a:gd name="T2" fmla="*/ 0 w 139"/>
                  <a:gd name="T3" fmla="*/ 43 h 144"/>
                  <a:gd name="T4" fmla="*/ 7 w 139"/>
                  <a:gd name="T5" fmla="*/ 17 h 144"/>
                  <a:gd name="T6" fmla="*/ 15 w 139"/>
                  <a:gd name="T7" fmla="*/ 7 h 144"/>
                  <a:gd name="T8" fmla="*/ 28 w 139"/>
                  <a:gd name="T9" fmla="*/ 0 h 144"/>
                  <a:gd name="T10" fmla="*/ 56 w 139"/>
                  <a:gd name="T11" fmla="*/ 6 h 144"/>
                  <a:gd name="T12" fmla="*/ 123 w 139"/>
                  <a:gd name="T13" fmla="*/ 50 h 144"/>
                  <a:gd name="T14" fmla="*/ 139 w 139"/>
                  <a:gd name="T15" fmla="*/ 88 h 144"/>
                  <a:gd name="T16" fmla="*/ 130 w 139"/>
                  <a:gd name="T17" fmla="*/ 125 h 144"/>
                  <a:gd name="T18" fmla="*/ 105 w 139"/>
                  <a:gd name="T19" fmla="*/ 144 h 144"/>
                  <a:gd name="T20" fmla="*/ 74 w 139"/>
                  <a:gd name="T21" fmla="*/ 131 h 144"/>
                  <a:gd name="T22" fmla="*/ 45 w 139"/>
                  <a:gd name="T23" fmla="*/ 98 h 144"/>
                  <a:gd name="T24" fmla="*/ 16 w 139"/>
                  <a:gd name="T25" fmla="*/ 67 h 144"/>
                  <a:gd name="T26" fmla="*/ 16 w 139"/>
                  <a:gd name="T27" fmla="*/ 67 h 1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"/>
                  <a:gd name="T43" fmla="*/ 0 h 144"/>
                  <a:gd name="T44" fmla="*/ 139 w 139"/>
                  <a:gd name="T45" fmla="*/ 144 h 1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" h="144">
                    <a:moveTo>
                      <a:pt x="16" y="67"/>
                    </a:moveTo>
                    <a:lnTo>
                      <a:pt x="0" y="43"/>
                    </a:lnTo>
                    <a:lnTo>
                      <a:pt x="7" y="17"/>
                    </a:lnTo>
                    <a:lnTo>
                      <a:pt x="15" y="7"/>
                    </a:lnTo>
                    <a:lnTo>
                      <a:pt x="28" y="0"/>
                    </a:lnTo>
                    <a:lnTo>
                      <a:pt x="56" y="6"/>
                    </a:lnTo>
                    <a:lnTo>
                      <a:pt x="123" y="50"/>
                    </a:lnTo>
                    <a:lnTo>
                      <a:pt x="139" y="88"/>
                    </a:lnTo>
                    <a:lnTo>
                      <a:pt x="130" y="125"/>
                    </a:lnTo>
                    <a:lnTo>
                      <a:pt x="105" y="144"/>
                    </a:lnTo>
                    <a:lnTo>
                      <a:pt x="74" y="131"/>
                    </a:lnTo>
                    <a:lnTo>
                      <a:pt x="45" y="98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3" name="Freeform 372"/>
              <p:cNvSpPr>
                <a:spLocks/>
              </p:cNvSpPr>
              <p:nvPr/>
            </p:nvSpPr>
            <p:spPr bwMode="auto">
              <a:xfrm>
                <a:off x="403" y="2597"/>
                <a:ext cx="21" cy="20"/>
              </a:xfrm>
              <a:custGeom>
                <a:avLst/>
                <a:gdLst>
                  <a:gd name="T0" fmla="*/ 23 w 149"/>
                  <a:gd name="T1" fmla="*/ 75 h 138"/>
                  <a:gd name="T2" fmla="*/ 0 w 149"/>
                  <a:gd name="T3" fmla="*/ 50 h 138"/>
                  <a:gd name="T4" fmla="*/ 4 w 149"/>
                  <a:gd name="T5" fmla="*/ 21 h 138"/>
                  <a:gd name="T6" fmla="*/ 24 w 149"/>
                  <a:gd name="T7" fmla="*/ 0 h 138"/>
                  <a:gd name="T8" fmla="*/ 57 w 149"/>
                  <a:gd name="T9" fmla="*/ 1 h 138"/>
                  <a:gd name="T10" fmla="*/ 125 w 149"/>
                  <a:gd name="T11" fmla="*/ 34 h 138"/>
                  <a:gd name="T12" fmla="*/ 149 w 149"/>
                  <a:gd name="T13" fmla="*/ 71 h 138"/>
                  <a:gd name="T14" fmla="*/ 145 w 149"/>
                  <a:gd name="T15" fmla="*/ 112 h 138"/>
                  <a:gd name="T16" fmla="*/ 136 w 149"/>
                  <a:gd name="T17" fmla="*/ 128 h 138"/>
                  <a:gd name="T18" fmla="*/ 123 w 149"/>
                  <a:gd name="T19" fmla="*/ 138 h 138"/>
                  <a:gd name="T20" fmla="*/ 88 w 149"/>
                  <a:gd name="T21" fmla="*/ 132 h 138"/>
                  <a:gd name="T22" fmla="*/ 56 w 149"/>
                  <a:gd name="T23" fmla="*/ 102 h 138"/>
                  <a:gd name="T24" fmla="*/ 23 w 149"/>
                  <a:gd name="T25" fmla="*/ 75 h 138"/>
                  <a:gd name="T26" fmla="*/ 23 w 149"/>
                  <a:gd name="T27" fmla="*/ 75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9"/>
                  <a:gd name="T43" fmla="*/ 0 h 138"/>
                  <a:gd name="T44" fmla="*/ 149 w 149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9" h="138">
                    <a:moveTo>
                      <a:pt x="23" y="75"/>
                    </a:moveTo>
                    <a:lnTo>
                      <a:pt x="0" y="50"/>
                    </a:lnTo>
                    <a:lnTo>
                      <a:pt x="4" y="21"/>
                    </a:lnTo>
                    <a:lnTo>
                      <a:pt x="24" y="0"/>
                    </a:lnTo>
                    <a:lnTo>
                      <a:pt x="57" y="1"/>
                    </a:lnTo>
                    <a:lnTo>
                      <a:pt x="125" y="34"/>
                    </a:lnTo>
                    <a:lnTo>
                      <a:pt x="149" y="71"/>
                    </a:lnTo>
                    <a:lnTo>
                      <a:pt x="145" y="112"/>
                    </a:lnTo>
                    <a:lnTo>
                      <a:pt x="136" y="128"/>
                    </a:lnTo>
                    <a:lnTo>
                      <a:pt x="123" y="138"/>
                    </a:lnTo>
                    <a:lnTo>
                      <a:pt x="88" y="132"/>
                    </a:lnTo>
                    <a:lnTo>
                      <a:pt x="56" y="102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4" name="Freeform 373"/>
              <p:cNvSpPr>
                <a:spLocks/>
              </p:cNvSpPr>
              <p:nvPr/>
            </p:nvSpPr>
            <p:spPr bwMode="auto">
              <a:xfrm>
                <a:off x="306" y="2438"/>
                <a:ext cx="34" cy="199"/>
              </a:xfrm>
              <a:custGeom>
                <a:avLst/>
                <a:gdLst>
                  <a:gd name="T0" fmla="*/ 75 w 236"/>
                  <a:gd name="T1" fmla="*/ 32 h 1396"/>
                  <a:gd name="T2" fmla="*/ 95 w 236"/>
                  <a:gd name="T3" fmla="*/ 123 h 1396"/>
                  <a:gd name="T4" fmla="*/ 116 w 236"/>
                  <a:gd name="T5" fmla="*/ 201 h 1396"/>
                  <a:gd name="T6" fmla="*/ 143 w 236"/>
                  <a:gd name="T7" fmla="*/ 371 h 1396"/>
                  <a:gd name="T8" fmla="*/ 146 w 236"/>
                  <a:gd name="T9" fmla="*/ 439 h 1396"/>
                  <a:gd name="T10" fmla="*/ 142 w 236"/>
                  <a:gd name="T11" fmla="*/ 500 h 1396"/>
                  <a:gd name="T12" fmla="*/ 141 w 236"/>
                  <a:gd name="T13" fmla="*/ 562 h 1396"/>
                  <a:gd name="T14" fmla="*/ 143 w 236"/>
                  <a:gd name="T15" fmla="*/ 630 h 1396"/>
                  <a:gd name="T16" fmla="*/ 165 w 236"/>
                  <a:gd name="T17" fmla="*/ 815 h 1396"/>
                  <a:gd name="T18" fmla="*/ 190 w 236"/>
                  <a:gd name="T19" fmla="*/ 976 h 1396"/>
                  <a:gd name="T20" fmla="*/ 214 w 236"/>
                  <a:gd name="T21" fmla="*/ 1136 h 1396"/>
                  <a:gd name="T22" fmla="*/ 236 w 236"/>
                  <a:gd name="T23" fmla="*/ 1321 h 1396"/>
                  <a:gd name="T24" fmla="*/ 233 w 236"/>
                  <a:gd name="T25" fmla="*/ 1351 h 1396"/>
                  <a:gd name="T26" fmla="*/ 221 w 236"/>
                  <a:gd name="T27" fmla="*/ 1375 h 1396"/>
                  <a:gd name="T28" fmla="*/ 200 w 236"/>
                  <a:gd name="T29" fmla="*/ 1389 h 1396"/>
                  <a:gd name="T30" fmla="*/ 175 w 236"/>
                  <a:gd name="T31" fmla="*/ 1396 h 1396"/>
                  <a:gd name="T32" fmla="*/ 127 w 236"/>
                  <a:gd name="T33" fmla="*/ 1384 h 1396"/>
                  <a:gd name="T34" fmla="*/ 101 w 236"/>
                  <a:gd name="T35" fmla="*/ 1334 h 1396"/>
                  <a:gd name="T36" fmla="*/ 80 w 236"/>
                  <a:gd name="T37" fmla="*/ 1150 h 1396"/>
                  <a:gd name="T38" fmla="*/ 58 w 236"/>
                  <a:gd name="T39" fmla="*/ 988 h 1396"/>
                  <a:gd name="T40" fmla="*/ 37 w 236"/>
                  <a:gd name="T41" fmla="*/ 826 h 1396"/>
                  <a:gd name="T42" fmla="*/ 16 w 236"/>
                  <a:gd name="T43" fmla="*/ 642 h 1396"/>
                  <a:gd name="T44" fmla="*/ 17 w 236"/>
                  <a:gd name="T45" fmla="*/ 572 h 1396"/>
                  <a:gd name="T46" fmla="*/ 26 w 236"/>
                  <a:gd name="T47" fmla="*/ 509 h 1396"/>
                  <a:gd name="T48" fmla="*/ 38 w 236"/>
                  <a:gd name="T49" fmla="*/ 377 h 1396"/>
                  <a:gd name="T50" fmla="*/ 25 w 236"/>
                  <a:gd name="T51" fmla="*/ 211 h 1396"/>
                  <a:gd name="T52" fmla="*/ 15 w 236"/>
                  <a:gd name="T53" fmla="*/ 134 h 1396"/>
                  <a:gd name="T54" fmla="*/ 0 w 236"/>
                  <a:gd name="T55" fmla="*/ 44 h 1396"/>
                  <a:gd name="T56" fmla="*/ 6 w 236"/>
                  <a:gd name="T57" fmla="*/ 14 h 1396"/>
                  <a:gd name="T58" fmla="*/ 17 w 236"/>
                  <a:gd name="T59" fmla="*/ 5 h 1396"/>
                  <a:gd name="T60" fmla="*/ 30 w 236"/>
                  <a:gd name="T61" fmla="*/ 0 h 1396"/>
                  <a:gd name="T62" fmla="*/ 58 w 236"/>
                  <a:gd name="T63" fmla="*/ 5 h 1396"/>
                  <a:gd name="T64" fmla="*/ 75 w 236"/>
                  <a:gd name="T65" fmla="*/ 32 h 1396"/>
                  <a:gd name="T66" fmla="*/ 75 w 236"/>
                  <a:gd name="T67" fmla="*/ 32 h 13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1396"/>
                  <a:gd name="T104" fmla="*/ 236 w 236"/>
                  <a:gd name="T105" fmla="*/ 1396 h 13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1396">
                    <a:moveTo>
                      <a:pt x="75" y="32"/>
                    </a:moveTo>
                    <a:lnTo>
                      <a:pt x="95" y="123"/>
                    </a:lnTo>
                    <a:lnTo>
                      <a:pt x="116" y="201"/>
                    </a:lnTo>
                    <a:lnTo>
                      <a:pt x="143" y="371"/>
                    </a:lnTo>
                    <a:lnTo>
                      <a:pt x="146" y="439"/>
                    </a:lnTo>
                    <a:lnTo>
                      <a:pt x="142" y="500"/>
                    </a:lnTo>
                    <a:lnTo>
                      <a:pt x="141" y="562"/>
                    </a:lnTo>
                    <a:lnTo>
                      <a:pt x="143" y="630"/>
                    </a:lnTo>
                    <a:lnTo>
                      <a:pt x="165" y="815"/>
                    </a:lnTo>
                    <a:lnTo>
                      <a:pt x="190" y="976"/>
                    </a:lnTo>
                    <a:lnTo>
                      <a:pt x="214" y="1136"/>
                    </a:lnTo>
                    <a:lnTo>
                      <a:pt x="236" y="1321"/>
                    </a:lnTo>
                    <a:lnTo>
                      <a:pt x="233" y="1351"/>
                    </a:lnTo>
                    <a:lnTo>
                      <a:pt x="221" y="1375"/>
                    </a:lnTo>
                    <a:lnTo>
                      <a:pt x="200" y="1389"/>
                    </a:lnTo>
                    <a:lnTo>
                      <a:pt x="175" y="1396"/>
                    </a:lnTo>
                    <a:lnTo>
                      <a:pt x="127" y="1384"/>
                    </a:lnTo>
                    <a:lnTo>
                      <a:pt x="101" y="1334"/>
                    </a:lnTo>
                    <a:lnTo>
                      <a:pt x="80" y="1150"/>
                    </a:lnTo>
                    <a:lnTo>
                      <a:pt x="58" y="988"/>
                    </a:lnTo>
                    <a:lnTo>
                      <a:pt x="37" y="826"/>
                    </a:lnTo>
                    <a:lnTo>
                      <a:pt x="16" y="642"/>
                    </a:lnTo>
                    <a:lnTo>
                      <a:pt x="17" y="572"/>
                    </a:lnTo>
                    <a:lnTo>
                      <a:pt x="26" y="509"/>
                    </a:lnTo>
                    <a:lnTo>
                      <a:pt x="38" y="377"/>
                    </a:lnTo>
                    <a:lnTo>
                      <a:pt x="25" y="211"/>
                    </a:lnTo>
                    <a:lnTo>
                      <a:pt x="15" y="134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7" y="5"/>
                    </a:lnTo>
                    <a:lnTo>
                      <a:pt x="30" y="0"/>
                    </a:lnTo>
                    <a:lnTo>
                      <a:pt x="58" y="5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5" name="Freeform 374"/>
              <p:cNvSpPr>
                <a:spLocks/>
              </p:cNvSpPr>
              <p:nvPr/>
            </p:nvSpPr>
            <p:spPr bwMode="auto">
              <a:xfrm>
                <a:off x="330" y="2621"/>
                <a:ext cx="162" cy="23"/>
              </a:xfrm>
              <a:custGeom>
                <a:avLst/>
                <a:gdLst>
                  <a:gd name="T0" fmla="*/ 69 w 1138"/>
                  <a:gd name="T1" fmla="*/ 0 h 159"/>
                  <a:gd name="T2" fmla="*/ 249 w 1138"/>
                  <a:gd name="T3" fmla="*/ 9 h 159"/>
                  <a:gd name="T4" fmla="*/ 393 w 1138"/>
                  <a:gd name="T5" fmla="*/ 25 h 159"/>
                  <a:gd name="T6" fmla="*/ 537 w 1138"/>
                  <a:gd name="T7" fmla="*/ 36 h 159"/>
                  <a:gd name="T8" fmla="*/ 717 w 1138"/>
                  <a:gd name="T9" fmla="*/ 27 h 159"/>
                  <a:gd name="T10" fmla="*/ 878 w 1138"/>
                  <a:gd name="T11" fmla="*/ 25 h 159"/>
                  <a:gd name="T12" fmla="*/ 1040 w 1138"/>
                  <a:gd name="T13" fmla="*/ 21 h 159"/>
                  <a:gd name="T14" fmla="*/ 1089 w 1138"/>
                  <a:gd name="T15" fmla="*/ 17 h 159"/>
                  <a:gd name="T16" fmla="*/ 1122 w 1138"/>
                  <a:gd name="T17" fmla="*/ 23 h 159"/>
                  <a:gd name="T18" fmla="*/ 1138 w 1138"/>
                  <a:gd name="T19" fmla="*/ 50 h 159"/>
                  <a:gd name="T20" fmla="*/ 1134 w 1138"/>
                  <a:gd name="T21" fmla="*/ 82 h 159"/>
                  <a:gd name="T22" fmla="*/ 1123 w 1138"/>
                  <a:gd name="T23" fmla="*/ 94 h 159"/>
                  <a:gd name="T24" fmla="*/ 1105 w 1138"/>
                  <a:gd name="T25" fmla="*/ 102 h 159"/>
                  <a:gd name="T26" fmla="*/ 1055 w 1138"/>
                  <a:gd name="T27" fmla="*/ 118 h 159"/>
                  <a:gd name="T28" fmla="*/ 794 w 1138"/>
                  <a:gd name="T29" fmla="*/ 147 h 159"/>
                  <a:gd name="T30" fmla="*/ 601 w 1138"/>
                  <a:gd name="T31" fmla="*/ 159 h 159"/>
                  <a:gd name="T32" fmla="*/ 432 w 1138"/>
                  <a:gd name="T33" fmla="*/ 155 h 159"/>
                  <a:gd name="T34" fmla="*/ 261 w 1138"/>
                  <a:gd name="T35" fmla="*/ 143 h 159"/>
                  <a:gd name="T36" fmla="*/ 69 w 1138"/>
                  <a:gd name="T37" fmla="*/ 138 h 159"/>
                  <a:gd name="T38" fmla="*/ 39 w 1138"/>
                  <a:gd name="T39" fmla="*/ 132 h 159"/>
                  <a:gd name="T40" fmla="*/ 18 w 1138"/>
                  <a:gd name="T41" fmla="*/ 116 h 159"/>
                  <a:gd name="T42" fmla="*/ 0 w 1138"/>
                  <a:gd name="T43" fmla="*/ 69 h 159"/>
                  <a:gd name="T44" fmla="*/ 5 w 1138"/>
                  <a:gd name="T45" fmla="*/ 44 h 159"/>
                  <a:gd name="T46" fmla="*/ 18 w 1138"/>
                  <a:gd name="T47" fmla="*/ 22 h 159"/>
                  <a:gd name="T48" fmla="*/ 39 w 1138"/>
                  <a:gd name="T49" fmla="*/ 7 h 159"/>
                  <a:gd name="T50" fmla="*/ 69 w 1138"/>
                  <a:gd name="T51" fmla="*/ 0 h 159"/>
                  <a:gd name="T52" fmla="*/ 69 w 1138"/>
                  <a:gd name="T53" fmla="*/ 0 h 1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8"/>
                  <a:gd name="T82" fmla="*/ 0 h 159"/>
                  <a:gd name="T83" fmla="*/ 1138 w 1138"/>
                  <a:gd name="T84" fmla="*/ 159 h 1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8" h="159">
                    <a:moveTo>
                      <a:pt x="69" y="0"/>
                    </a:moveTo>
                    <a:lnTo>
                      <a:pt x="249" y="9"/>
                    </a:lnTo>
                    <a:lnTo>
                      <a:pt x="393" y="25"/>
                    </a:lnTo>
                    <a:lnTo>
                      <a:pt x="537" y="36"/>
                    </a:lnTo>
                    <a:lnTo>
                      <a:pt x="717" y="27"/>
                    </a:lnTo>
                    <a:lnTo>
                      <a:pt x="878" y="25"/>
                    </a:lnTo>
                    <a:lnTo>
                      <a:pt x="1040" y="21"/>
                    </a:lnTo>
                    <a:lnTo>
                      <a:pt x="1089" y="17"/>
                    </a:lnTo>
                    <a:lnTo>
                      <a:pt x="1122" y="23"/>
                    </a:lnTo>
                    <a:lnTo>
                      <a:pt x="1138" y="50"/>
                    </a:lnTo>
                    <a:lnTo>
                      <a:pt x="1134" y="82"/>
                    </a:lnTo>
                    <a:lnTo>
                      <a:pt x="1123" y="94"/>
                    </a:lnTo>
                    <a:lnTo>
                      <a:pt x="1105" y="102"/>
                    </a:lnTo>
                    <a:lnTo>
                      <a:pt x="1055" y="118"/>
                    </a:lnTo>
                    <a:lnTo>
                      <a:pt x="794" y="147"/>
                    </a:lnTo>
                    <a:lnTo>
                      <a:pt x="601" y="159"/>
                    </a:lnTo>
                    <a:lnTo>
                      <a:pt x="432" y="155"/>
                    </a:lnTo>
                    <a:lnTo>
                      <a:pt x="261" y="143"/>
                    </a:lnTo>
                    <a:lnTo>
                      <a:pt x="69" y="138"/>
                    </a:lnTo>
                    <a:lnTo>
                      <a:pt x="39" y="132"/>
                    </a:lnTo>
                    <a:lnTo>
                      <a:pt x="18" y="116"/>
                    </a:lnTo>
                    <a:lnTo>
                      <a:pt x="0" y="69"/>
                    </a:lnTo>
                    <a:lnTo>
                      <a:pt x="5" y="44"/>
                    </a:lnTo>
                    <a:lnTo>
                      <a:pt x="18" y="22"/>
                    </a:lnTo>
                    <a:lnTo>
                      <a:pt x="39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3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6" name="Freeform 375"/>
              <p:cNvSpPr>
                <a:spLocks/>
              </p:cNvSpPr>
              <p:nvPr/>
            </p:nvSpPr>
            <p:spPr bwMode="auto">
              <a:xfrm>
                <a:off x="278" y="2660"/>
                <a:ext cx="14" cy="54"/>
              </a:xfrm>
              <a:custGeom>
                <a:avLst/>
                <a:gdLst>
                  <a:gd name="T0" fmla="*/ 100 w 100"/>
                  <a:gd name="T1" fmla="*/ 21 h 378"/>
                  <a:gd name="T2" fmla="*/ 71 w 100"/>
                  <a:gd name="T3" fmla="*/ 270 h 378"/>
                  <a:gd name="T4" fmla="*/ 57 w 100"/>
                  <a:gd name="T5" fmla="*/ 353 h 378"/>
                  <a:gd name="T6" fmla="*/ 46 w 100"/>
                  <a:gd name="T7" fmla="*/ 373 h 378"/>
                  <a:gd name="T8" fmla="*/ 26 w 100"/>
                  <a:gd name="T9" fmla="*/ 378 h 378"/>
                  <a:gd name="T10" fmla="*/ 7 w 100"/>
                  <a:gd name="T11" fmla="*/ 368 h 378"/>
                  <a:gd name="T12" fmla="*/ 0 w 100"/>
                  <a:gd name="T13" fmla="*/ 347 h 378"/>
                  <a:gd name="T14" fmla="*/ 6 w 100"/>
                  <a:gd name="T15" fmla="*/ 265 h 378"/>
                  <a:gd name="T16" fmla="*/ 14 w 100"/>
                  <a:gd name="T17" fmla="*/ 198 h 378"/>
                  <a:gd name="T18" fmla="*/ 29 w 100"/>
                  <a:gd name="T19" fmla="*/ 140 h 378"/>
                  <a:gd name="T20" fmla="*/ 63 w 100"/>
                  <a:gd name="T21" fmla="*/ 16 h 378"/>
                  <a:gd name="T22" fmla="*/ 71 w 100"/>
                  <a:gd name="T23" fmla="*/ 2 h 378"/>
                  <a:gd name="T24" fmla="*/ 84 w 100"/>
                  <a:gd name="T25" fmla="*/ 0 h 378"/>
                  <a:gd name="T26" fmla="*/ 100 w 100"/>
                  <a:gd name="T27" fmla="*/ 21 h 378"/>
                  <a:gd name="T28" fmla="*/ 100 w 100"/>
                  <a:gd name="T29" fmla="*/ 21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378"/>
                  <a:gd name="T47" fmla="*/ 100 w 100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378">
                    <a:moveTo>
                      <a:pt x="100" y="21"/>
                    </a:moveTo>
                    <a:lnTo>
                      <a:pt x="71" y="270"/>
                    </a:lnTo>
                    <a:lnTo>
                      <a:pt x="57" y="353"/>
                    </a:lnTo>
                    <a:lnTo>
                      <a:pt x="46" y="373"/>
                    </a:lnTo>
                    <a:lnTo>
                      <a:pt x="26" y="378"/>
                    </a:lnTo>
                    <a:lnTo>
                      <a:pt x="7" y="368"/>
                    </a:lnTo>
                    <a:lnTo>
                      <a:pt x="0" y="347"/>
                    </a:lnTo>
                    <a:lnTo>
                      <a:pt x="6" y="265"/>
                    </a:lnTo>
                    <a:lnTo>
                      <a:pt x="14" y="198"/>
                    </a:lnTo>
                    <a:lnTo>
                      <a:pt x="29" y="140"/>
                    </a:lnTo>
                    <a:lnTo>
                      <a:pt x="63" y="16"/>
                    </a:lnTo>
                    <a:lnTo>
                      <a:pt x="71" y="2"/>
                    </a:lnTo>
                    <a:lnTo>
                      <a:pt x="84" y="0"/>
                    </a:lnTo>
                    <a:lnTo>
                      <a:pt x="10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7" name="Freeform 376"/>
              <p:cNvSpPr>
                <a:spLocks/>
              </p:cNvSpPr>
              <p:nvPr/>
            </p:nvSpPr>
            <p:spPr bwMode="auto">
              <a:xfrm>
                <a:off x="303" y="2653"/>
                <a:ext cx="252" cy="65"/>
              </a:xfrm>
              <a:custGeom>
                <a:avLst/>
                <a:gdLst>
                  <a:gd name="T0" fmla="*/ 17 w 1763"/>
                  <a:gd name="T1" fmla="*/ 22 h 449"/>
                  <a:gd name="T2" fmla="*/ 152 w 1763"/>
                  <a:gd name="T3" fmla="*/ 8 h 449"/>
                  <a:gd name="T4" fmla="*/ 287 w 1763"/>
                  <a:gd name="T5" fmla="*/ 0 h 449"/>
                  <a:gd name="T6" fmla="*/ 700 w 1763"/>
                  <a:gd name="T7" fmla="*/ 14 h 449"/>
                  <a:gd name="T8" fmla="*/ 893 w 1763"/>
                  <a:gd name="T9" fmla="*/ 22 h 449"/>
                  <a:gd name="T10" fmla="*/ 1113 w 1763"/>
                  <a:gd name="T11" fmla="*/ 27 h 449"/>
                  <a:gd name="T12" fmla="*/ 1342 w 1763"/>
                  <a:gd name="T13" fmla="*/ 26 h 449"/>
                  <a:gd name="T14" fmla="*/ 1572 w 1763"/>
                  <a:gd name="T15" fmla="*/ 40 h 449"/>
                  <a:gd name="T16" fmla="*/ 1625 w 1763"/>
                  <a:gd name="T17" fmla="*/ 58 h 449"/>
                  <a:gd name="T18" fmla="*/ 1664 w 1763"/>
                  <a:gd name="T19" fmla="*/ 95 h 449"/>
                  <a:gd name="T20" fmla="*/ 1692 w 1763"/>
                  <a:gd name="T21" fmla="*/ 146 h 449"/>
                  <a:gd name="T22" fmla="*/ 1717 w 1763"/>
                  <a:gd name="T23" fmla="*/ 203 h 449"/>
                  <a:gd name="T24" fmla="*/ 1751 w 1763"/>
                  <a:gd name="T25" fmla="*/ 307 h 449"/>
                  <a:gd name="T26" fmla="*/ 1763 w 1763"/>
                  <a:gd name="T27" fmla="*/ 416 h 449"/>
                  <a:gd name="T28" fmla="*/ 1753 w 1763"/>
                  <a:gd name="T29" fmla="*/ 440 h 449"/>
                  <a:gd name="T30" fmla="*/ 1730 w 1763"/>
                  <a:gd name="T31" fmla="*/ 449 h 449"/>
                  <a:gd name="T32" fmla="*/ 1708 w 1763"/>
                  <a:gd name="T33" fmla="*/ 440 h 449"/>
                  <a:gd name="T34" fmla="*/ 1697 w 1763"/>
                  <a:gd name="T35" fmla="*/ 416 h 449"/>
                  <a:gd name="T36" fmla="*/ 1688 w 1763"/>
                  <a:gd name="T37" fmla="*/ 318 h 449"/>
                  <a:gd name="T38" fmla="*/ 1676 w 1763"/>
                  <a:gd name="T39" fmla="*/ 274 h 449"/>
                  <a:gd name="T40" fmla="*/ 1658 w 1763"/>
                  <a:gd name="T41" fmla="*/ 226 h 449"/>
                  <a:gd name="T42" fmla="*/ 1628 w 1763"/>
                  <a:gd name="T43" fmla="*/ 134 h 449"/>
                  <a:gd name="T44" fmla="*/ 1618 w 1763"/>
                  <a:gd name="T45" fmla="*/ 117 h 449"/>
                  <a:gd name="T46" fmla="*/ 1605 w 1763"/>
                  <a:gd name="T47" fmla="*/ 101 h 449"/>
                  <a:gd name="T48" fmla="*/ 1588 w 1763"/>
                  <a:gd name="T49" fmla="*/ 90 h 449"/>
                  <a:gd name="T50" fmla="*/ 1566 w 1763"/>
                  <a:gd name="T51" fmla="*/ 84 h 449"/>
                  <a:gd name="T52" fmla="*/ 1340 w 1763"/>
                  <a:gd name="T53" fmla="*/ 67 h 449"/>
                  <a:gd name="T54" fmla="*/ 1113 w 1763"/>
                  <a:gd name="T55" fmla="*/ 65 h 449"/>
                  <a:gd name="T56" fmla="*/ 700 w 1763"/>
                  <a:gd name="T57" fmla="*/ 52 h 449"/>
                  <a:gd name="T58" fmla="*/ 507 w 1763"/>
                  <a:gd name="T59" fmla="*/ 43 h 449"/>
                  <a:gd name="T60" fmla="*/ 287 w 1763"/>
                  <a:gd name="T61" fmla="*/ 38 h 449"/>
                  <a:gd name="T62" fmla="*/ 20 w 1763"/>
                  <a:gd name="T63" fmla="*/ 59 h 449"/>
                  <a:gd name="T64" fmla="*/ 0 w 1763"/>
                  <a:gd name="T65" fmla="*/ 43 h 449"/>
                  <a:gd name="T66" fmla="*/ 4 w 1763"/>
                  <a:gd name="T67" fmla="*/ 29 h 449"/>
                  <a:gd name="T68" fmla="*/ 17 w 1763"/>
                  <a:gd name="T69" fmla="*/ 22 h 449"/>
                  <a:gd name="T70" fmla="*/ 17 w 1763"/>
                  <a:gd name="T71" fmla="*/ 22 h 4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63"/>
                  <a:gd name="T109" fmla="*/ 0 h 449"/>
                  <a:gd name="T110" fmla="*/ 1763 w 1763"/>
                  <a:gd name="T111" fmla="*/ 449 h 4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63" h="449">
                    <a:moveTo>
                      <a:pt x="17" y="22"/>
                    </a:moveTo>
                    <a:lnTo>
                      <a:pt x="152" y="8"/>
                    </a:lnTo>
                    <a:lnTo>
                      <a:pt x="287" y="0"/>
                    </a:lnTo>
                    <a:lnTo>
                      <a:pt x="700" y="14"/>
                    </a:lnTo>
                    <a:lnTo>
                      <a:pt x="893" y="22"/>
                    </a:lnTo>
                    <a:lnTo>
                      <a:pt x="1113" y="27"/>
                    </a:lnTo>
                    <a:lnTo>
                      <a:pt x="1342" y="26"/>
                    </a:lnTo>
                    <a:lnTo>
                      <a:pt x="1572" y="40"/>
                    </a:lnTo>
                    <a:lnTo>
                      <a:pt x="1625" y="58"/>
                    </a:lnTo>
                    <a:lnTo>
                      <a:pt x="1664" y="95"/>
                    </a:lnTo>
                    <a:lnTo>
                      <a:pt x="1692" y="146"/>
                    </a:lnTo>
                    <a:lnTo>
                      <a:pt x="1717" y="203"/>
                    </a:lnTo>
                    <a:lnTo>
                      <a:pt x="1751" y="307"/>
                    </a:lnTo>
                    <a:lnTo>
                      <a:pt x="1763" y="416"/>
                    </a:lnTo>
                    <a:lnTo>
                      <a:pt x="1753" y="440"/>
                    </a:lnTo>
                    <a:lnTo>
                      <a:pt x="1730" y="449"/>
                    </a:lnTo>
                    <a:lnTo>
                      <a:pt x="1708" y="440"/>
                    </a:lnTo>
                    <a:lnTo>
                      <a:pt x="1697" y="416"/>
                    </a:lnTo>
                    <a:lnTo>
                      <a:pt x="1688" y="318"/>
                    </a:lnTo>
                    <a:lnTo>
                      <a:pt x="1676" y="274"/>
                    </a:lnTo>
                    <a:lnTo>
                      <a:pt x="1658" y="226"/>
                    </a:lnTo>
                    <a:lnTo>
                      <a:pt x="1628" y="134"/>
                    </a:lnTo>
                    <a:lnTo>
                      <a:pt x="1618" y="117"/>
                    </a:lnTo>
                    <a:lnTo>
                      <a:pt x="1605" y="101"/>
                    </a:lnTo>
                    <a:lnTo>
                      <a:pt x="1588" y="90"/>
                    </a:lnTo>
                    <a:lnTo>
                      <a:pt x="1566" y="84"/>
                    </a:lnTo>
                    <a:lnTo>
                      <a:pt x="1340" y="67"/>
                    </a:lnTo>
                    <a:lnTo>
                      <a:pt x="1113" y="65"/>
                    </a:lnTo>
                    <a:lnTo>
                      <a:pt x="700" y="52"/>
                    </a:lnTo>
                    <a:lnTo>
                      <a:pt x="507" y="43"/>
                    </a:lnTo>
                    <a:lnTo>
                      <a:pt x="287" y="38"/>
                    </a:lnTo>
                    <a:lnTo>
                      <a:pt x="20" y="59"/>
                    </a:lnTo>
                    <a:lnTo>
                      <a:pt x="0" y="43"/>
                    </a:lnTo>
                    <a:lnTo>
                      <a:pt x="4" y="29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8" name="Freeform 377"/>
              <p:cNvSpPr>
                <a:spLocks/>
              </p:cNvSpPr>
              <p:nvPr/>
            </p:nvSpPr>
            <p:spPr bwMode="auto">
              <a:xfrm>
                <a:off x="292" y="2712"/>
                <a:ext cx="254" cy="16"/>
              </a:xfrm>
              <a:custGeom>
                <a:avLst/>
                <a:gdLst>
                  <a:gd name="T0" fmla="*/ 19 w 1773"/>
                  <a:gd name="T1" fmla="*/ 6 h 111"/>
                  <a:gd name="T2" fmla="*/ 146 w 1773"/>
                  <a:gd name="T3" fmla="*/ 0 h 111"/>
                  <a:gd name="T4" fmla="*/ 274 w 1773"/>
                  <a:gd name="T5" fmla="*/ 9 h 111"/>
                  <a:gd name="T6" fmla="*/ 464 w 1773"/>
                  <a:gd name="T7" fmla="*/ 16 h 111"/>
                  <a:gd name="T8" fmla="*/ 652 w 1773"/>
                  <a:gd name="T9" fmla="*/ 31 h 111"/>
                  <a:gd name="T10" fmla="*/ 861 w 1773"/>
                  <a:gd name="T11" fmla="*/ 44 h 111"/>
                  <a:gd name="T12" fmla="*/ 1044 w 1773"/>
                  <a:gd name="T13" fmla="*/ 46 h 111"/>
                  <a:gd name="T14" fmla="*/ 1439 w 1773"/>
                  <a:gd name="T15" fmla="*/ 40 h 111"/>
                  <a:gd name="T16" fmla="*/ 1541 w 1773"/>
                  <a:gd name="T17" fmla="*/ 34 h 111"/>
                  <a:gd name="T18" fmla="*/ 1641 w 1773"/>
                  <a:gd name="T19" fmla="*/ 18 h 111"/>
                  <a:gd name="T20" fmla="*/ 1733 w 1773"/>
                  <a:gd name="T21" fmla="*/ 3 h 111"/>
                  <a:gd name="T22" fmla="*/ 1760 w 1773"/>
                  <a:gd name="T23" fmla="*/ 9 h 111"/>
                  <a:gd name="T24" fmla="*/ 1773 w 1773"/>
                  <a:gd name="T25" fmla="*/ 31 h 111"/>
                  <a:gd name="T26" fmla="*/ 1769 w 1773"/>
                  <a:gd name="T27" fmla="*/ 57 h 111"/>
                  <a:gd name="T28" fmla="*/ 1759 w 1773"/>
                  <a:gd name="T29" fmla="*/ 66 h 111"/>
                  <a:gd name="T30" fmla="*/ 1744 w 1773"/>
                  <a:gd name="T31" fmla="*/ 72 h 111"/>
                  <a:gd name="T32" fmla="*/ 1654 w 1773"/>
                  <a:gd name="T33" fmla="*/ 90 h 111"/>
                  <a:gd name="T34" fmla="*/ 1546 w 1773"/>
                  <a:gd name="T35" fmla="*/ 105 h 111"/>
                  <a:gd name="T36" fmla="*/ 1439 w 1773"/>
                  <a:gd name="T37" fmla="*/ 111 h 111"/>
                  <a:gd name="T38" fmla="*/ 1042 w 1773"/>
                  <a:gd name="T39" fmla="*/ 110 h 111"/>
                  <a:gd name="T40" fmla="*/ 647 w 1773"/>
                  <a:gd name="T41" fmla="*/ 87 h 111"/>
                  <a:gd name="T42" fmla="*/ 446 w 1773"/>
                  <a:gd name="T43" fmla="*/ 73 h 111"/>
                  <a:gd name="T44" fmla="*/ 244 w 1773"/>
                  <a:gd name="T45" fmla="*/ 66 h 111"/>
                  <a:gd name="T46" fmla="*/ 134 w 1773"/>
                  <a:gd name="T47" fmla="*/ 51 h 111"/>
                  <a:gd name="T48" fmla="*/ 25 w 1773"/>
                  <a:gd name="T49" fmla="*/ 49 h 111"/>
                  <a:gd name="T50" fmla="*/ 8 w 1773"/>
                  <a:gd name="T51" fmla="*/ 45 h 111"/>
                  <a:gd name="T52" fmla="*/ 0 w 1773"/>
                  <a:gd name="T53" fmla="*/ 30 h 111"/>
                  <a:gd name="T54" fmla="*/ 4 w 1773"/>
                  <a:gd name="T55" fmla="*/ 15 h 111"/>
                  <a:gd name="T56" fmla="*/ 19 w 1773"/>
                  <a:gd name="T57" fmla="*/ 6 h 111"/>
                  <a:gd name="T58" fmla="*/ 19 w 1773"/>
                  <a:gd name="T59" fmla="*/ 6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73"/>
                  <a:gd name="T91" fmla="*/ 0 h 111"/>
                  <a:gd name="T92" fmla="*/ 1773 w 1773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73" h="111">
                    <a:moveTo>
                      <a:pt x="19" y="6"/>
                    </a:moveTo>
                    <a:lnTo>
                      <a:pt x="146" y="0"/>
                    </a:lnTo>
                    <a:lnTo>
                      <a:pt x="274" y="9"/>
                    </a:lnTo>
                    <a:lnTo>
                      <a:pt x="464" y="16"/>
                    </a:lnTo>
                    <a:lnTo>
                      <a:pt x="652" y="31"/>
                    </a:lnTo>
                    <a:lnTo>
                      <a:pt x="861" y="44"/>
                    </a:lnTo>
                    <a:lnTo>
                      <a:pt x="1044" y="46"/>
                    </a:lnTo>
                    <a:lnTo>
                      <a:pt x="1439" y="40"/>
                    </a:lnTo>
                    <a:lnTo>
                      <a:pt x="1541" y="34"/>
                    </a:lnTo>
                    <a:lnTo>
                      <a:pt x="1641" y="18"/>
                    </a:lnTo>
                    <a:lnTo>
                      <a:pt x="1733" y="3"/>
                    </a:lnTo>
                    <a:lnTo>
                      <a:pt x="1760" y="9"/>
                    </a:lnTo>
                    <a:lnTo>
                      <a:pt x="1773" y="31"/>
                    </a:lnTo>
                    <a:lnTo>
                      <a:pt x="1769" y="57"/>
                    </a:lnTo>
                    <a:lnTo>
                      <a:pt x="1759" y="66"/>
                    </a:lnTo>
                    <a:lnTo>
                      <a:pt x="1744" y="72"/>
                    </a:lnTo>
                    <a:lnTo>
                      <a:pt x="1654" y="90"/>
                    </a:lnTo>
                    <a:lnTo>
                      <a:pt x="1546" y="105"/>
                    </a:lnTo>
                    <a:lnTo>
                      <a:pt x="1439" y="111"/>
                    </a:lnTo>
                    <a:lnTo>
                      <a:pt x="1042" y="110"/>
                    </a:lnTo>
                    <a:lnTo>
                      <a:pt x="647" y="87"/>
                    </a:lnTo>
                    <a:lnTo>
                      <a:pt x="446" y="73"/>
                    </a:lnTo>
                    <a:lnTo>
                      <a:pt x="244" y="66"/>
                    </a:lnTo>
                    <a:lnTo>
                      <a:pt x="134" y="51"/>
                    </a:lnTo>
                    <a:lnTo>
                      <a:pt x="25" y="49"/>
                    </a:lnTo>
                    <a:lnTo>
                      <a:pt x="8" y="45"/>
                    </a:lnTo>
                    <a:lnTo>
                      <a:pt x="0" y="30"/>
                    </a:lnTo>
                    <a:lnTo>
                      <a:pt x="4" y="1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9" name="Freeform 378"/>
              <p:cNvSpPr>
                <a:spLocks/>
              </p:cNvSpPr>
              <p:nvPr/>
            </p:nvSpPr>
            <p:spPr bwMode="auto">
              <a:xfrm>
                <a:off x="293" y="2692"/>
                <a:ext cx="216" cy="21"/>
              </a:xfrm>
              <a:custGeom>
                <a:avLst/>
                <a:gdLst>
                  <a:gd name="T0" fmla="*/ 14 w 1513"/>
                  <a:gd name="T1" fmla="*/ 32 h 152"/>
                  <a:gd name="T2" fmla="*/ 81 w 1513"/>
                  <a:gd name="T3" fmla="*/ 17 h 152"/>
                  <a:gd name="T4" fmla="*/ 143 w 1513"/>
                  <a:gd name="T5" fmla="*/ 6 h 152"/>
                  <a:gd name="T6" fmla="*/ 261 w 1513"/>
                  <a:gd name="T7" fmla="*/ 0 h 152"/>
                  <a:gd name="T8" fmla="*/ 512 w 1513"/>
                  <a:gd name="T9" fmla="*/ 28 h 152"/>
                  <a:gd name="T10" fmla="*/ 689 w 1513"/>
                  <a:gd name="T11" fmla="*/ 46 h 152"/>
                  <a:gd name="T12" fmla="*/ 864 w 1513"/>
                  <a:gd name="T13" fmla="*/ 60 h 152"/>
                  <a:gd name="T14" fmla="*/ 1031 w 1513"/>
                  <a:gd name="T15" fmla="*/ 82 h 152"/>
                  <a:gd name="T16" fmla="*/ 1178 w 1513"/>
                  <a:gd name="T17" fmla="*/ 92 h 152"/>
                  <a:gd name="T18" fmla="*/ 1494 w 1513"/>
                  <a:gd name="T19" fmla="*/ 96 h 152"/>
                  <a:gd name="T20" fmla="*/ 1513 w 1513"/>
                  <a:gd name="T21" fmla="*/ 115 h 152"/>
                  <a:gd name="T22" fmla="*/ 1508 w 1513"/>
                  <a:gd name="T23" fmla="*/ 127 h 152"/>
                  <a:gd name="T24" fmla="*/ 1494 w 1513"/>
                  <a:gd name="T25" fmla="*/ 134 h 152"/>
                  <a:gd name="T26" fmla="*/ 1175 w 1513"/>
                  <a:gd name="T27" fmla="*/ 149 h 152"/>
                  <a:gd name="T28" fmla="*/ 1026 w 1513"/>
                  <a:gd name="T29" fmla="*/ 152 h 152"/>
                  <a:gd name="T30" fmla="*/ 857 w 1513"/>
                  <a:gd name="T31" fmla="*/ 136 h 152"/>
                  <a:gd name="T32" fmla="*/ 502 w 1513"/>
                  <a:gd name="T33" fmla="*/ 104 h 152"/>
                  <a:gd name="T34" fmla="*/ 373 w 1513"/>
                  <a:gd name="T35" fmla="*/ 78 h 152"/>
                  <a:gd name="T36" fmla="*/ 316 w 1513"/>
                  <a:gd name="T37" fmla="*/ 66 h 152"/>
                  <a:gd name="T38" fmla="*/ 259 w 1513"/>
                  <a:gd name="T39" fmla="*/ 57 h 152"/>
                  <a:gd name="T40" fmla="*/ 148 w 1513"/>
                  <a:gd name="T41" fmla="*/ 50 h 152"/>
                  <a:gd name="T42" fmla="*/ 23 w 1513"/>
                  <a:gd name="T43" fmla="*/ 68 h 152"/>
                  <a:gd name="T44" fmla="*/ 7 w 1513"/>
                  <a:gd name="T45" fmla="*/ 66 h 152"/>
                  <a:gd name="T46" fmla="*/ 0 w 1513"/>
                  <a:gd name="T47" fmla="*/ 55 h 152"/>
                  <a:gd name="T48" fmla="*/ 2 w 1513"/>
                  <a:gd name="T49" fmla="*/ 41 h 152"/>
                  <a:gd name="T50" fmla="*/ 14 w 1513"/>
                  <a:gd name="T51" fmla="*/ 32 h 152"/>
                  <a:gd name="T52" fmla="*/ 14 w 1513"/>
                  <a:gd name="T53" fmla="*/ 32 h 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13"/>
                  <a:gd name="T82" fmla="*/ 0 h 152"/>
                  <a:gd name="T83" fmla="*/ 1513 w 1513"/>
                  <a:gd name="T84" fmla="*/ 152 h 1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13" h="152">
                    <a:moveTo>
                      <a:pt x="14" y="32"/>
                    </a:moveTo>
                    <a:lnTo>
                      <a:pt x="81" y="17"/>
                    </a:lnTo>
                    <a:lnTo>
                      <a:pt x="143" y="6"/>
                    </a:lnTo>
                    <a:lnTo>
                      <a:pt x="261" y="0"/>
                    </a:lnTo>
                    <a:lnTo>
                      <a:pt x="512" y="28"/>
                    </a:lnTo>
                    <a:lnTo>
                      <a:pt x="689" y="46"/>
                    </a:lnTo>
                    <a:lnTo>
                      <a:pt x="864" y="60"/>
                    </a:lnTo>
                    <a:lnTo>
                      <a:pt x="1031" y="82"/>
                    </a:lnTo>
                    <a:lnTo>
                      <a:pt x="1178" y="92"/>
                    </a:lnTo>
                    <a:lnTo>
                      <a:pt x="1494" y="96"/>
                    </a:lnTo>
                    <a:lnTo>
                      <a:pt x="1513" y="115"/>
                    </a:lnTo>
                    <a:lnTo>
                      <a:pt x="1508" y="127"/>
                    </a:lnTo>
                    <a:lnTo>
                      <a:pt x="1494" y="134"/>
                    </a:lnTo>
                    <a:lnTo>
                      <a:pt x="1175" y="149"/>
                    </a:lnTo>
                    <a:lnTo>
                      <a:pt x="1026" y="152"/>
                    </a:lnTo>
                    <a:lnTo>
                      <a:pt x="857" y="136"/>
                    </a:lnTo>
                    <a:lnTo>
                      <a:pt x="502" y="104"/>
                    </a:lnTo>
                    <a:lnTo>
                      <a:pt x="373" y="78"/>
                    </a:lnTo>
                    <a:lnTo>
                      <a:pt x="316" y="66"/>
                    </a:lnTo>
                    <a:lnTo>
                      <a:pt x="259" y="57"/>
                    </a:lnTo>
                    <a:lnTo>
                      <a:pt x="148" y="50"/>
                    </a:lnTo>
                    <a:lnTo>
                      <a:pt x="23" y="68"/>
                    </a:lnTo>
                    <a:lnTo>
                      <a:pt x="7" y="66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0" name="Freeform 379"/>
              <p:cNvSpPr>
                <a:spLocks/>
              </p:cNvSpPr>
              <p:nvPr/>
            </p:nvSpPr>
            <p:spPr bwMode="auto">
              <a:xfrm>
                <a:off x="315" y="2681"/>
                <a:ext cx="166" cy="13"/>
              </a:xfrm>
              <a:custGeom>
                <a:avLst/>
                <a:gdLst>
                  <a:gd name="T0" fmla="*/ 19 w 1165"/>
                  <a:gd name="T1" fmla="*/ 0 h 95"/>
                  <a:gd name="T2" fmla="*/ 256 w 1165"/>
                  <a:gd name="T3" fmla="*/ 1 h 95"/>
                  <a:gd name="T4" fmla="*/ 529 w 1165"/>
                  <a:gd name="T5" fmla="*/ 18 h 95"/>
                  <a:gd name="T6" fmla="*/ 657 w 1165"/>
                  <a:gd name="T7" fmla="*/ 29 h 95"/>
                  <a:gd name="T8" fmla="*/ 803 w 1165"/>
                  <a:gd name="T9" fmla="*/ 33 h 95"/>
                  <a:gd name="T10" fmla="*/ 1147 w 1165"/>
                  <a:gd name="T11" fmla="*/ 37 h 95"/>
                  <a:gd name="T12" fmla="*/ 1165 w 1165"/>
                  <a:gd name="T13" fmla="*/ 57 h 95"/>
                  <a:gd name="T14" fmla="*/ 1159 w 1165"/>
                  <a:gd name="T15" fmla="*/ 69 h 95"/>
                  <a:gd name="T16" fmla="*/ 1145 w 1165"/>
                  <a:gd name="T17" fmla="*/ 75 h 95"/>
                  <a:gd name="T18" fmla="*/ 968 w 1165"/>
                  <a:gd name="T19" fmla="*/ 81 h 95"/>
                  <a:gd name="T20" fmla="*/ 884 w 1165"/>
                  <a:gd name="T21" fmla="*/ 90 h 95"/>
                  <a:gd name="T22" fmla="*/ 792 w 1165"/>
                  <a:gd name="T23" fmla="*/ 95 h 95"/>
                  <a:gd name="T24" fmla="*/ 647 w 1165"/>
                  <a:gd name="T25" fmla="*/ 87 h 95"/>
                  <a:gd name="T26" fmla="*/ 523 w 1165"/>
                  <a:gd name="T27" fmla="*/ 70 h 95"/>
                  <a:gd name="T28" fmla="*/ 399 w 1165"/>
                  <a:gd name="T29" fmla="*/ 53 h 95"/>
                  <a:gd name="T30" fmla="*/ 255 w 1165"/>
                  <a:gd name="T31" fmla="*/ 44 h 95"/>
                  <a:gd name="T32" fmla="*/ 19 w 1165"/>
                  <a:gd name="T33" fmla="*/ 37 h 95"/>
                  <a:gd name="T34" fmla="*/ 0 w 1165"/>
                  <a:gd name="T35" fmla="*/ 19 h 95"/>
                  <a:gd name="T36" fmla="*/ 6 w 1165"/>
                  <a:gd name="T37" fmla="*/ 5 h 95"/>
                  <a:gd name="T38" fmla="*/ 19 w 1165"/>
                  <a:gd name="T39" fmla="*/ 0 h 95"/>
                  <a:gd name="T40" fmla="*/ 19 w 1165"/>
                  <a:gd name="T41" fmla="*/ 0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5"/>
                  <a:gd name="T64" fmla="*/ 0 h 95"/>
                  <a:gd name="T65" fmla="*/ 1165 w 1165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5" h="95">
                    <a:moveTo>
                      <a:pt x="19" y="0"/>
                    </a:moveTo>
                    <a:lnTo>
                      <a:pt x="256" y="1"/>
                    </a:lnTo>
                    <a:lnTo>
                      <a:pt x="529" y="18"/>
                    </a:lnTo>
                    <a:lnTo>
                      <a:pt x="657" y="29"/>
                    </a:lnTo>
                    <a:lnTo>
                      <a:pt x="803" y="33"/>
                    </a:lnTo>
                    <a:lnTo>
                      <a:pt x="1147" y="37"/>
                    </a:lnTo>
                    <a:lnTo>
                      <a:pt x="1165" y="57"/>
                    </a:lnTo>
                    <a:lnTo>
                      <a:pt x="1159" y="69"/>
                    </a:lnTo>
                    <a:lnTo>
                      <a:pt x="1145" y="75"/>
                    </a:lnTo>
                    <a:lnTo>
                      <a:pt x="968" y="81"/>
                    </a:lnTo>
                    <a:lnTo>
                      <a:pt x="884" y="90"/>
                    </a:lnTo>
                    <a:lnTo>
                      <a:pt x="792" y="95"/>
                    </a:lnTo>
                    <a:lnTo>
                      <a:pt x="647" y="87"/>
                    </a:lnTo>
                    <a:lnTo>
                      <a:pt x="523" y="70"/>
                    </a:lnTo>
                    <a:lnTo>
                      <a:pt x="399" y="53"/>
                    </a:lnTo>
                    <a:lnTo>
                      <a:pt x="255" y="44"/>
                    </a:lnTo>
                    <a:lnTo>
                      <a:pt x="19" y="37"/>
                    </a:lnTo>
                    <a:lnTo>
                      <a:pt x="0" y="19"/>
                    </a:lnTo>
                    <a:lnTo>
                      <a:pt x="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1" name="Freeform 380"/>
              <p:cNvSpPr>
                <a:spLocks/>
              </p:cNvSpPr>
              <p:nvPr/>
            </p:nvSpPr>
            <p:spPr bwMode="auto">
              <a:xfrm>
                <a:off x="317" y="2663"/>
                <a:ext cx="151" cy="16"/>
              </a:xfrm>
              <a:custGeom>
                <a:avLst/>
                <a:gdLst>
                  <a:gd name="T0" fmla="*/ 16 w 1058"/>
                  <a:gd name="T1" fmla="*/ 16 h 114"/>
                  <a:gd name="T2" fmla="*/ 122 w 1058"/>
                  <a:gd name="T3" fmla="*/ 2 h 114"/>
                  <a:gd name="T4" fmla="*/ 215 w 1058"/>
                  <a:gd name="T5" fmla="*/ 0 h 114"/>
                  <a:gd name="T6" fmla="*/ 414 w 1058"/>
                  <a:gd name="T7" fmla="*/ 20 h 114"/>
                  <a:gd name="T8" fmla="*/ 558 w 1058"/>
                  <a:gd name="T9" fmla="*/ 43 h 114"/>
                  <a:gd name="T10" fmla="*/ 625 w 1058"/>
                  <a:gd name="T11" fmla="*/ 55 h 114"/>
                  <a:gd name="T12" fmla="*/ 702 w 1058"/>
                  <a:gd name="T13" fmla="*/ 64 h 114"/>
                  <a:gd name="T14" fmla="*/ 1038 w 1058"/>
                  <a:gd name="T15" fmla="*/ 54 h 114"/>
                  <a:gd name="T16" fmla="*/ 1058 w 1058"/>
                  <a:gd name="T17" fmla="*/ 72 h 114"/>
                  <a:gd name="T18" fmla="*/ 1053 w 1058"/>
                  <a:gd name="T19" fmla="*/ 85 h 114"/>
                  <a:gd name="T20" fmla="*/ 1040 w 1058"/>
                  <a:gd name="T21" fmla="*/ 92 h 114"/>
                  <a:gd name="T22" fmla="*/ 870 w 1058"/>
                  <a:gd name="T23" fmla="*/ 104 h 114"/>
                  <a:gd name="T24" fmla="*/ 699 w 1058"/>
                  <a:gd name="T25" fmla="*/ 114 h 114"/>
                  <a:gd name="T26" fmla="*/ 553 w 1058"/>
                  <a:gd name="T27" fmla="*/ 93 h 114"/>
                  <a:gd name="T28" fmla="*/ 486 w 1058"/>
                  <a:gd name="T29" fmla="*/ 81 h 114"/>
                  <a:gd name="T30" fmla="*/ 409 w 1058"/>
                  <a:gd name="T31" fmla="*/ 70 h 114"/>
                  <a:gd name="T32" fmla="*/ 306 w 1058"/>
                  <a:gd name="T33" fmla="*/ 55 h 114"/>
                  <a:gd name="T34" fmla="*/ 215 w 1058"/>
                  <a:gd name="T35" fmla="*/ 44 h 114"/>
                  <a:gd name="T36" fmla="*/ 23 w 1058"/>
                  <a:gd name="T37" fmla="*/ 53 h 114"/>
                  <a:gd name="T38" fmla="*/ 7 w 1058"/>
                  <a:gd name="T39" fmla="*/ 51 h 114"/>
                  <a:gd name="T40" fmla="*/ 0 w 1058"/>
                  <a:gd name="T41" fmla="*/ 38 h 114"/>
                  <a:gd name="T42" fmla="*/ 4 w 1058"/>
                  <a:gd name="T43" fmla="*/ 25 h 114"/>
                  <a:gd name="T44" fmla="*/ 16 w 1058"/>
                  <a:gd name="T45" fmla="*/ 16 h 114"/>
                  <a:gd name="T46" fmla="*/ 16 w 1058"/>
                  <a:gd name="T47" fmla="*/ 16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8"/>
                  <a:gd name="T73" fmla="*/ 0 h 114"/>
                  <a:gd name="T74" fmla="*/ 1058 w 1058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8" h="114">
                    <a:moveTo>
                      <a:pt x="16" y="16"/>
                    </a:moveTo>
                    <a:lnTo>
                      <a:pt x="122" y="2"/>
                    </a:lnTo>
                    <a:lnTo>
                      <a:pt x="215" y="0"/>
                    </a:lnTo>
                    <a:lnTo>
                      <a:pt x="414" y="20"/>
                    </a:lnTo>
                    <a:lnTo>
                      <a:pt x="558" y="43"/>
                    </a:lnTo>
                    <a:lnTo>
                      <a:pt x="625" y="55"/>
                    </a:lnTo>
                    <a:lnTo>
                      <a:pt x="702" y="64"/>
                    </a:lnTo>
                    <a:lnTo>
                      <a:pt x="1038" y="54"/>
                    </a:lnTo>
                    <a:lnTo>
                      <a:pt x="1058" y="72"/>
                    </a:lnTo>
                    <a:lnTo>
                      <a:pt x="1053" y="85"/>
                    </a:lnTo>
                    <a:lnTo>
                      <a:pt x="1040" y="92"/>
                    </a:lnTo>
                    <a:lnTo>
                      <a:pt x="870" y="104"/>
                    </a:lnTo>
                    <a:lnTo>
                      <a:pt x="699" y="114"/>
                    </a:lnTo>
                    <a:lnTo>
                      <a:pt x="553" y="93"/>
                    </a:lnTo>
                    <a:lnTo>
                      <a:pt x="486" y="81"/>
                    </a:lnTo>
                    <a:lnTo>
                      <a:pt x="409" y="70"/>
                    </a:lnTo>
                    <a:lnTo>
                      <a:pt x="306" y="55"/>
                    </a:lnTo>
                    <a:lnTo>
                      <a:pt x="215" y="44"/>
                    </a:lnTo>
                    <a:lnTo>
                      <a:pt x="23" y="53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4" y="25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2" name="Freeform 381"/>
              <p:cNvSpPr>
                <a:spLocks/>
              </p:cNvSpPr>
              <p:nvPr/>
            </p:nvSpPr>
            <p:spPr bwMode="auto">
              <a:xfrm>
                <a:off x="484" y="2671"/>
                <a:ext cx="22" cy="25"/>
              </a:xfrm>
              <a:custGeom>
                <a:avLst/>
                <a:gdLst>
                  <a:gd name="T0" fmla="*/ 46 w 150"/>
                  <a:gd name="T1" fmla="*/ 7 h 173"/>
                  <a:gd name="T2" fmla="*/ 114 w 150"/>
                  <a:gd name="T3" fmla="*/ 89 h 173"/>
                  <a:gd name="T4" fmla="*/ 147 w 150"/>
                  <a:gd name="T5" fmla="*/ 139 h 173"/>
                  <a:gd name="T6" fmla="*/ 150 w 150"/>
                  <a:gd name="T7" fmla="*/ 165 h 173"/>
                  <a:gd name="T8" fmla="*/ 138 w 150"/>
                  <a:gd name="T9" fmla="*/ 173 h 173"/>
                  <a:gd name="T10" fmla="*/ 124 w 150"/>
                  <a:gd name="T11" fmla="*/ 168 h 173"/>
                  <a:gd name="T12" fmla="*/ 59 w 150"/>
                  <a:gd name="T13" fmla="*/ 131 h 173"/>
                  <a:gd name="T14" fmla="*/ 38 w 150"/>
                  <a:gd name="T15" fmla="*/ 89 h 173"/>
                  <a:gd name="T16" fmla="*/ 26 w 150"/>
                  <a:gd name="T17" fmla="*/ 69 h 173"/>
                  <a:gd name="T18" fmla="*/ 10 w 150"/>
                  <a:gd name="T19" fmla="*/ 51 h 173"/>
                  <a:gd name="T20" fmla="*/ 0 w 150"/>
                  <a:gd name="T21" fmla="*/ 31 h 173"/>
                  <a:gd name="T22" fmla="*/ 6 w 150"/>
                  <a:gd name="T23" fmla="*/ 12 h 173"/>
                  <a:gd name="T24" fmla="*/ 24 w 150"/>
                  <a:gd name="T25" fmla="*/ 0 h 173"/>
                  <a:gd name="T26" fmla="*/ 46 w 150"/>
                  <a:gd name="T27" fmla="*/ 7 h 173"/>
                  <a:gd name="T28" fmla="*/ 46 w 150"/>
                  <a:gd name="T29" fmla="*/ 7 h 1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73"/>
                  <a:gd name="T47" fmla="*/ 150 w 150"/>
                  <a:gd name="T48" fmla="*/ 173 h 1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73">
                    <a:moveTo>
                      <a:pt x="46" y="7"/>
                    </a:moveTo>
                    <a:lnTo>
                      <a:pt x="114" y="89"/>
                    </a:lnTo>
                    <a:lnTo>
                      <a:pt x="147" y="139"/>
                    </a:lnTo>
                    <a:lnTo>
                      <a:pt x="150" y="165"/>
                    </a:lnTo>
                    <a:lnTo>
                      <a:pt x="138" y="173"/>
                    </a:lnTo>
                    <a:lnTo>
                      <a:pt x="124" y="168"/>
                    </a:lnTo>
                    <a:lnTo>
                      <a:pt x="59" y="131"/>
                    </a:lnTo>
                    <a:lnTo>
                      <a:pt x="38" y="89"/>
                    </a:lnTo>
                    <a:lnTo>
                      <a:pt x="26" y="69"/>
                    </a:lnTo>
                    <a:lnTo>
                      <a:pt x="10" y="51"/>
                    </a:lnTo>
                    <a:lnTo>
                      <a:pt x="0" y="31"/>
                    </a:lnTo>
                    <a:lnTo>
                      <a:pt x="6" y="12"/>
                    </a:lnTo>
                    <a:lnTo>
                      <a:pt x="24" y="0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3" name="Freeform 382"/>
              <p:cNvSpPr>
                <a:spLocks/>
              </p:cNvSpPr>
              <p:nvPr/>
            </p:nvSpPr>
            <p:spPr bwMode="auto">
              <a:xfrm>
                <a:off x="507" y="2672"/>
                <a:ext cx="24" cy="29"/>
              </a:xfrm>
              <a:custGeom>
                <a:avLst/>
                <a:gdLst>
                  <a:gd name="T0" fmla="*/ 52 w 169"/>
                  <a:gd name="T1" fmla="*/ 15 h 200"/>
                  <a:gd name="T2" fmla="*/ 67 w 169"/>
                  <a:gd name="T3" fmla="*/ 40 h 200"/>
                  <a:gd name="T4" fmla="*/ 85 w 169"/>
                  <a:gd name="T5" fmla="*/ 59 h 200"/>
                  <a:gd name="T6" fmla="*/ 123 w 169"/>
                  <a:gd name="T7" fmla="*/ 102 h 200"/>
                  <a:gd name="T8" fmla="*/ 162 w 169"/>
                  <a:gd name="T9" fmla="*/ 168 h 200"/>
                  <a:gd name="T10" fmla="*/ 169 w 169"/>
                  <a:gd name="T11" fmla="*/ 181 h 200"/>
                  <a:gd name="T12" fmla="*/ 162 w 169"/>
                  <a:gd name="T13" fmla="*/ 194 h 200"/>
                  <a:gd name="T14" fmla="*/ 150 w 169"/>
                  <a:gd name="T15" fmla="*/ 200 h 200"/>
                  <a:gd name="T16" fmla="*/ 137 w 169"/>
                  <a:gd name="T17" fmla="*/ 194 h 200"/>
                  <a:gd name="T18" fmla="*/ 69 w 169"/>
                  <a:gd name="T19" fmla="*/ 150 h 200"/>
                  <a:gd name="T20" fmla="*/ 2 w 169"/>
                  <a:gd name="T21" fmla="*/ 43 h 200"/>
                  <a:gd name="T22" fmla="*/ 0 w 169"/>
                  <a:gd name="T23" fmla="*/ 20 h 200"/>
                  <a:gd name="T24" fmla="*/ 13 w 169"/>
                  <a:gd name="T25" fmla="*/ 3 h 200"/>
                  <a:gd name="T26" fmla="*/ 33 w 169"/>
                  <a:gd name="T27" fmla="*/ 0 h 200"/>
                  <a:gd name="T28" fmla="*/ 52 w 169"/>
                  <a:gd name="T29" fmla="*/ 15 h 200"/>
                  <a:gd name="T30" fmla="*/ 52 w 169"/>
                  <a:gd name="T31" fmla="*/ 15 h 2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200"/>
                  <a:gd name="T50" fmla="*/ 169 w 169"/>
                  <a:gd name="T51" fmla="*/ 200 h 2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200">
                    <a:moveTo>
                      <a:pt x="52" y="15"/>
                    </a:moveTo>
                    <a:lnTo>
                      <a:pt x="67" y="40"/>
                    </a:lnTo>
                    <a:lnTo>
                      <a:pt x="85" y="59"/>
                    </a:lnTo>
                    <a:lnTo>
                      <a:pt x="123" y="102"/>
                    </a:lnTo>
                    <a:lnTo>
                      <a:pt x="162" y="168"/>
                    </a:lnTo>
                    <a:lnTo>
                      <a:pt x="169" y="181"/>
                    </a:lnTo>
                    <a:lnTo>
                      <a:pt x="162" y="194"/>
                    </a:lnTo>
                    <a:lnTo>
                      <a:pt x="150" y="200"/>
                    </a:lnTo>
                    <a:lnTo>
                      <a:pt x="137" y="194"/>
                    </a:lnTo>
                    <a:lnTo>
                      <a:pt x="69" y="150"/>
                    </a:lnTo>
                    <a:lnTo>
                      <a:pt x="2" y="43"/>
                    </a:lnTo>
                    <a:lnTo>
                      <a:pt x="0" y="20"/>
                    </a:lnTo>
                    <a:lnTo>
                      <a:pt x="13" y="3"/>
                    </a:lnTo>
                    <a:lnTo>
                      <a:pt x="33" y="0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4" name="Freeform 383"/>
              <p:cNvSpPr>
                <a:spLocks/>
              </p:cNvSpPr>
              <p:nvPr/>
            </p:nvSpPr>
            <p:spPr bwMode="auto">
              <a:xfrm>
                <a:off x="538" y="2668"/>
                <a:ext cx="25" cy="9"/>
              </a:xfrm>
              <a:custGeom>
                <a:avLst/>
                <a:gdLst>
                  <a:gd name="T0" fmla="*/ 23 w 180"/>
                  <a:gd name="T1" fmla="*/ 0 h 67"/>
                  <a:gd name="T2" fmla="*/ 79 w 180"/>
                  <a:gd name="T3" fmla="*/ 0 h 67"/>
                  <a:gd name="T4" fmla="*/ 168 w 180"/>
                  <a:gd name="T5" fmla="*/ 31 h 67"/>
                  <a:gd name="T6" fmla="*/ 180 w 180"/>
                  <a:gd name="T7" fmla="*/ 55 h 67"/>
                  <a:gd name="T8" fmla="*/ 171 w 180"/>
                  <a:gd name="T9" fmla="*/ 66 h 67"/>
                  <a:gd name="T10" fmla="*/ 157 w 180"/>
                  <a:gd name="T11" fmla="*/ 67 h 67"/>
                  <a:gd name="T12" fmla="*/ 73 w 180"/>
                  <a:gd name="T13" fmla="*/ 46 h 67"/>
                  <a:gd name="T14" fmla="*/ 23 w 180"/>
                  <a:gd name="T15" fmla="*/ 47 h 67"/>
                  <a:gd name="T16" fmla="*/ 5 w 180"/>
                  <a:gd name="T17" fmla="*/ 39 h 67"/>
                  <a:gd name="T18" fmla="*/ 0 w 180"/>
                  <a:gd name="T19" fmla="*/ 23 h 67"/>
                  <a:gd name="T20" fmla="*/ 5 w 180"/>
                  <a:gd name="T21" fmla="*/ 6 h 67"/>
                  <a:gd name="T22" fmla="*/ 23 w 180"/>
                  <a:gd name="T23" fmla="*/ 0 h 67"/>
                  <a:gd name="T24" fmla="*/ 23 w 180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0"/>
                  <a:gd name="T40" fmla="*/ 0 h 67"/>
                  <a:gd name="T41" fmla="*/ 180 w 18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0" h="67">
                    <a:moveTo>
                      <a:pt x="23" y="0"/>
                    </a:moveTo>
                    <a:lnTo>
                      <a:pt x="79" y="0"/>
                    </a:lnTo>
                    <a:lnTo>
                      <a:pt x="168" y="31"/>
                    </a:lnTo>
                    <a:lnTo>
                      <a:pt x="180" y="55"/>
                    </a:lnTo>
                    <a:lnTo>
                      <a:pt x="171" y="66"/>
                    </a:lnTo>
                    <a:lnTo>
                      <a:pt x="157" y="67"/>
                    </a:lnTo>
                    <a:lnTo>
                      <a:pt x="73" y="46"/>
                    </a:lnTo>
                    <a:lnTo>
                      <a:pt x="23" y="47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5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5" name="Freeform 384"/>
              <p:cNvSpPr>
                <a:spLocks/>
              </p:cNvSpPr>
              <p:nvPr/>
            </p:nvSpPr>
            <p:spPr bwMode="auto">
              <a:xfrm>
                <a:off x="564" y="2441"/>
                <a:ext cx="12" cy="232"/>
              </a:xfrm>
              <a:custGeom>
                <a:avLst/>
                <a:gdLst>
                  <a:gd name="T0" fmla="*/ 17 w 89"/>
                  <a:gd name="T1" fmla="*/ 1600 h 1624"/>
                  <a:gd name="T2" fmla="*/ 6 w 89"/>
                  <a:gd name="T3" fmla="*/ 1334 h 1624"/>
                  <a:gd name="T4" fmla="*/ 0 w 89"/>
                  <a:gd name="T5" fmla="*/ 1069 h 1624"/>
                  <a:gd name="T6" fmla="*/ 26 w 89"/>
                  <a:gd name="T7" fmla="*/ 707 h 1624"/>
                  <a:gd name="T8" fmla="*/ 27 w 89"/>
                  <a:gd name="T9" fmla="*/ 538 h 1624"/>
                  <a:gd name="T10" fmla="*/ 17 w 89"/>
                  <a:gd name="T11" fmla="*/ 348 h 1624"/>
                  <a:gd name="T12" fmla="*/ 13 w 89"/>
                  <a:gd name="T13" fmla="*/ 226 h 1624"/>
                  <a:gd name="T14" fmla="*/ 19 w 89"/>
                  <a:gd name="T15" fmla="*/ 105 h 1624"/>
                  <a:gd name="T16" fmla="*/ 30 w 89"/>
                  <a:gd name="T17" fmla="*/ 55 h 1624"/>
                  <a:gd name="T18" fmla="*/ 55 w 89"/>
                  <a:gd name="T19" fmla="*/ 11 h 1624"/>
                  <a:gd name="T20" fmla="*/ 66 w 89"/>
                  <a:gd name="T21" fmla="*/ 0 h 1624"/>
                  <a:gd name="T22" fmla="*/ 80 w 89"/>
                  <a:gd name="T23" fmla="*/ 2 h 1624"/>
                  <a:gd name="T24" fmla="*/ 89 w 89"/>
                  <a:gd name="T25" fmla="*/ 27 h 1624"/>
                  <a:gd name="T26" fmla="*/ 80 w 89"/>
                  <a:gd name="T27" fmla="*/ 65 h 1624"/>
                  <a:gd name="T28" fmla="*/ 81 w 89"/>
                  <a:gd name="T29" fmla="*/ 107 h 1624"/>
                  <a:gd name="T30" fmla="*/ 73 w 89"/>
                  <a:gd name="T31" fmla="*/ 343 h 1624"/>
                  <a:gd name="T32" fmla="*/ 80 w 89"/>
                  <a:gd name="T33" fmla="*/ 536 h 1624"/>
                  <a:gd name="T34" fmla="*/ 73 w 89"/>
                  <a:gd name="T35" fmla="*/ 705 h 1624"/>
                  <a:gd name="T36" fmla="*/ 56 w 89"/>
                  <a:gd name="T37" fmla="*/ 875 h 1624"/>
                  <a:gd name="T38" fmla="*/ 37 w 89"/>
                  <a:gd name="T39" fmla="*/ 1069 h 1624"/>
                  <a:gd name="T40" fmla="*/ 73 w 89"/>
                  <a:gd name="T41" fmla="*/ 1593 h 1624"/>
                  <a:gd name="T42" fmla="*/ 66 w 89"/>
                  <a:gd name="T43" fmla="*/ 1616 h 1624"/>
                  <a:gd name="T44" fmla="*/ 49 w 89"/>
                  <a:gd name="T45" fmla="*/ 1624 h 1624"/>
                  <a:gd name="T46" fmla="*/ 17 w 89"/>
                  <a:gd name="T47" fmla="*/ 1600 h 1624"/>
                  <a:gd name="T48" fmla="*/ 17 w 89"/>
                  <a:gd name="T49" fmla="*/ 1600 h 16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1624"/>
                  <a:gd name="T77" fmla="*/ 89 w 89"/>
                  <a:gd name="T78" fmla="*/ 1624 h 16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1624">
                    <a:moveTo>
                      <a:pt x="17" y="1600"/>
                    </a:moveTo>
                    <a:lnTo>
                      <a:pt x="6" y="1334"/>
                    </a:lnTo>
                    <a:lnTo>
                      <a:pt x="0" y="1069"/>
                    </a:lnTo>
                    <a:lnTo>
                      <a:pt x="26" y="707"/>
                    </a:lnTo>
                    <a:lnTo>
                      <a:pt x="27" y="538"/>
                    </a:lnTo>
                    <a:lnTo>
                      <a:pt x="17" y="348"/>
                    </a:lnTo>
                    <a:lnTo>
                      <a:pt x="13" y="226"/>
                    </a:lnTo>
                    <a:lnTo>
                      <a:pt x="19" y="105"/>
                    </a:lnTo>
                    <a:lnTo>
                      <a:pt x="30" y="55"/>
                    </a:lnTo>
                    <a:lnTo>
                      <a:pt x="55" y="11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89" y="27"/>
                    </a:lnTo>
                    <a:lnTo>
                      <a:pt x="80" y="65"/>
                    </a:lnTo>
                    <a:lnTo>
                      <a:pt x="81" y="107"/>
                    </a:lnTo>
                    <a:lnTo>
                      <a:pt x="73" y="343"/>
                    </a:lnTo>
                    <a:lnTo>
                      <a:pt x="80" y="536"/>
                    </a:lnTo>
                    <a:lnTo>
                      <a:pt x="73" y="705"/>
                    </a:lnTo>
                    <a:lnTo>
                      <a:pt x="56" y="875"/>
                    </a:lnTo>
                    <a:lnTo>
                      <a:pt x="37" y="1069"/>
                    </a:lnTo>
                    <a:lnTo>
                      <a:pt x="73" y="1593"/>
                    </a:lnTo>
                    <a:lnTo>
                      <a:pt x="66" y="1616"/>
                    </a:lnTo>
                    <a:lnTo>
                      <a:pt x="49" y="1624"/>
                    </a:lnTo>
                    <a:lnTo>
                      <a:pt x="17" y="1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6" name="Freeform 385"/>
              <p:cNvSpPr>
                <a:spLocks/>
              </p:cNvSpPr>
              <p:nvPr/>
            </p:nvSpPr>
            <p:spPr bwMode="auto">
              <a:xfrm>
                <a:off x="572" y="2435"/>
                <a:ext cx="79" cy="13"/>
              </a:xfrm>
              <a:custGeom>
                <a:avLst/>
                <a:gdLst>
                  <a:gd name="T0" fmla="*/ 10 w 553"/>
                  <a:gd name="T1" fmla="*/ 36 h 90"/>
                  <a:gd name="T2" fmla="*/ 61 w 553"/>
                  <a:gd name="T3" fmla="*/ 17 h 90"/>
                  <a:gd name="T4" fmla="*/ 108 w 553"/>
                  <a:gd name="T5" fmla="*/ 6 h 90"/>
                  <a:gd name="T6" fmla="*/ 199 w 553"/>
                  <a:gd name="T7" fmla="*/ 0 h 90"/>
                  <a:gd name="T8" fmla="*/ 396 w 553"/>
                  <a:gd name="T9" fmla="*/ 28 h 90"/>
                  <a:gd name="T10" fmla="*/ 481 w 553"/>
                  <a:gd name="T11" fmla="*/ 30 h 90"/>
                  <a:gd name="T12" fmla="*/ 531 w 553"/>
                  <a:gd name="T13" fmla="*/ 38 h 90"/>
                  <a:gd name="T14" fmla="*/ 549 w 553"/>
                  <a:gd name="T15" fmla="*/ 49 h 90"/>
                  <a:gd name="T16" fmla="*/ 553 w 553"/>
                  <a:gd name="T17" fmla="*/ 69 h 90"/>
                  <a:gd name="T18" fmla="*/ 544 w 553"/>
                  <a:gd name="T19" fmla="*/ 86 h 90"/>
                  <a:gd name="T20" fmla="*/ 523 w 553"/>
                  <a:gd name="T21" fmla="*/ 90 h 90"/>
                  <a:gd name="T22" fmla="*/ 476 w 553"/>
                  <a:gd name="T23" fmla="*/ 79 h 90"/>
                  <a:gd name="T24" fmla="*/ 391 w 553"/>
                  <a:gd name="T25" fmla="*/ 81 h 90"/>
                  <a:gd name="T26" fmla="*/ 293 w 553"/>
                  <a:gd name="T27" fmla="*/ 61 h 90"/>
                  <a:gd name="T28" fmla="*/ 204 w 553"/>
                  <a:gd name="T29" fmla="*/ 45 h 90"/>
                  <a:gd name="T30" fmla="*/ 117 w 553"/>
                  <a:gd name="T31" fmla="*/ 45 h 90"/>
                  <a:gd name="T32" fmla="*/ 25 w 553"/>
                  <a:gd name="T33" fmla="*/ 71 h 90"/>
                  <a:gd name="T34" fmla="*/ 10 w 553"/>
                  <a:gd name="T35" fmla="*/ 71 h 90"/>
                  <a:gd name="T36" fmla="*/ 1 w 553"/>
                  <a:gd name="T37" fmla="*/ 61 h 90"/>
                  <a:gd name="T38" fmla="*/ 0 w 553"/>
                  <a:gd name="T39" fmla="*/ 48 h 90"/>
                  <a:gd name="T40" fmla="*/ 10 w 553"/>
                  <a:gd name="T41" fmla="*/ 36 h 90"/>
                  <a:gd name="T42" fmla="*/ 10 w 553"/>
                  <a:gd name="T43" fmla="*/ 36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3"/>
                  <a:gd name="T67" fmla="*/ 0 h 90"/>
                  <a:gd name="T68" fmla="*/ 553 w 55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3" h="90">
                    <a:moveTo>
                      <a:pt x="10" y="36"/>
                    </a:moveTo>
                    <a:lnTo>
                      <a:pt x="61" y="17"/>
                    </a:lnTo>
                    <a:lnTo>
                      <a:pt x="108" y="6"/>
                    </a:lnTo>
                    <a:lnTo>
                      <a:pt x="199" y="0"/>
                    </a:lnTo>
                    <a:lnTo>
                      <a:pt x="396" y="28"/>
                    </a:lnTo>
                    <a:lnTo>
                      <a:pt x="481" y="30"/>
                    </a:lnTo>
                    <a:lnTo>
                      <a:pt x="531" y="38"/>
                    </a:lnTo>
                    <a:lnTo>
                      <a:pt x="549" y="49"/>
                    </a:lnTo>
                    <a:lnTo>
                      <a:pt x="553" y="69"/>
                    </a:lnTo>
                    <a:lnTo>
                      <a:pt x="544" y="86"/>
                    </a:lnTo>
                    <a:lnTo>
                      <a:pt x="523" y="90"/>
                    </a:lnTo>
                    <a:lnTo>
                      <a:pt x="476" y="79"/>
                    </a:lnTo>
                    <a:lnTo>
                      <a:pt x="391" y="81"/>
                    </a:lnTo>
                    <a:lnTo>
                      <a:pt x="293" y="61"/>
                    </a:lnTo>
                    <a:lnTo>
                      <a:pt x="204" y="45"/>
                    </a:lnTo>
                    <a:lnTo>
                      <a:pt x="117" y="45"/>
                    </a:lnTo>
                    <a:lnTo>
                      <a:pt x="25" y="71"/>
                    </a:lnTo>
                    <a:lnTo>
                      <a:pt x="10" y="71"/>
                    </a:lnTo>
                    <a:lnTo>
                      <a:pt x="1" y="61"/>
                    </a:lnTo>
                    <a:lnTo>
                      <a:pt x="0" y="48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7" name="Freeform 386"/>
              <p:cNvSpPr>
                <a:spLocks/>
              </p:cNvSpPr>
              <p:nvPr/>
            </p:nvSpPr>
            <p:spPr bwMode="auto">
              <a:xfrm>
                <a:off x="647" y="2450"/>
                <a:ext cx="18" cy="229"/>
              </a:xfrm>
              <a:custGeom>
                <a:avLst/>
                <a:gdLst>
                  <a:gd name="T0" fmla="*/ 102 w 128"/>
                  <a:gd name="T1" fmla="*/ 21 h 1605"/>
                  <a:gd name="T2" fmla="*/ 97 w 128"/>
                  <a:gd name="T3" fmla="*/ 184 h 1605"/>
                  <a:gd name="T4" fmla="*/ 107 w 128"/>
                  <a:gd name="T5" fmla="*/ 349 h 1605"/>
                  <a:gd name="T6" fmla="*/ 128 w 128"/>
                  <a:gd name="T7" fmla="*/ 772 h 1605"/>
                  <a:gd name="T8" fmla="*/ 125 w 128"/>
                  <a:gd name="T9" fmla="*/ 970 h 1605"/>
                  <a:gd name="T10" fmla="*/ 113 w 128"/>
                  <a:gd name="T11" fmla="*/ 1197 h 1605"/>
                  <a:gd name="T12" fmla="*/ 104 w 128"/>
                  <a:gd name="T13" fmla="*/ 1296 h 1605"/>
                  <a:gd name="T14" fmla="*/ 93 w 128"/>
                  <a:gd name="T15" fmla="*/ 1384 h 1605"/>
                  <a:gd name="T16" fmla="*/ 72 w 128"/>
                  <a:gd name="T17" fmla="*/ 1572 h 1605"/>
                  <a:gd name="T18" fmla="*/ 59 w 128"/>
                  <a:gd name="T19" fmla="*/ 1599 h 1605"/>
                  <a:gd name="T20" fmla="*/ 33 w 128"/>
                  <a:gd name="T21" fmla="*/ 1605 h 1605"/>
                  <a:gd name="T22" fmla="*/ 9 w 128"/>
                  <a:gd name="T23" fmla="*/ 1594 h 1605"/>
                  <a:gd name="T24" fmla="*/ 0 w 128"/>
                  <a:gd name="T25" fmla="*/ 1566 h 1605"/>
                  <a:gd name="T26" fmla="*/ 10 w 128"/>
                  <a:gd name="T27" fmla="*/ 1467 h 1605"/>
                  <a:gd name="T28" fmla="*/ 22 w 128"/>
                  <a:gd name="T29" fmla="*/ 1379 h 1605"/>
                  <a:gd name="T30" fmla="*/ 44 w 128"/>
                  <a:gd name="T31" fmla="*/ 1191 h 1605"/>
                  <a:gd name="T32" fmla="*/ 61 w 128"/>
                  <a:gd name="T33" fmla="*/ 968 h 1605"/>
                  <a:gd name="T34" fmla="*/ 75 w 128"/>
                  <a:gd name="T35" fmla="*/ 772 h 1605"/>
                  <a:gd name="T36" fmla="*/ 80 w 128"/>
                  <a:gd name="T37" fmla="*/ 575 h 1605"/>
                  <a:gd name="T38" fmla="*/ 70 w 128"/>
                  <a:gd name="T39" fmla="*/ 352 h 1605"/>
                  <a:gd name="T40" fmla="*/ 65 w 128"/>
                  <a:gd name="T41" fmla="*/ 17 h 1605"/>
                  <a:gd name="T42" fmla="*/ 72 w 128"/>
                  <a:gd name="T43" fmla="*/ 4 h 1605"/>
                  <a:gd name="T44" fmla="*/ 85 w 128"/>
                  <a:gd name="T45" fmla="*/ 0 h 1605"/>
                  <a:gd name="T46" fmla="*/ 102 w 128"/>
                  <a:gd name="T47" fmla="*/ 21 h 1605"/>
                  <a:gd name="T48" fmla="*/ 102 w 128"/>
                  <a:gd name="T49" fmla="*/ 21 h 16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605"/>
                  <a:gd name="T77" fmla="*/ 128 w 128"/>
                  <a:gd name="T78" fmla="*/ 1605 h 16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605">
                    <a:moveTo>
                      <a:pt x="102" y="21"/>
                    </a:moveTo>
                    <a:lnTo>
                      <a:pt x="97" y="184"/>
                    </a:lnTo>
                    <a:lnTo>
                      <a:pt x="107" y="349"/>
                    </a:lnTo>
                    <a:lnTo>
                      <a:pt x="128" y="772"/>
                    </a:lnTo>
                    <a:lnTo>
                      <a:pt x="125" y="970"/>
                    </a:lnTo>
                    <a:lnTo>
                      <a:pt x="113" y="1197"/>
                    </a:lnTo>
                    <a:lnTo>
                      <a:pt x="104" y="1296"/>
                    </a:lnTo>
                    <a:lnTo>
                      <a:pt x="93" y="1384"/>
                    </a:lnTo>
                    <a:lnTo>
                      <a:pt x="72" y="1572"/>
                    </a:lnTo>
                    <a:lnTo>
                      <a:pt x="59" y="1599"/>
                    </a:lnTo>
                    <a:lnTo>
                      <a:pt x="33" y="1605"/>
                    </a:lnTo>
                    <a:lnTo>
                      <a:pt x="9" y="1594"/>
                    </a:lnTo>
                    <a:lnTo>
                      <a:pt x="0" y="1566"/>
                    </a:lnTo>
                    <a:lnTo>
                      <a:pt x="10" y="1467"/>
                    </a:lnTo>
                    <a:lnTo>
                      <a:pt x="22" y="1379"/>
                    </a:lnTo>
                    <a:lnTo>
                      <a:pt x="44" y="1191"/>
                    </a:lnTo>
                    <a:lnTo>
                      <a:pt x="61" y="968"/>
                    </a:lnTo>
                    <a:lnTo>
                      <a:pt x="75" y="772"/>
                    </a:lnTo>
                    <a:lnTo>
                      <a:pt x="80" y="575"/>
                    </a:lnTo>
                    <a:lnTo>
                      <a:pt x="70" y="352"/>
                    </a:lnTo>
                    <a:lnTo>
                      <a:pt x="65" y="17"/>
                    </a:lnTo>
                    <a:lnTo>
                      <a:pt x="72" y="4"/>
                    </a:lnTo>
                    <a:lnTo>
                      <a:pt x="85" y="0"/>
                    </a:lnTo>
                    <a:lnTo>
                      <a:pt x="10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8" name="Freeform 387"/>
              <p:cNvSpPr>
                <a:spLocks/>
              </p:cNvSpPr>
              <p:nvPr/>
            </p:nvSpPr>
            <p:spPr bwMode="auto">
              <a:xfrm>
                <a:off x="530" y="2444"/>
                <a:ext cx="43" cy="25"/>
              </a:xfrm>
              <a:custGeom>
                <a:avLst/>
                <a:gdLst>
                  <a:gd name="T0" fmla="*/ 14 w 301"/>
                  <a:gd name="T1" fmla="*/ 115 h 179"/>
                  <a:gd name="T2" fmla="*/ 47 w 301"/>
                  <a:gd name="T3" fmla="*/ 94 h 179"/>
                  <a:gd name="T4" fmla="*/ 79 w 301"/>
                  <a:gd name="T5" fmla="*/ 78 h 179"/>
                  <a:gd name="T6" fmla="*/ 141 w 301"/>
                  <a:gd name="T7" fmla="*/ 56 h 179"/>
                  <a:gd name="T8" fmla="*/ 272 w 301"/>
                  <a:gd name="T9" fmla="*/ 2 h 179"/>
                  <a:gd name="T10" fmla="*/ 287 w 301"/>
                  <a:gd name="T11" fmla="*/ 0 h 179"/>
                  <a:gd name="T12" fmla="*/ 297 w 301"/>
                  <a:gd name="T13" fmla="*/ 9 h 179"/>
                  <a:gd name="T14" fmla="*/ 301 w 301"/>
                  <a:gd name="T15" fmla="*/ 22 h 179"/>
                  <a:gd name="T16" fmla="*/ 292 w 301"/>
                  <a:gd name="T17" fmla="*/ 35 h 179"/>
                  <a:gd name="T18" fmla="*/ 259 w 301"/>
                  <a:gd name="T19" fmla="*/ 55 h 179"/>
                  <a:gd name="T20" fmla="*/ 229 w 301"/>
                  <a:gd name="T21" fmla="*/ 70 h 179"/>
                  <a:gd name="T22" fmla="*/ 200 w 301"/>
                  <a:gd name="T23" fmla="*/ 86 h 179"/>
                  <a:gd name="T24" fmla="*/ 172 w 301"/>
                  <a:gd name="T25" fmla="*/ 101 h 179"/>
                  <a:gd name="T26" fmla="*/ 145 w 301"/>
                  <a:gd name="T27" fmla="*/ 115 h 179"/>
                  <a:gd name="T28" fmla="*/ 116 w 301"/>
                  <a:gd name="T29" fmla="*/ 131 h 179"/>
                  <a:gd name="T30" fmla="*/ 87 w 301"/>
                  <a:gd name="T31" fmla="*/ 150 h 179"/>
                  <a:gd name="T32" fmla="*/ 56 w 301"/>
                  <a:gd name="T33" fmla="*/ 172 h 179"/>
                  <a:gd name="T34" fmla="*/ 28 w 301"/>
                  <a:gd name="T35" fmla="*/ 179 h 179"/>
                  <a:gd name="T36" fmla="*/ 7 w 301"/>
                  <a:gd name="T37" fmla="*/ 165 h 179"/>
                  <a:gd name="T38" fmla="*/ 0 w 301"/>
                  <a:gd name="T39" fmla="*/ 140 h 179"/>
                  <a:gd name="T40" fmla="*/ 14 w 301"/>
                  <a:gd name="T41" fmla="*/ 115 h 179"/>
                  <a:gd name="T42" fmla="*/ 14 w 301"/>
                  <a:gd name="T43" fmla="*/ 115 h 1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1"/>
                  <a:gd name="T67" fmla="*/ 0 h 179"/>
                  <a:gd name="T68" fmla="*/ 301 w 301"/>
                  <a:gd name="T69" fmla="*/ 179 h 1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1" h="179">
                    <a:moveTo>
                      <a:pt x="14" y="115"/>
                    </a:moveTo>
                    <a:lnTo>
                      <a:pt x="47" y="94"/>
                    </a:lnTo>
                    <a:lnTo>
                      <a:pt x="79" y="78"/>
                    </a:lnTo>
                    <a:lnTo>
                      <a:pt x="141" y="56"/>
                    </a:lnTo>
                    <a:lnTo>
                      <a:pt x="272" y="2"/>
                    </a:lnTo>
                    <a:lnTo>
                      <a:pt x="287" y="0"/>
                    </a:lnTo>
                    <a:lnTo>
                      <a:pt x="297" y="9"/>
                    </a:lnTo>
                    <a:lnTo>
                      <a:pt x="301" y="22"/>
                    </a:lnTo>
                    <a:lnTo>
                      <a:pt x="292" y="35"/>
                    </a:lnTo>
                    <a:lnTo>
                      <a:pt x="259" y="55"/>
                    </a:lnTo>
                    <a:lnTo>
                      <a:pt x="229" y="70"/>
                    </a:lnTo>
                    <a:lnTo>
                      <a:pt x="200" y="86"/>
                    </a:lnTo>
                    <a:lnTo>
                      <a:pt x="172" y="101"/>
                    </a:lnTo>
                    <a:lnTo>
                      <a:pt x="145" y="115"/>
                    </a:lnTo>
                    <a:lnTo>
                      <a:pt x="116" y="131"/>
                    </a:lnTo>
                    <a:lnTo>
                      <a:pt x="87" y="150"/>
                    </a:lnTo>
                    <a:lnTo>
                      <a:pt x="56" y="172"/>
                    </a:lnTo>
                    <a:lnTo>
                      <a:pt x="28" y="179"/>
                    </a:lnTo>
                    <a:lnTo>
                      <a:pt x="7" y="165"/>
                    </a:lnTo>
                    <a:lnTo>
                      <a:pt x="0" y="140"/>
                    </a:lnTo>
                    <a:lnTo>
                      <a:pt x="14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9" name="Freeform 388"/>
              <p:cNvSpPr>
                <a:spLocks/>
              </p:cNvSpPr>
              <p:nvPr/>
            </p:nvSpPr>
            <p:spPr bwMode="auto">
              <a:xfrm>
                <a:off x="495" y="2636"/>
                <a:ext cx="7" cy="27"/>
              </a:xfrm>
              <a:custGeom>
                <a:avLst/>
                <a:gdLst>
                  <a:gd name="T0" fmla="*/ 54 w 54"/>
                  <a:gd name="T1" fmla="*/ 21 h 184"/>
                  <a:gd name="T2" fmla="*/ 53 w 54"/>
                  <a:gd name="T3" fmla="*/ 66 h 184"/>
                  <a:gd name="T4" fmla="*/ 54 w 54"/>
                  <a:gd name="T5" fmla="*/ 112 h 184"/>
                  <a:gd name="T6" fmla="*/ 53 w 54"/>
                  <a:gd name="T7" fmla="*/ 171 h 184"/>
                  <a:gd name="T8" fmla="*/ 49 w 54"/>
                  <a:gd name="T9" fmla="*/ 183 h 184"/>
                  <a:gd name="T10" fmla="*/ 36 w 54"/>
                  <a:gd name="T11" fmla="*/ 184 h 184"/>
                  <a:gd name="T12" fmla="*/ 16 w 54"/>
                  <a:gd name="T13" fmla="*/ 159 h 184"/>
                  <a:gd name="T14" fmla="*/ 4 w 54"/>
                  <a:gd name="T15" fmla="*/ 117 h 184"/>
                  <a:gd name="T16" fmla="*/ 0 w 54"/>
                  <a:gd name="T17" fmla="*/ 28 h 184"/>
                  <a:gd name="T18" fmla="*/ 10 w 54"/>
                  <a:gd name="T19" fmla="*/ 9 h 184"/>
                  <a:gd name="T20" fmla="*/ 29 w 54"/>
                  <a:gd name="T21" fmla="*/ 0 h 184"/>
                  <a:gd name="T22" fmla="*/ 47 w 54"/>
                  <a:gd name="T23" fmla="*/ 4 h 184"/>
                  <a:gd name="T24" fmla="*/ 54 w 54"/>
                  <a:gd name="T25" fmla="*/ 21 h 184"/>
                  <a:gd name="T26" fmla="*/ 54 w 54"/>
                  <a:gd name="T27" fmla="*/ 21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184"/>
                  <a:gd name="T44" fmla="*/ 54 w 54"/>
                  <a:gd name="T45" fmla="*/ 184 h 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184">
                    <a:moveTo>
                      <a:pt x="54" y="21"/>
                    </a:moveTo>
                    <a:lnTo>
                      <a:pt x="53" y="66"/>
                    </a:lnTo>
                    <a:lnTo>
                      <a:pt x="54" y="112"/>
                    </a:lnTo>
                    <a:lnTo>
                      <a:pt x="53" y="171"/>
                    </a:lnTo>
                    <a:lnTo>
                      <a:pt x="49" y="183"/>
                    </a:lnTo>
                    <a:lnTo>
                      <a:pt x="36" y="184"/>
                    </a:lnTo>
                    <a:lnTo>
                      <a:pt x="16" y="159"/>
                    </a:lnTo>
                    <a:lnTo>
                      <a:pt x="4" y="11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29" y="0"/>
                    </a:lnTo>
                    <a:lnTo>
                      <a:pt x="47" y="4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0" name="Freeform 389"/>
              <p:cNvSpPr>
                <a:spLocks/>
              </p:cNvSpPr>
              <p:nvPr/>
            </p:nvSpPr>
            <p:spPr bwMode="auto">
              <a:xfrm>
                <a:off x="598" y="2453"/>
                <a:ext cx="51" cy="35"/>
              </a:xfrm>
              <a:custGeom>
                <a:avLst/>
                <a:gdLst>
                  <a:gd name="T0" fmla="*/ 323 w 359"/>
                  <a:gd name="T1" fmla="*/ 230 h 241"/>
                  <a:gd name="T2" fmla="*/ 310 w 359"/>
                  <a:gd name="T3" fmla="*/ 153 h 241"/>
                  <a:gd name="T4" fmla="*/ 313 w 359"/>
                  <a:gd name="T5" fmla="*/ 76 h 241"/>
                  <a:gd name="T6" fmla="*/ 137 w 359"/>
                  <a:gd name="T7" fmla="*/ 71 h 241"/>
                  <a:gd name="T8" fmla="*/ 78 w 359"/>
                  <a:gd name="T9" fmla="*/ 51 h 241"/>
                  <a:gd name="T10" fmla="*/ 19 w 359"/>
                  <a:gd name="T11" fmla="*/ 40 h 241"/>
                  <a:gd name="T12" fmla="*/ 0 w 359"/>
                  <a:gd name="T13" fmla="*/ 22 h 241"/>
                  <a:gd name="T14" fmla="*/ 5 w 359"/>
                  <a:gd name="T15" fmla="*/ 9 h 241"/>
                  <a:gd name="T16" fmla="*/ 19 w 359"/>
                  <a:gd name="T17" fmla="*/ 3 h 241"/>
                  <a:gd name="T18" fmla="*/ 84 w 359"/>
                  <a:gd name="T19" fmla="*/ 0 h 241"/>
                  <a:gd name="T20" fmla="*/ 148 w 359"/>
                  <a:gd name="T21" fmla="*/ 6 h 241"/>
                  <a:gd name="T22" fmla="*/ 242 w 359"/>
                  <a:gd name="T23" fmla="*/ 22 h 241"/>
                  <a:gd name="T24" fmla="*/ 336 w 359"/>
                  <a:gd name="T25" fmla="*/ 32 h 241"/>
                  <a:gd name="T26" fmla="*/ 357 w 359"/>
                  <a:gd name="T27" fmla="*/ 55 h 241"/>
                  <a:gd name="T28" fmla="*/ 359 w 359"/>
                  <a:gd name="T29" fmla="*/ 216 h 241"/>
                  <a:gd name="T30" fmla="*/ 357 w 359"/>
                  <a:gd name="T31" fmla="*/ 232 h 241"/>
                  <a:gd name="T32" fmla="*/ 347 w 359"/>
                  <a:gd name="T33" fmla="*/ 241 h 241"/>
                  <a:gd name="T34" fmla="*/ 323 w 359"/>
                  <a:gd name="T35" fmla="*/ 230 h 241"/>
                  <a:gd name="T36" fmla="*/ 323 w 359"/>
                  <a:gd name="T37" fmla="*/ 230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9"/>
                  <a:gd name="T58" fmla="*/ 0 h 241"/>
                  <a:gd name="T59" fmla="*/ 359 w 359"/>
                  <a:gd name="T60" fmla="*/ 241 h 2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9" h="241">
                    <a:moveTo>
                      <a:pt x="323" y="230"/>
                    </a:moveTo>
                    <a:lnTo>
                      <a:pt x="310" y="153"/>
                    </a:lnTo>
                    <a:lnTo>
                      <a:pt x="313" y="76"/>
                    </a:lnTo>
                    <a:lnTo>
                      <a:pt x="137" y="71"/>
                    </a:lnTo>
                    <a:lnTo>
                      <a:pt x="78" y="51"/>
                    </a:lnTo>
                    <a:lnTo>
                      <a:pt x="19" y="40"/>
                    </a:lnTo>
                    <a:lnTo>
                      <a:pt x="0" y="22"/>
                    </a:lnTo>
                    <a:lnTo>
                      <a:pt x="5" y="9"/>
                    </a:lnTo>
                    <a:lnTo>
                      <a:pt x="19" y="3"/>
                    </a:lnTo>
                    <a:lnTo>
                      <a:pt x="84" y="0"/>
                    </a:lnTo>
                    <a:lnTo>
                      <a:pt x="148" y="6"/>
                    </a:lnTo>
                    <a:lnTo>
                      <a:pt x="242" y="22"/>
                    </a:lnTo>
                    <a:lnTo>
                      <a:pt x="336" y="32"/>
                    </a:lnTo>
                    <a:lnTo>
                      <a:pt x="357" y="55"/>
                    </a:lnTo>
                    <a:lnTo>
                      <a:pt x="359" y="216"/>
                    </a:lnTo>
                    <a:lnTo>
                      <a:pt x="357" y="232"/>
                    </a:lnTo>
                    <a:lnTo>
                      <a:pt x="347" y="241"/>
                    </a:lnTo>
                    <a:lnTo>
                      <a:pt x="323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1" name="Freeform 390"/>
              <p:cNvSpPr>
                <a:spLocks/>
              </p:cNvSpPr>
              <p:nvPr/>
            </p:nvSpPr>
            <p:spPr bwMode="auto">
              <a:xfrm>
                <a:off x="604" y="2500"/>
                <a:ext cx="45" cy="10"/>
              </a:xfrm>
              <a:custGeom>
                <a:avLst/>
                <a:gdLst>
                  <a:gd name="T0" fmla="*/ 299 w 317"/>
                  <a:gd name="T1" fmla="*/ 65 h 67"/>
                  <a:gd name="T2" fmla="*/ 182 w 317"/>
                  <a:gd name="T3" fmla="*/ 67 h 67"/>
                  <a:gd name="T4" fmla="*/ 63 w 317"/>
                  <a:gd name="T5" fmla="*/ 55 h 67"/>
                  <a:gd name="T6" fmla="*/ 22 w 317"/>
                  <a:gd name="T7" fmla="*/ 50 h 67"/>
                  <a:gd name="T8" fmla="*/ 5 w 317"/>
                  <a:gd name="T9" fmla="*/ 41 h 67"/>
                  <a:gd name="T10" fmla="*/ 0 w 317"/>
                  <a:gd name="T11" fmla="*/ 23 h 67"/>
                  <a:gd name="T12" fmla="*/ 7 w 317"/>
                  <a:gd name="T13" fmla="*/ 6 h 67"/>
                  <a:gd name="T14" fmla="*/ 27 w 317"/>
                  <a:gd name="T15" fmla="*/ 0 h 67"/>
                  <a:gd name="T16" fmla="*/ 71 w 317"/>
                  <a:gd name="T17" fmla="*/ 6 h 67"/>
                  <a:gd name="T18" fmla="*/ 184 w 317"/>
                  <a:gd name="T19" fmla="*/ 24 h 67"/>
                  <a:gd name="T20" fmla="*/ 297 w 317"/>
                  <a:gd name="T21" fmla="*/ 28 h 67"/>
                  <a:gd name="T22" fmla="*/ 317 w 317"/>
                  <a:gd name="T23" fmla="*/ 46 h 67"/>
                  <a:gd name="T24" fmla="*/ 312 w 317"/>
                  <a:gd name="T25" fmla="*/ 58 h 67"/>
                  <a:gd name="T26" fmla="*/ 299 w 317"/>
                  <a:gd name="T27" fmla="*/ 65 h 67"/>
                  <a:gd name="T28" fmla="*/ 299 w 317"/>
                  <a:gd name="T29" fmla="*/ 65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7"/>
                  <a:gd name="T46" fmla="*/ 0 h 67"/>
                  <a:gd name="T47" fmla="*/ 317 w 317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7" h="67">
                    <a:moveTo>
                      <a:pt x="299" y="65"/>
                    </a:moveTo>
                    <a:lnTo>
                      <a:pt x="182" y="67"/>
                    </a:lnTo>
                    <a:lnTo>
                      <a:pt x="63" y="55"/>
                    </a:lnTo>
                    <a:lnTo>
                      <a:pt x="22" y="50"/>
                    </a:lnTo>
                    <a:lnTo>
                      <a:pt x="5" y="41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27" y="0"/>
                    </a:lnTo>
                    <a:lnTo>
                      <a:pt x="71" y="6"/>
                    </a:lnTo>
                    <a:lnTo>
                      <a:pt x="184" y="24"/>
                    </a:lnTo>
                    <a:lnTo>
                      <a:pt x="297" y="28"/>
                    </a:lnTo>
                    <a:lnTo>
                      <a:pt x="317" y="46"/>
                    </a:lnTo>
                    <a:lnTo>
                      <a:pt x="312" y="58"/>
                    </a:lnTo>
                    <a:lnTo>
                      <a:pt x="299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2" name="Freeform 391"/>
              <p:cNvSpPr>
                <a:spLocks/>
              </p:cNvSpPr>
              <p:nvPr/>
            </p:nvSpPr>
            <p:spPr bwMode="auto">
              <a:xfrm>
                <a:off x="583" y="2532"/>
                <a:ext cx="67" cy="11"/>
              </a:xfrm>
              <a:custGeom>
                <a:avLst/>
                <a:gdLst>
                  <a:gd name="T0" fmla="*/ 448 w 471"/>
                  <a:gd name="T1" fmla="*/ 75 h 79"/>
                  <a:gd name="T2" fmla="*/ 352 w 471"/>
                  <a:gd name="T3" fmla="*/ 79 h 79"/>
                  <a:gd name="T4" fmla="*/ 257 w 471"/>
                  <a:gd name="T5" fmla="*/ 71 h 79"/>
                  <a:gd name="T6" fmla="*/ 152 w 471"/>
                  <a:gd name="T7" fmla="*/ 59 h 79"/>
                  <a:gd name="T8" fmla="*/ 29 w 471"/>
                  <a:gd name="T9" fmla="*/ 57 h 79"/>
                  <a:gd name="T10" fmla="*/ 8 w 471"/>
                  <a:gd name="T11" fmla="*/ 48 h 79"/>
                  <a:gd name="T12" fmla="*/ 0 w 471"/>
                  <a:gd name="T13" fmla="*/ 28 h 79"/>
                  <a:gd name="T14" fmla="*/ 8 w 471"/>
                  <a:gd name="T15" fmla="*/ 9 h 79"/>
                  <a:gd name="T16" fmla="*/ 29 w 471"/>
                  <a:gd name="T17" fmla="*/ 0 h 79"/>
                  <a:gd name="T18" fmla="*/ 153 w 471"/>
                  <a:gd name="T19" fmla="*/ 9 h 79"/>
                  <a:gd name="T20" fmla="*/ 262 w 471"/>
                  <a:gd name="T21" fmla="*/ 18 h 79"/>
                  <a:gd name="T22" fmla="*/ 354 w 471"/>
                  <a:gd name="T23" fmla="*/ 27 h 79"/>
                  <a:gd name="T24" fmla="*/ 446 w 471"/>
                  <a:gd name="T25" fmla="*/ 24 h 79"/>
                  <a:gd name="T26" fmla="*/ 465 w 471"/>
                  <a:gd name="T27" fmla="*/ 31 h 79"/>
                  <a:gd name="T28" fmla="*/ 471 w 471"/>
                  <a:gd name="T29" fmla="*/ 49 h 79"/>
                  <a:gd name="T30" fmla="*/ 467 w 471"/>
                  <a:gd name="T31" fmla="*/ 66 h 79"/>
                  <a:gd name="T32" fmla="*/ 448 w 471"/>
                  <a:gd name="T33" fmla="*/ 75 h 79"/>
                  <a:gd name="T34" fmla="*/ 448 w 471"/>
                  <a:gd name="T35" fmla="*/ 75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79"/>
                  <a:gd name="T56" fmla="*/ 471 w 471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79">
                    <a:moveTo>
                      <a:pt x="448" y="75"/>
                    </a:moveTo>
                    <a:lnTo>
                      <a:pt x="352" y="79"/>
                    </a:lnTo>
                    <a:lnTo>
                      <a:pt x="257" y="71"/>
                    </a:lnTo>
                    <a:lnTo>
                      <a:pt x="152" y="59"/>
                    </a:lnTo>
                    <a:lnTo>
                      <a:pt x="29" y="57"/>
                    </a:lnTo>
                    <a:lnTo>
                      <a:pt x="8" y="48"/>
                    </a:lnTo>
                    <a:lnTo>
                      <a:pt x="0" y="28"/>
                    </a:lnTo>
                    <a:lnTo>
                      <a:pt x="8" y="9"/>
                    </a:lnTo>
                    <a:lnTo>
                      <a:pt x="29" y="0"/>
                    </a:lnTo>
                    <a:lnTo>
                      <a:pt x="153" y="9"/>
                    </a:lnTo>
                    <a:lnTo>
                      <a:pt x="262" y="18"/>
                    </a:lnTo>
                    <a:lnTo>
                      <a:pt x="354" y="27"/>
                    </a:lnTo>
                    <a:lnTo>
                      <a:pt x="446" y="24"/>
                    </a:lnTo>
                    <a:lnTo>
                      <a:pt x="465" y="31"/>
                    </a:lnTo>
                    <a:lnTo>
                      <a:pt x="471" y="49"/>
                    </a:lnTo>
                    <a:lnTo>
                      <a:pt x="467" y="66"/>
                    </a:lnTo>
                    <a:lnTo>
                      <a:pt x="44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3" name="Freeform 392"/>
              <p:cNvSpPr>
                <a:spLocks/>
              </p:cNvSpPr>
              <p:nvPr/>
            </p:nvSpPr>
            <p:spPr bwMode="auto">
              <a:xfrm>
                <a:off x="614" y="2572"/>
                <a:ext cx="34" cy="52"/>
              </a:xfrm>
              <a:custGeom>
                <a:avLst/>
                <a:gdLst>
                  <a:gd name="T0" fmla="*/ 28 w 239"/>
                  <a:gd name="T1" fmla="*/ 7 h 364"/>
                  <a:gd name="T2" fmla="*/ 205 w 239"/>
                  <a:gd name="T3" fmla="*/ 0 h 364"/>
                  <a:gd name="T4" fmla="*/ 239 w 239"/>
                  <a:gd name="T5" fmla="*/ 14 h 364"/>
                  <a:gd name="T6" fmla="*/ 236 w 239"/>
                  <a:gd name="T7" fmla="*/ 51 h 364"/>
                  <a:gd name="T8" fmla="*/ 211 w 239"/>
                  <a:gd name="T9" fmla="*/ 121 h 364"/>
                  <a:gd name="T10" fmla="*/ 204 w 239"/>
                  <a:gd name="T11" fmla="*/ 187 h 364"/>
                  <a:gd name="T12" fmla="*/ 204 w 239"/>
                  <a:gd name="T13" fmla="*/ 255 h 364"/>
                  <a:gd name="T14" fmla="*/ 202 w 239"/>
                  <a:gd name="T15" fmla="*/ 331 h 364"/>
                  <a:gd name="T16" fmla="*/ 189 w 239"/>
                  <a:gd name="T17" fmla="*/ 356 h 364"/>
                  <a:gd name="T18" fmla="*/ 165 w 239"/>
                  <a:gd name="T19" fmla="*/ 364 h 364"/>
                  <a:gd name="T20" fmla="*/ 142 w 239"/>
                  <a:gd name="T21" fmla="*/ 354 h 364"/>
                  <a:gd name="T22" fmla="*/ 133 w 239"/>
                  <a:gd name="T23" fmla="*/ 326 h 364"/>
                  <a:gd name="T24" fmla="*/ 154 w 239"/>
                  <a:gd name="T25" fmla="*/ 69 h 364"/>
                  <a:gd name="T26" fmla="*/ 28 w 239"/>
                  <a:gd name="T27" fmla="*/ 64 h 364"/>
                  <a:gd name="T28" fmla="*/ 7 w 239"/>
                  <a:gd name="T29" fmla="*/ 55 h 364"/>
                  <a:gd name="T30" fmla="*/ 0 w 239"/>
                  <a:gd name="T31" fmla="*/ 36 h 364"/>
                  <a:gd name="T32" fmla="*/ 7 w 239"/>
                  <a:gd name="T33" fmla="*/ 16 h 364"/>
                  <a:gd name="T34" fmla="*/ 28 w 239"/>
                  <a:gd name="T35" fmla="*/ 7 h 364"/>
                  <a:gd name="T36" fmla="*/ 28 w 239"/>
                  <a:gd name="T37" fmla="*/ 7 h 3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4"/>
                  <a:gd name="T59" fmla="*/ 239 w 239"/>
                  <a:gd name="T60" fmla="*/ 364 h 3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4">
                    <a:moveTo>
                      <a:pt x="28" y="7"/>
                    </a:moveTo>
                    <a:lnTo>
                      <a:pt x="205" y="0"/>
                    </a:lnTo>
                    <a:lnTo>
                      <a:pt x="239" y="14"/>
                    </a:lnTo>
                    <a:lnTo>
                      <a:pt x="236" y="51"/>
                    </a:lnTo>
                    <a:lnTo>
                      <a:pt x="211" y="121"/>
                    </a:lnTo>
                    <a:lnTo>
                      <a:pt x="204" y="187"/>
                    </a:lnTo>
                    <a:lnTo>
                      <a:pt x="204" y="255"/>
                    </a:lnTo>
                    <a:lnTo>
                      <a:pt x="202" y="331"/>
                    </a:lnTo>
                    <a:lnTo>
                      <a:pt x="189" y="356"/>
                    </a:lnTo>
                    <a:lnTo>
                      <a:pt x="165" y="364"/>
                    </a:lnTo>
                    <a:lnTo>
                      <a:pt x="142" y="354"/>
                    </a:lnTo>
                    <a:lnTo>
                      <a:pt x="133" y="326"/>
                    </a:lnTo>
                    <a:lnTo>
                      <a:pt x="154" y="69"/>
                    </a:lnTo>
                    <a:lnTo>
                      <a:pt x="28" y="64"/>
                    </a:lnTo>
                    <a:lnTo>
                      <a:pt x="7" y="55"/>
                    </a:lnTo>
                    <a:lnTo>
                      <a:pt x="0" y="36"/>
                    </a:lnTo>
                    <a:lnTo>
                      <a:pt x="7" y="16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4" name="Freeform 393"/>
              <p:cNvSpPr>
                <a:spLocks/>
              </p:cNvSpPr>
              <p:nvPr/>
            </p:nvSpPr>
            <p:spPr bwMode="auto">
              <a:xfrm>
                <a:off x="240" y="2694"/>
                <a:ext cx="45" cy="10"/>
              </a:xfrm>
              <a:custGeom>
                <a:avLst/>
                <a:gdLst>
                  <a:gd name="T0" fmla="*/ 17 w 311"/>
                  <a:gd name="T1" fmla="*/ 38 h 70"/>
                  <a:gd name="T2" fmla="*/ 277 w 311"/>
                  <a:gd name="T3" fmla="*/ 70 h 70"/>
                  <a:gd name="T4" fmla="*/ 300 w 311"/>
                  <a:gd name="T5" fmla="*/ 64 h 70"/>
                  <a:gd name="T6" fmla="*/ 311 w 311"/>
                  <a:gd name="T7" fmla="*/ 44 h 70"/>
                  <a:gd name="T8" fmla="*/ 305 w 311"/>
                  <a:gd name="T9" fmla="*/ 23 h 70"/>
                  <a:gd name="T10" fmla="*/ 285 w 311"/>
                  <a:gd name="T11" fmla="*/ 10 h 70"/>
                  <a:gd name="T12" fmla="*/ 153 w 311"/>
                  <a:gd name="T13" fmla="*/ 6 h 70"/>
                  <a:gd name="T14" fmla="*/ 21 w 311"/>
                  <a:gd name="T15" fmla="*/ 0 h 70"/>
                  <a:gd name="T16" fmla="*/ 0 w 311"/>
                  <a:gd name="T17" fmla="*/ 17 h 70"/>
                  <a:gd name="T18" fmla="*/ 3 w 311"/>
                  <a:gd name="T19" fmla="*/ 30 h 70"/>
                  <a:gd name="T20" fmla="*/ 17 w 311"/>
                  <a:gd name="T21" fmla="*/ 38 h 70"/>
                  <a:gd name="T22" fmla="*/ 17 w 311"/>
                  <a:gd name="T23" fmla="*/ 38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1"/>
                  <a:gd name="T37" fmla="*/ 0 h 70"/>
                  <a:gd name="T38" fmla="*/ 311 w 31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1" h="70">
                    <a:moveTo>
                      <a:pt x="17" y="38"/>
                    </a:moveTo>
                    <a:lnTo>
                      <a:pt x="277" y="70"/>
                    </a:lnTo>
                    <a:lnTo>
                      <a:pt x="300" y="64"/>
                    </a:lnTo>
                    <a:lnTo>
                      <a:pt x="311" y="44"/>
                    </a:lnTo>
                    <a:lnTo>
                      <a:pt x="305" y="23"/>
                    </a:lnTo>
                    <a:lnTo>
                      <a:pt x="285" y="10"/>
                    </a:lnTo>
                    <a:lnTo>
                      <a:pt x="153" y="6"/>
                    </a:lnTo>
                    <a:lnTo>
                      <a:pt x="21" y="0"/>
                    </a:lnTo>
                    <a:lnTo>
                      <a:pt x="0" y="17"/>
                    </a:lnTo>
                    <a:lnTo>
                      <a:pt x="3" y="30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5" name="Freeform 394"/>
              <p:cNvSpPr>
                <a:spLocks/>
              </p:cNvSpPr>
              <p:nvPr/>
            </p:nvSpPr>
            <p:spPr bwMode="auto">
              <a:xfrm>
                <a:off x="287" y="2595"/>
                <a:ext cx="11" cy="66"/>
              </a:xfrm>
              <a:custGeom>
                <a:avLst/>
                <a:gdLst>
                  <a:gd name="T0" fmla="*/ 37 w 75"/>
                  <a:gd name="T1" fmla="*/ 19 h 465"/>
                  <a:gd name="T2" fmla="*/ 46 w 75"/>
                  <a:gd name="T3" fmla="*/ 115 h 465"/>
                  <a:gd name="T4" fmla="*/ 64 w 75"/>
                  <a:gd name="T5" fmla="*/ 199 h 465"/>
                  <a:gd name="T6" fmla="*/ 75 w 75"/>
                  <a:gd name="T7" fmla="*/ 380 h 465"/>
                  <a:gd name="T8" fmla="*/ 73 w 75"/>
                  <a:gd name="T9" fmla="*/ 442 h 465"/>
                  <a:gd name="T10" fmla="*/ 66 w 75"/>
                  <a:gd name="T11" fmla="*/ 459 h 465"/>
                  <a:gd name="T12" fmla="*/ 51 w 75"/>
                  <a:gd name="T13" fmla="*/ 465 h 465"/>
                  <a:gd name="T14" fmla="*/ 30 w 75"/>
                  <a:gd name="T15" fmla="*/ 442 h 465"/>
                  <a:gd name="T16" fmla="*/ 26 w 75"/>
                  <a:gd name="T17" fmla="*/ 375 h 465"/>
                  <a:gd name="T18" fmla="*/ 31 w 75"/>
                  <a:gd name="T19" fmla="*/ 281 h 465"/>
                  <a:gd name="T20" fmla="*/ 21 w 75"/>
                  <a:gd name="T21" fmla="*/ 197 h 465"/>
                  <a:gd name="T22" fmla="*/ 0 w 75"/>
                  <a:gd name="T23" fmla="*/ 19 h 465"/>
                  <a:gd name="T24" fmla="*/ 6 w 75"/>
                  <a:gd name="T25" fmla="*/ 4 h 465"/>
                  <a:gd name="T26" fmla="*/ 19 w 75"/>
                  <a:gd name="T27" fmla="*/ 0 h 465"/>
                  <a:gd name="T28" fmla="*/ 37 w 75"/>
                  <a:gd name="T29" fmla="*/ 19 h 465"/>
                  <a:gd name="T30" fmla="*/ 37 w 75"/>
                  <a:gd name="T31" fmla="*/ 19 h 4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5"/>
                  <a:gd name="T49" fmla="*/ 0 h 465"/>
                  <a:gd name="T50" fmla="*/ 75 w 75"/>
                  <a:gd name="T51" fmla="*/ 465 h 4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5" h="465">
                    <a:moveTo>
                      <a:pt x="37" y="19"/>
                    </a:moveTo>
                    <a:lnTo>
                      <a:pt x="46" y="115"/>
                    </a:lnTo>
                    <a:lnTo>
                      <a:pt x="64" y="199"/>
                    </a:lnTo>
                    <a:lnTo>
                      <a:pt x="75" y="380"/>
                    </a:lnTo>
                    <a:lnTo>
                      <a:pt x="73" y="442"/>
                    </a:lnTo>
                    <a:lnTo>
                      <a:pt x="66" y="459"/>
                    </a:lnTo>
                    <a:lnTo>
                      <a:pt x="51" y="465"/>
                    </a:lnTo>
                    <a:lnTo>
                      <a:pt x="30" y="442"/>
                    </a:lnTo>
                    <a:lnTo>
                      <a:pt x="26" y="375"/>
                    </a:lnTo>
                    <a:lnTo>
                      <a:pt x="31" y="281"/>
                    </a:lnTo>
                    <a:lnTo>
                      <a:pt x="21" y="197"/>
                    </a:lnTo>
                    <a:lnTo>
                      <a:pt x="0" y="19"/>
                    </a:lnTo>
                    <a:lnTo>
                      <a:pt x="6" y="4"/>
                    </a:lnTo>
                    <a:lnTo>
                      <a:pt x="19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6" name="Freeform 395"/>
              <p:cNvSpPr>
                <a:spLocks/>
              </p:cNvSpPr>
              <p:nvPr/>
            </p:nvSpPr>
            <p:spPr bwMode="auto">
              <a:xfrm>
                <a:off x="290" y="2595"/>
                <a:ext cx="30" cy="63"/>
              </a:xfrm>
              <a:custGeom>
                <a:avLst/>
                <a:gdLst>
                  <a:gd name="T0" fmla="*/ 26 w 207"/>
                  <a:gd name="T1" fmla="*/ 4 h 447"/>
                  <a:gd name="T2" fmla="*/ 69 w 207"/>
                  <a:gd name="T3" fmla="*/ 42 h 447"/>
                  <a:gd name="T4" fmla="*/ 106 w 207"/>
                  <a:gd name="T5" fmla="*/ 78 h 447"/>
                  <a:gd name="T6" fmla="*/ 161 w 207"/>
                  <a:gd name="T7" fmla="*/ 168 h 447"/>
                  <a:gd name="T8" fmla="*/ 173 w 207"/>
                  <a:gd name="T9" fmla="*/ 253 h 447"/>
                  <a:gd name="T10" fmla="*/ 196 w 207"/>
                  <a:gd name="T11" fmla="*/ 365 h 447"/>
                  <a:gd name="T12" fmla="*/ 202 w 207"/>
                  <a:gd name="T13" fmla="*/ 402 h 447"/>
                  <a:gd name="T14" fmla="*/ 207 w 207"/>
                  <a:gd name="T15" fmla="*/ 438 h 447"/>
                  <a:gd name="T16" fmla="*/ 196 w 207"/>
                  <a:gd name="T17" fmla="*/ 447 h 447"/>
                  <a:gd name="T18" fmla="*/ 173 w 207"/>
                  <a:gd name="T19" fmla="*/ 441 h 447"/>
                  <a:gd name="T20" fmla="*/ 145 w 207"/>
                  <a:gd name="T21" fmla="*/ 408 h 447"/>
                  <a:gd name="T22" fmla="*/ 142 w 207"/>
                  <a:gd name="T23" fmla="*/ 368 h 447"/>
                  <a:gd name="T24" fmla="*/ 121 w 207"/>
                  <a:gd name="T25" fmla="*/ 262 h 447"/>
                  <a:gd name="T26" fmla="*/ 113 w 207"/>
                  <a:gd name="T27" fmla="*/ 179 h 447"/>
                  <a:gd name="T28" fmla="*/ 94 w 207"/>
                  <a:gd name="T29" fmla="*/ 133 h 447"/>
                  <a:gd name="T30" fmla="*/ 68 w 207"/>
                  <a:gd name="T31" fmla="*/ 98 h 447"/>
                  <a:gd name="T32" fmla="*/ 39 w 207"/>
                  <a:gd name="T33" fmla="*/ 66 h 447"/>
                  <a:gd name="T34" fmla="*/ 1 w 207"/>
                  <a:gd name="T35" fmla="*/ 34 h 447"/>
                  <a:gd name="T36" fmla="*/ 0 w 207"/>
                  <a:gd name="T37" fmla="*/ 7 h 447"/>
                  <a:gd name="T38" fmla="*/ 12 w 207"/>
                  <a:gd name="T39" fmla="*/ 0 h 447"/>
                  <a:gd name="T40" fmla="*/ 26 w 207"/>
                  <a:gd name="T41" fmla="*/ 4 h 447"/>
                  <a:gd name="T42" fmla="*/ 26 w 207"/>
                  <a:gd name="T43" fmla="*/ 4 h 4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7"/>
                  <a:gd name="T67" fmla="*/ 0 h 447"/>
                  <a:gd name="T68" fmla="*/ 207 w 207"/>
                  <a:gd name="T69" fmla="*/ 447 h 4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7" h="447">
                    <a:moveTo>
                      <a:pt x="26" y="4"/>
                    </a:moveTo>
                    <a:lnTo>
                      <a:pt x="69" y="42"/>
                    </a:lnTo>
                    <a:lnTo>
                      <a:pt x="106" y="78"/>
                    </a:lnTo>
                    <a:lnTo>
                      <a:pt x="161" y="168"/>
                    </a:lnTo>
                    <a:lnTo>
                      <a:pt x="173" y="253"/>
                    </a:lnTo>
                    <a:lnTo>
                      <a:pt x="196" y="365"/>
                    </a:lnTo>
                    <a:lnTo>
                      <a:pt x="202" y="402"/>
                    </a:lnTo>
                    <a:lnTo>
                      <a:pt x="207" y="438"/>
                    </a:lnTo>
                    <a:lnTo>
                      <a:pt x="196" y="447"/>
                    </a:lnTo>
                    <a:lnTo>
                      <a:pt x="173" y="441"/>
                    </a:lnTo>
                    <a:lnTo>
                      <a:pt x="145" y="408"/>
                    </a:lnTo>
                    <a:lnTo>
                      <a:pt x="142" y="368"/>
                    </a:lnTo>
                    <a:lnTo>
                      <a:pt x="121" y="262"/>
                    </a:lnTo>
                    <a:lnTo>
                      <a:pt x="113" y="179"/>
                    </a:lnTo>
                    <a:lnTo>
                      <a:pt x="94" y="133"/>
                    </a:lnTo>
                    <a:lnTo>
                      <a:pt x="68" y="98"/>
                    </a:lnTo>
                    <a:lnTo>
                      <a:pt x="39" y="66"/>
                    </a:lnTo>
                    <a:lnTo>
                      <a:pt x="1" y="3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7" name="Freeform 396"/>
              <p:cNvSpPr>
                <a:spLocks/>
              </p:cNvSpPr>
              <p:nvPr/>
            </p:nvSpPr>
            <p:spPr bwMode="auto">
              <a:xfrm>
                <a:off x="253" y="2610"/>
                <a:ext cx="29" cy="12"/>
              </a:xfrm>
              <a:custGeom>
                <a:avLst/>
                <a:gdLst>
                  <a:gd name="T0" fmla="*/ 14 w 201"/>
                  <a:gd name="T1" fmla="*/ 13 h 87"/>
                  <a:gd name="T2" fmla="*/ 64 w 201"/>
                  <a:gd name="T3" fmla="*/ 1 h 87"/>
                  <a:gd name="T4" fmla="*/ 111 w 201"/>
                  <a:gd name="T5" fmla="*/ 0 h 87"/>
                  <a:gd name="T6" fmla="*/ 156 w 201"/>
                  <a:gd name="T7" fmla="*/ 12 h 87"/>
                  <a:gd name="T8" fmla="*/ 194 w 201"/>
                  <a:gd name="T9" fmla="*/ 42 h 87"/>
                  <a:gd name="T10" fmla="*/ 201 w 201"/>
                  <a:gd name="T11" fmla="*/ 62 h 87"/>
                  <a:gd name="T12" fmla="*/ 192 w 201"/>
                  <a:gd name="T13" fmla="*/ 80 h 87"/>
                  <a:gd name="T14" fmla="*/ 173 w 201"/>
                  <a:gd name="T15" fmla="*/ 87 h 87"/>
                  <a:gd name="T16" fmla="*/ 154 w 201"/>
                  <a:gd name="T17" fmla="*/ 76 h 87"/>
                  <a:gd name="T18" fmla="*/ 127 w 201"/>
                  <a:gd name="T19" fmla="*/ 54 h 87"/>
                  <a:gd name="T20" fmla="*/ 95 w 201"/>
                  <a:gd name="T21" fmla="*/ 45 h 87"/>
                  <a:gd name="T22" fmla="*/ 24 w 201"/>
                  <a:gd name="T23" fmla="*/ 52 h 87"/>
                  <a:gd name="T24" fmla="*/ 7 w 201"/>
                  <a:gd name="T25" fmla="*/ 51 h 87"/>
                  <a:gd name="T26" fmla="*/ 0 w 201"/>
                  <a:gd name="T27" fmla="*/ 38 h 87"/>
                  <a:gd name="T28" fmla="*/ 1 w 201"/>
                  <a:gd name="T29" fmla="*/ 23 h 87"/>
                  <a:gd name="T30" fmla="*/ 14 w 201"/>
                  <a:gd name="T31" fmla="*/ 13 h 87"/>
                  <a:gd name="T32" fmla="*/ 14 w 201"/>
                  <a:gd name="T33" fmla="*/ 13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1"/>
                  <a:gd name="T52" fmla="*/ 0 h 87"/>
                  <a:gd name="T53" fmla="*/ 201 w 201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1" h="87">
                    <a:moveTo>
                      <a:pt x="14" y="13"/>
                    </a:moveTo>
                    <a:lnTo>
                      <a:pt x="64" y="1"/>
                    </a:lnTo>
                    <a:lnTo>
                      <a:pt x="111" y="0"/>
                    </a:lnTo>
                    <a:lnTo>
                      <a:pt x="156" y="12"/>
                    </a:lnTo>
                    <a:lnTo>
                      <a:pt x="194" y="42"/>
                    </a:lnTo>
                    <a:lnTo>
                      <a:pt x="201" y="62"/>
                    </a:lnTo>
                    <a:lnTo>
                      <a:pt x="192" y="80"/>
                    </a:lnTo>
                    <a:lnTo>
                      <a:pt x="173" y="87"/>
                    </a:lnTo>
                    <a:lnTo>
                      <a:pt x="154" y="76"/>
                    </a:lnTo>
                    <a:lnTo>
                      <a:pt x="127" y="54"/>
                    </a:lnTo>
                    <a:lnTo>
                      <a:pt x="95" y="45"/>
                    </a:lnTo>
                    <a:lnTo>
                      <a:pt x="24" y="52"/>
                    </a:lnTo>
                    <a:lnTo>
                      <a:pt x="7" y="51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8" name="Freeform 397"/>
              <p:cNvSpPr>
                <a:spLocks/>
              </p:cNvSpPr>
              <p:nvPr/>
            </p:nvSpPr>
            <p:spPr bwMode="auto">
              <a:xfrm>
                <a:off x="255" y="2626"/>
                <a:ext cx="25" cy="11"/>
              </a:xfrm>
              <a:custGeom>
                <a:avLst/>
                <a:gdLst>
                  <a:gd name="T0" fmla="*/ 13 w 177"/>
                  <a:gd name="T1" fmla="*/ 13 h 76"/>
                  <a:gd name="T2" fmla="*/ 57 w 177"/>
                  <a:gd name="T3" fmla="*/ 3 h 76"/>
                  <a:gd name="T4" fmla="*/ 102 w 177"/>
                  <a:gd name="T5" fmla="*/ 0 h 76"/>
                  <a:gd name="T6" fmla="*/ 173 w 177"/>
                  <a:gd name="T7" fmla="*/ 42 h 76"/>
                  <a:gd name="T8" fmla="*/ 177 w 177"/>
                  <a:gd name="T9" fmla="*/ 69 h 76"/>
                  <a:gd name="T10" fmla="*/ 166 w 177"/>
                  <a:gd name="T11" fmla="*/ 76 h 76"/>
                  <a:gd name="T12" fmla="*/ 151 w 177"/>
                  <a:gd name="T13" fmla="*/ 72 h 76"/>
                  <a:gd name="T14" fmla="*/ 124 w 177"/>
                  <a:gd name="T15" fmla="*/ 55 h 76"/>
                  <a:gd name="T16" fmla="*/ 94 w 177"/>
                  <a:gd name="T17" fmla="*/ 41 h 76"/>
                  <a:gd name="T18" fmla="*/ 22 w 177"/>
                  <a:gd name="T19" fmla="*/ 49 h 76"/>
                  <a:gd name="T20" fmla="*/ 7 w 177"/>
                  <a:gd name="T21" fmla="*/ 47 h 76"/>
                  <a:gd name="T22" fmla="*/ 0 w 177"/>
                  <a:gd name="T23" fmla="*/ 36 h 76"/>
                  <a:gd name="T24" fmla="*/ 1 w 177"/>
                  <a:gd name="T25" fmla="*/ 22 h 76"/>
                  <a:gd name="T26" fmla="*/ 13 w 177"/>
                  <a:gd name="T27" fmla="*/ 13 h 76"/>
                  <a:gd name="T28" fmla="*/ 13 w 177"/>
                  <a:gd name="T29" fmla="*/ 13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76"/>
                  <a:gd name="T47" fmla="*/ 177 w 177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76">
                    <a:moveTo>
                      <a:pt x="13" y="13"/>
                    </a:moveTo>
                    <a:lnTo>
                      <a:pt x="57" y="3"/>
                    </a:lnTo>
                    <a:lnTo>
                      <a:pt x="102" y="0"/>
                    </a:lnTo>
                    <a:lnTo>
                      <a:pt x="173" y="42"/>
                    </a:lnTo>
                    <a:lnTo>
                      <a:pt x="177" y="69"/>
                    </a:lnTo>
                    <a:lnTo>
                      <a:pt x="166" y="76"/>
                    </a:lnTo>
                    <a:lnTo>
                      <a:pt x="151" y="72"/>
                    </a:lnTo>
                    <a:lnTo>
                      <a:pt x="124" y="55"/>
                    </a:lnTo>
                    <a:lnTo>
                      <a:pt x="94" y="41"/>
                    </a:lnTo>
                    <a:lnTo>
                      <a:pt x="22" y="49"/>
                    </a:lnTo>
                    <a:lnTo>
                      <a:pt x="7" y="47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9" name="Freeform 398"/>
              <p:cNvSpPr>
                <a:spLocks/>
              </p:cNvSpPr>
              <p:nvPr/>
            </p:nvSpPr>
            <p:spPr bwMode="auto">
              <a:xfrm>
                <a:off x="255" y="2642"/>
                <a:ext cx="28" cy="12"/>
              </a:xfrm>
              <a:custGeom>
                <a:avLst/>
                <a:gdLst>
                  <a:gd name="T0" fmla="*/ 18 w 199"/>
                  <a:gd name="T1" fmla="*/ 7 h 84"/>
                  <a:gd name="T2" fmla="*/ 92 w 199"/>
                  <a:gd name="T3" fmla="*/ 0 h 84"/>
                  <a:gd name="T4" fmla="*/ 145 w 199"/>
                  <a:gd name="T5" fmla="*/ 19 h 84"/>
                  <a:gd name="T6" fmla="*/ 191 w 199"/>
                  <a:gd name="T7" fmla="*/ 49 h 84"/>
                  <a:gd name="T8" fmla="*/ 199 w 199"/>
                  <a:gd name="T9" fmla="*/ 63 h 84"/>
                  <a:gd name="T10" fmla="*/ 196 w 199"/>
                  <a:gd name="T11" fmla="*/ 76 h 84"/>
                  <a:gd name="T12" fmla="*/ 185 w 199"/>
                  <a:gd name="T13" fmla="*/ 84 h 84"/>
                  <a:gd name="T14" fmla="*/ 169 w 199"/>
                  <a:gd name="T15" fmla="*/ 81 h 84"/>
                  <a:gd name="T16" fmla="*/ 149 w 199"/>
                  <a:gd name="T17" fmla="*/ 69 h 84"/>
                  <a:gd name="T18" fmla="*/ 131 w 199"/>
                  <a:gd name="T19" fmla="*/ 62 h 84"/>
                  <a:gd name="T20" fmla="*/ 86 w 199"/>
                  <a:gd name="T21" fmla="*/ 54 h 84"/>
                  <a:gd name="T22" fmla="*/ 22 w 199"/>
                  <a:gd name="T23" fmla="*/ 47 h 84"/>
                  <a:gd name="T24" fmla="*/ 0 w 199"/>
                  <a:gd name="T25" fmla="*/ 29 h 84"/>
                  <a:gd name="T26" fmla="*/ 3 w 199"/>
                  <a:gd name="T27" fmla="*/ 15 h 84"/>
                  <a:gd name="T28" fmla="*/ 18 w 199"/>
                  <a:gd name="T29" fmla="*/ 7 h 84"/>
                  <a:gd name="T30" fmla="*/ 18 w 199"/>
                  <a:gd name="T31" fmla="*/ 7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9"/>
                  <a:gd name="T49" fmla="*/ 0 h 84"/>
                  <a:gd name="T50" fmla="*/ 199 w 199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9" h="84">
                    <a:moveTo>
                      <a:pt x="18" y="7"/>
                    </a:moveTo>
                    <a:lnTo>
                      <a:pt x="92" y="0"/>
                    </a:lnTo>
                    <a:lnTo>
                      <a:pt x="145" y="19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196" y="76"/>
                    </a:lnTo>
                    <a:lnTo>
                      <a:pt x="185" y="84"/>
                    </a:lnTo>
                    <a:lnTo>
                      <a:pt x="169" y="81"/>
                    </a:lnTo>
                    <a:lnTo>
                      <a:pt x="149" y="69"/>
                    </a:lnTo>
                    <a:lnTo>
                      <a:pt x="131" y="62"/>
                    </a:lnTo>
                    <a:lnTo>
                      <a:pt x="86" y="54"/>
                    </a:lnTo>
                    <a:lnTo>
                      <a:pt x="22" y="47"/>
                    </a:lnTo>
                    <a:lnTo>
                      <a:pt x="0" y="29"/>
                    </a:lnTo>
                    <a:lnTo>
                      <a:pt x="3" y="15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" name="Freeform 399"/>
              <p:cNvSpPr>
                <a:spLocks/>
              </p:cNvSpPr>
              <p:nvPr/>
            </p:nvSpPr>
            <p:spPr bwMode="auto">
              <a:xfrm>
                <a:off x="262" y="2667"/>
                <a:ext cx="23" cy="18"/>
              </a:xfrm>
              <a:custGeom>
                <a:avLst/>
                <a:gdLst>
                  <a:gd name="T0" fmla="*/ 88 w 162"/>
                  <a:gd name="T1" fmla="*/ 0 h 129"/>
                  <a:gd name="T2" fmla="*/ 53 w 162"/>
                  <a:gd name="T3" fmla="*/ 4 h 129"/>
                  <a:gd name="T4" fmla="*/ 21 w 162"/>
                  <a:gd name="T5" fmla="*/ 21 h 129"/>
                  <a:gd name="T6" fmla="*/ 1 w 162"/>
                  <a:gd name="T7" fmla="*/ 49 h 129"/>
                  <a:gd name="T8" fmla="*/ 0 w 162"/>
                  <a:gd name="T9" fmla="*/ 81 h 129"/>
                  <a:gd name="T10" fmla="*/ 22 w 162"/>
                  <a:gd name="T11" fmla="*/ 108 h 129"/>
                  <a:gd name="T12" fmla="*/ 52 w 162"/>
                  <a:gd name="T13" fmla="*/ 129 h 129"/>
                  <a:gd name="T14" fmla="*/ 110 w 162"/>
                  <a:gd name="T15" fmla="*/ 114 h 129"/>
                  <a:gd name="T16" fmla="*/ 161 w 162"/>
                  <a:gd name="T17" fmla="*/ 82 h 129"/>
                  <a:gd name="T18" fmla="*/ 162 w 162"/>
                  <a:gd name="T19" fmla="*/ 55 h 129"/>
                  <a:gd name="T20" fmla="*/ 151 w 162"/>
                  <a:gd name="T21" fmla="*/ 48 h 129"/>
                  <a:gd name="T22" fmla="*/ 137 w 162"/>
                  <a:gd name="T23" fmla="*/ 53 h 129"/>
                  <a:gd name="T24" fmla="*/ 119 w 162"/>
                  <a:gd name="T25" fmla="*/ 66 h 129"/>
                  <a:gd name="T26" fmla="*/ 104 w 162"/>
                  <a:gd name="T27" fmla="*/ 74 h 129"/>
                  <a:gd name="T28" fmla="*/ 65 w 162"/>
                  <a:gd name="T29" fmla="*/ 81 h 129"/>
                  <a:gd name="T30" fmla="*/ 41 w 162"/>
                  <a:gd name="T31" fmla="*/ 65 h 129"/>
                  <a:gd name="T32" fmla="*/ 42 w 162"/>
                  <a:gd name="T33" fmla="*/ 53 h 129"/>
                  <a:gd name="T34" fmla="*/ 52 w 162"/>
                  <a:gd name="T35" fmla="*/ 43 h 129"/>
                  <a:gd name="T36" fmla="*/ 82 w 162"/>
                  <a:gd name="T37" fmla="*/ 37 h 129"/>
                  <a:gd name="T38" fmla="*/ 96 w 162"/>
                  <a:gd name="T39" fmla="*/ 34 h 129"/>
                  <a:gd name="T40" fmla="*/ 103 w 162"/>
                  <a:gd name="T41" fmla="*/ 23 h 129"/>
                  <a:gd name="T42" fmla="*/ 100 w 162"/>
                  <a:gd name="T43" fmla="*/ 8 h 129"/>
                  <a:gd name="T44" fmla="*/ 88 w 162"/>
                  <a:gd name="T45" fmla="*/ 0 h 129"/>
                  <a:gd name="T46" fmla="*/ 88 w 162"/>
                  <a:gd name="T47" fmla="*/ 0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29"/>
                  <a:gd name="T74" fmla="*/ 162 w 162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29">
                    <a:moveTo>
                      <a:pt x="88" y="0"/>
                    </a:moveTo>
                    <a:lnTo>
                      <a:pt x="53" y="4"/>
                    </a:lnTo>
                    <a:lnTo>
                      <a:pt x="21" y="21"/>
                    </a:lnTo>
                    <a:lnTo>
                      <a:pt x="1" y="49"/>
                    </a:lnTo>
                    <a:lnTo>
                      <a:pt x="0" y="81"/>
                    </a:lnTo>
                    <a:lnTo>
                      <a:pt x="22" y="108"/>
                    </a:lnTo>
                    <a:lnTo>
                      <a:pt x="52" y="129"/>
                    </a:lnTo>
                    <a:lnTo>
                      <a:pt x="110" y="114"/>
                    </a:lnTo>
                    <a:lnTo>
                      <a:pt x="161" y="82"/>
                    </a:lnTo>
                    <a:lnTo>
                      <a:pt x="162" y="55"/>
                    </a:lnTo>
                    <a:lnTo>
                      <a:pt x="151" y="48"/>
                    </a:lnTo>
                    <a:lnTo>
                      <a:pt x="137" y="53"/>
                    </a:lnTo>
                    <a:lnTo>
                      <a:pt x="119" y="66"/>
                    </a:lnTo>
                    <a:lnTo>
                      <a:pt x="104" y="74"/>
                    </a:lnTo>
                    <a:lnTo>
                      <a:pt x="65" y="81"/>
                    </a:lnTo>
                    <a:lnTo>
                      <a:pt x="41" y="65"/>
                    </a:lnTo>
                    <a:lnTo>
                      <a:pt x="42" y="53"/>
                    </a:lnTo>
                    <a:lnTo>
                      <a:pt x="52" y="43"/>
                    </a:lnTo>
                    <a:lnTo>
                      <a:pt x="82" y="37"/>
                    </a:lnTo>
                    <a:lnTo>
                      <a:pt x="96" y="34"/>
                    </a:lnTo>
                    <a:lnTo>
                      <a:pt x="103" y="23"/>
                    </a:lnTo>
                    <a:lnTo>
                      <a:pt x="100" y="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" name="Freeform 400"/>
              <p:cNvSpPr>
                <a:spLocks/>
              </p:cNvSpPr>
              <p:nvPr/>
            </p:nvSpPr>
            <p:spPr bwMode="auto">
              <a:xfrm>
                <a:off x="658" y="2594"/>
                <a:ext cx="21" cy="14"/>
              </a:xfrm>
              <a:custGeom>
                <a:avLst/>
                <a:gdLst>
                  <a:gd name="T0" fmla="*/ 6 w 147"/>
                  <a:gd name="T1" fmla="*/ 68 h 102"/>
                  <a:gd name="T2" fmla="*/ 36 w 147"/>
                  <a:gd name="T3" fmla="*/ 50 h 102"/>
                  <a:gd name="T4" fmla="*/ 63 w 147"/>
                  <a:gd name="T5" fmla="*/ 34 h 102"/>
                  <a:gd name="T6" fmla="*/ 89 w 147"/>
                  <a:gd name="T7" fmla="*/ 19 h 102"/>
                  <a:gd name="T8" fmla="*/ 119 w 147"/>
                  <a:gd name="T9" fmla="*/ 1 h 102"/>
                  <a:gd name="T10" fmla="*/ 134 w 147"/>
                  <a:gd name="T11" fmla="*/ 0 h 102"/>
                  <a:gd name="T12" fmla="*/ 144 w 147"/>
                  <a:gd name="T13" fmla="*/ 9 h 102"/>
                  <a:gd name="T14" fmla="*/ 147 w 147"/>
                  <a:gd name="T15" fmla="*/ 23 h 102"/>
                  <a:gd name="T16" fmla="*/ 138 w 147"/>
                  <a:gd name="T17" fmla="*/ 35 h 102"/>
                  <a:gd name="T18" fmla="*/ 108 w 147"/>
                  <a:gd name="T19" fmla="*/ 52 h 102"/>
                  <a:gd name="T20" fmla="*/ 81 w 147"/>
                  <a:gd name="T21" fmla="*/ 66 h 102"/>
                  <a:gd name="T22" fmla="*/ 55 w 147"/>
                  <a:gd name="T23" fmla="*/ 82 h 102"/>
                  <a:gd name="T24" fmla="*/ 25 w 147"/>
                  <a:gd name="T25" fmla="*/ 100 h 102"/>
                  <a:gd name="T26" fmla="*/ 11 w 147"/>
                  <a:gd name="T27" fmla="*/ 102 h 102"/>
                  <a:gd name="T28" fmla="*/ 0 w 147"/>
                  <a:gd name="T29" fmla="*/ 93 h 102"/>
                  <a:gd name="T30" fmla="*/ 6 w 147"/>
                  <a:gd name="T31" fmla="*/ 68 h 102"/>
                  <a:gd name="T32" fmla="*/ 6 w 147"/>
                  <a:gd name="T33" fmla="*/ 68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"/>
                  <a:gd name="T52" fmla="*/ 0 h 102"/>
                  <a:gd name="T53" fmla="*/ 147 w 14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" h="102">
                    <a:moveTo>
                      <a:pt x="6" y="68"/>
                    </a:moveTo>
                    <a:lnTo>
                      <a:pt x="36" y="50"/>
                    </a:lnTo>
                    <a:lnTo>
                      <a:pt x="63" y="34"/>
                    </a:lnTo>
                    <a:lnTo>
                      <a:pt x="89" y="19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4" y="9"/>
                    </a:lnTo>
                    <a:lnTo>
                      <a:pt x="147" y="23"/>
                    </a:lnTo>
                    <a:lnTo>
                      <a:pt x="138" y="35"/>
                    </a:lnTo>
                    <a:lnTo>
                      <a:pt x="108" y="52"/>
                    </a:lnTo>
                    <a:lnTo>
                      <a:pt x="81" y="66"/>
                    </a:lnTo>
                    <a:lnTo>
                      <a:pt x="55" y="82"/>
                    </a:lnTo>
                    <a:lnTo>
                      <a:pt x="25" y="100"/>
                    </a:lnTo>
                    <a:lnTo>
                      <a:pt x="11" y="102"/>
                    </a:lnTo>
                    <a:lnTo>
                      <a:pt x="0" y="93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" name="Freeform 401"/>
              <p:cNvSpPr>
                <a:spLocks/>
              </p:cNvSpPr>
              <p:nvPr/>
            </p:nvSpPr>
            <p:spPr bwMode="auto">
              <a:xfrm>
                <a:off x="681" y="2595"/>
                <a:ext cx="33" cy="18"/>
              </a:xfrm>
              <a:custGeom>
                <a:avLst/>
                <a:gdLst>
                  <a:gd name="T0" fmla="*/ 20 w 228"/>
                  <a:gd name="T1" fmla="*/ 0 h 127"/>
                  <a:gd name="T2" fmla="*/ 118 w 228"/>
                  <a:gd name="T3" fmla="*/ 27 h 127"/>
                  <a:gd name="T4" fmla="*/ 162 w 228"/>
                  <a:gd name="T5" fmla="*/ 50 h 127"/>
                  <a:gd name="T6" fmla="*/ 186 w 228"/>
                  <a:gd name="T7" fmla="*/ 61 h 127"/>
                  <a:gd name="T8" fmla="*/ 211 w 228"/>
                  <a:gd name="T9" fmla="*/ 73 h 127"/>
                  <a:gd name="T10" fmla="*/ 228 w 228"/>
                  <a:gd name="T11" fmla="*/ 90 h 127"/>
                  <a:gd name="T12" fmla="*/ 225 w 228"/>
                  <a:gd name="T13" fmla="*/ 111 h 127"/>
                  <a:gd name="T14" fmla="*/ 211 w 228"/>
                  <a:gd name="T15" fmla="*/ 127 h 127"/>
                  <a:gd name="T16" fmla="*/ 189 w 228"/>
                  <a:gd name="T17" fmla="*/ 126 h 127"/>
                  <a:gd name="T18" fmla="*/ 144 w 228"/>
                  <a:gd name="T19" fmla="*/ 100 h 127"/>
                  <a:gd name="T20" fmla="*/ 124 w 228"/>
                  <a:gd name="T21" fmla="*/ 87 h 127"/>
                  <a:gd name="T22" fmla="*/ 105 w 228"/>
                  <a:gd name="T23" fmla="*/ 72 h 127"/>
                  <a:gd name="T24" fmla="*/ 86 w 228"/>
                  <a:gd name="T25" fmla="*/ 60 h 127"/>
                  <a:gd name="T26" fmla="*/ 65 w 228"/>
                  <a:gd name="T27" fmla="*/ 50 h 127"/>
                  <a:gd name="T28" fmla="*/ 16 w 228"/>
                  <a:gd name="T29" fmla="*/ 37 h 127"/>
                  <a:gd name="T30" fmla="*/ 0 w 228"/>
                  <a:gd name="T31" fmla="*/ 17 h 127"/>
                  <a:gd name="T32" fmla="*/ 5 w 228"/>
                  <a:gd name="T33" fmla="*/ 5 h 127"/>
                  <a:gd name="T34" fmla="*/ 20 w 228"/>
                  <a:gd name="T35" fmla="*/ 0 h 127"/>
                  <a:gd name="T36" fmla="*/ 20 w 228"/>
                  <a:gd name="T37" fmla="*/ 0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27"/>
                  <a:gd name="T59" fmla="*/ 228 w 228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27">
                    <a:moveTo>
                      <a:pt x="20" y="0"/>
                    </a:moveTo>
                    <a:lnTo>
                      <a:pt x="118" y="27"/>
                    </a:lnTo>
                    <a:lnTo>
                      <a:pt x="162" y="50"/>
                    </a:lnTo>
                    <a:lnTo>
                      <a:pt x="186" y="61"/>
                    </a:lnTo>
                    <a:lnTo>
                      <a:pt x="211" y="73"/>
                    </a:lnTo>
                    <a:lnTo>
                      <a:pt x="228" y="90"/>
                    </a:lnTo>
                    <a:lnTo>
                      <a:pt x="225" y="111"/>
                    </a:lnTo>
                    <a:lnTo>
                      <a:pt x="211" y="127"/>
                    </a:lnTo>
                    <a:lnTo>
                      <a:pt x="189" y="126"/>
                    </a:lnTo>
                    <a:lnTo>
                      <a:pt x="144" y="100"/>
                    </a:lnTo>
                    <a:lnTo>
                      <a:pt x="124" y="87"/>
                    </a:lnTo>
                    <a:lnTo>
                      <a:pt x="105" y="72"/>
                    </a:lnTo>
                    <a:lnTo>
                      <a:pt x="86" y="60"/>
                    </a:lnTo>
                    <a:lnTo>
                      <a:pt x="65" y="50"/>
                    </a:lnTo>
                    <a:lnTo>
                      <a:pt x="16" y="37"/>
                    </a:lnTo>
                    <a:lnTo>
                      <a:pt x="0" y="17"/>
                    </a:lnTo>
                    <a:lnTo>
                      <a:pt x="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" name="Freeform 402"/>
              <p:cNvSpPr>
                <a:spLocks/>
              </p:cNvSpPr>
              <p:nvPr/>
            </p:nvSpPr>
            <p:spPr bwMode="auto">
              <a:xfrm>
                <a:off x="708" y="2608"/>
                <a:ext cx="9" cy="90"/>
              </a:xfrm>
              <a:custGeom>
                <a:avLst/>
                <a:gdLst>
                  <a:gd name="T0" fmla="*/ 50 w 60"/>
                  <a:gd name="T1" fmla="*/ 24 h 636"/>
                  <a:gd name="T2" fmla="*/ 44 w 60"/>
                  <a:gd name="T3" fmla="*/ 56 h 636"/>
                  <a:gd name="T4" fmla="*/ 54 w 60"/>
                  <a:gd name="T5" fmla="*/ 301 h 636"/>
                  <a:gd name="T6" fmla="*/ 60 w 60"/>
                  <a:gd name="T7" fmla="*/ 611 h 636"/>
                  <a:gd name="T8" fmla="*/ 47 w 60"/>
                  <a:gd name="T9" fmla="*/ 631 h 636"/>
                  <a:gd name="T10" fmla="*/ 26 w 60"/>
                  <a:gd name="T11" fmla="*/ 636 h 636"/>
                  <a:gd name="T12" fmla="*/ 7 w 60"/>
                  <a:gd name="T13" fmla="*/ 626 h 636"/>
                  <a:gd name="T14" fmla="*/ 1 w 60"/>
                  <a:gd name="T15" fmla="*/ 602 h 636"/>
                  <a:gd name="T16" fmla="*/ 16 w 60"/>
                  <a:gd name="T17" fmla="*/ 452 h 636"/>
                  <a:gd name="T18" fmla="*/ 17 w 60"/>
                  <a:gd name="T19" fmla="*/ 301 h 636"/>
                  <a:gd name="T20" fmla="*/ 7 w 60"/>
                  <a:gd name="T21" fmla="*/ 58 h 636"/>
                  <a:gd name="T22" fmla="*/ 0 w 60"/>
                  <a:gd name="T23" fmla="*/ 24 h 636"/>
                  <a:gd name="T24" fmla="*/ 7 w 60"/>
                  <a:gd name="T25" fmla="*/ 6 h 636"/>
                  <a:gd name="T26" fmla="*/ 26 w 60"/>
                  <a:gd name="T27" fmla="*/ 0 h 636"/>
                  <a:gd name="T28" fmla="*/ 50 w 60"/>
                  <a:gd name="T29" fmla="*/ 24 h 636"/>
                  <a:gd name="T30" fmla="*/ 50 w 60"/>
                  <a:gd name="T31" fmla="*/ 24 h 6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636"/>
                  <a:gd name="T50" fmla="*/ 60 w 60"/>
                  <a:gd name="T51" fmla="*/ 636 h 6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636">
                    <a:moveTo>
                      <a:pt x="50" y="24"/>
                    </a:moveTo>
                    <a:lnTo>
                      <a:pt x="44" y="56"/>
                    </a:lnTo>
                    <a:lnTo>
                      <a:pt x="54" y="301"/>
                    </a:lnTo>
                    <a:lnTo>
                      <a:pt x="60" y="611"/>
                    </a:lnTo>
                    <a:lnTo>
                      <a:pt x="47" y="631"/>
                    </a:lnTo>
                    <a:lnTo>
                      <a:pt x="26" y="636"/>
                    </a:lnTo>
                    <a:lnTo>
                      <a:pt x="7" y="626"/>
                    </a:lnTo>
                    <a:lnTo>
                      <a:pt x="1" y="602"/>
                    </a:lnTo>
                    <a:lnTo>
                      <a:pt x="16" y="452"/>
                    </a:lnTo>
                    <a:lnTo>
                      <a:pt x="17" y="301"/>
                    </a:lnTo>
                    <a:lnTo>
                      <a:pt x="7" y="58"/>
                    </a:lnTo>
                    <a:lnTo>
                      <a:pt x="0" y="24"/>
                    </a:lnTo>
                    <a:lnTo>
                      <a:pt x="7" y="6"/>
                    </a:lnTo>
                    <a:lnTo>
                      <a:pt x="26" y="0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" name="Freeform 403"/>
              <p:cNvSpPr>
                <a:spLocks/>
              </p:cNvSpPr>
              <p:nvPr/>
            </p:nvSpPr>
            <p:spPr bwMode="auto">
              <a:xfrm>
                <a:off x="667" y="2613"/>
                <a:ext cx="14" cy="81"/>
              </a:xfrm>
              <a:custGeom>
                <a:avLst/>
                <a:gdLst>
                  <a:gd name="T0" fmla="*/ 102 w 102"/>
                  <a:gd name="T1" fmla="*/ 33 h 564"/>
                  <a:gd name="T2" fmla="*/ 78 w 102"/>
                  <a:gd name="T3" fmla="*/ 131 h 564"/>
                  <a:gd name="T4" fmla="*/ 62 w 102"/>
                  <a:gd name="T5" fmla="*/ 536 h 564"/>
                  <a:gd name="T6" fmla="*/ 50 w 102"/>
                  <a:gd name="T7" fmla="*/ 559 h 564"/>
                  <a:gd name="T8" fmla="*/ 28 w 102"/>
                  <a:gd name="T9" fmla="*/ 564 h 564"/>
                  <a:gd name="T10" fmla="*/ 8 w 102"/>
                  <a:gd name="T11" fmla="*/ 554 h 564"/>
                  <a:gd name="T12" fmla="*/ 0 w 102"/>
                  <a:gd name="T13" fmla="*/ 530 h 564"/>
                  <a:gd name="T14" fmla="*/ 40 w 102"/>
                  <a:gd name="T15" fmla="*/ 130 h 564"/>
                  <a:gd name="T16" fmla="*/ 47 w 102"/>
                  <a:gd name="T17" fmla="*/ 22 h 564"/>
                  <a:gd name="T18" fmla="*/ 60 w 102"/>
                  <a:gd name="T19" fmla="*/ 3 h 564"/>
                  <a:gd name="T20" fmla="*/ 80 w 102"/>
                  <a:gd name="T21" fmla="*/ 0 h 564"/>
                  <a:gd name="T22" fmla="*/ 98 w 102"/>
                  <a:gd name="T23" fmla="*/ 11 h 564"/>
                  <a:gd name="T24" fmla="*/ 102 w 102"/>
                  <a:gd name="T25" fmla="*/ 33 h 564"/>
                  <a:gd name="T26" fmla="*/ 102 w 102"/>
                  <a:gd name="T27" fmla="*/ 33 h 5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564"/>
                  <a:gd name="T44" fmla="*/ 102 w 102"/>
                  <a:gd name="T45" fmla="*/ 564 h 5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564">
                    <a:moveTo>
                      <a:pt x="102" y="33"/>
                    </a:moveTo>
                    <a:lnTo>
                      <a:pt x="78" y="131"/>
                    </a:lnTo>
                    <a:lnTo>
                      <a:pt x="62" y="536"/>
                    </a:lnTo>
                    <a:lnTo>
                      <a:pt x="50" y="559"/>
                    </a:lnTo>
                    <a:lnTo>
                      <a:pt x="28" y="564"/>
                    </a:lnTo>
                    <a:lnTo>
                      <a:pt x="8" y="554"/>
                    </a:lnTo>
                    <a:lnTo>
                      <a:pt x="0" y="530"/>
                    </a:lnTo>
                    <a:lnTo>
                      <a:pt x="40" y="130"/>
                    </a:lnTo>
                    <a:lnTo>
                      <a:pt x="47" y="22"/>
                    </a:lnTo>
                    <a:lnTo>
                      <a:pt x="60" y="3"/>
                    </a:lnTo>
                    <a:lnTo>
                      <a:pt x="80" y="0"/>
                    </a:lnTo>
                    <a:lnTo>
                      <a:pt x="98" y="11"/>
                    </a:lnTo>
                    <a:lnTo>
                      <a:pt x="10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" name="Freeform 404"/>
              <p:cNvSpPr>
                <a:spLocks/>
              </p:cNvSpPr>
              <p:nvPr/>
            </p:nvSpPr>
            <p:spPr bwMode="auto">
              <a:xfrm>
                <a:off x="656" y="2691"/>
                <a:ext cx="48" cy="15"/>
              </a:xfrm>
              <a:custGeom>
                <a:avLst/>
                <a:gdLst>
                  <a:gd name="T0" fmla="*/ 42 w 337"/>
                  <a:gd name="T1" fmla="*/ 1 h 106"/>
                  <a:gd name="T2" fmla="*/ 84 w 337"/>
                  <a:gd name="T3" fmla="*/ 31 h 106"/>
                  <a:gd name="T4" fmla="*/ 103 w 337"/>
                  <a:gd name="T5" fmla="*/ 43 h 106"/>
                  <a:gd name="T6" fmla="*/ 127 w 337"/>
                  <a:gd name="T7" fmla="*/ 48 h 106"/>
                  <a:gd name="T8" fmla="*/ 215 w 337"/>
                  <a:gd name="T9" fmla="*/ 36 h 106"/>
                  <a:gd name="T10" fmla="*/ 255 w 337"/>
                  <a:gd name="T11" fmla="*/ 23 h 106"/>
                  <a:gd name="T12" fmla="*/ 302 w 337"/>
                  <a:gd name="T13" fmla="*/ 9 h 106"/>
                  <a:gd name="T14" fmla="*/ 325 w 337"/>
                  <a:gd name="T15" fmla="*/ 14 h 106"/>
                  <a:gd name="T16" fmla="*/ 337 w 337"/>
                  <a:gd name="T17" fmla="*/ 32 h 106"/>
                  <a:gd name="T18" fmla="*/ 335 w 337"/>
                  <a:gd name="T19" fmla="*/ 53 h 106"/>
                  <a:gd name="T20" fmla="*/ 327 w 337"/>
                  <a:gd name="T21" fmla="*/ 62 h 106"/>
                  <a:gd name="T22" fmla="*/ 315 w 337"/>
                  <a:gd name="T23" fmla="*/ 67 h 106"/>
                  <a:gd name="T24" fmla="*/ 265 w 337"/>
                  <a:gd name="T25" fmla="*/ 82 h 106"/>
                  <a:gd name="T26" fmla="*/ 221 w 337"/>
                  <a:gd name="T27" fmla="*/ 95 h 106"/>
                  <a:gd name="T28" fmla="*/ 176 w 337"/>
                  <a:gd name="T29" fmla="*/ 103 h 106"/>
                  <a:gd name="T30" fmla="*/ 125 w 337"/>
                  <a:gd name="T31" fmla="*/ 106 h 106"/>
                  <a:gd name="T32" fmla="*/ 68 w 337"/>
                  <a:gd name="T33" fmla="*/ 88 h 106"/>
                  <a:gd name="T34" fmla="*/ 44 w 337"/>
                  <a:gd name="T35" fmla="*/ 72 h 106"/>
                  <a:gd name="T36" fmla="*/ 16 w 337"/>
                  <a:gd name="T37" fmla="*/ 56 h 106"/>
                  <a:gd name="T38" fmla="*/ 0 w 337"/>
                  <a:gd name="T39" fmla="*/ 37 h 106"/>
                  <a:gd name="T40" fmla="*/ 2 w 337"/>
                  <a:gd name="T41" fmla="*/ 16 h 106"/>
                  <a:gd name="T42" fmla="*/ 17 w 337"/>
                  <a:gd name="T43" fmla="*/ 0 h 106"/>
                  <a:gd name="T44" fmla="*/ 42 w 337"/>
                  <a:gd name="T45" fmla="*/ 1 h 106"/>
                  <a:gd name="T46" fmla="*/ 42 w 337"/>
                  <a:gd name="T47" fmla="*/ 1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06"/>
                  <a:gd name="T74" fmla="*/ 337 w 337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06">
                    <a:moveTo>
                      <a:pt x="42" y="1"/>
                    </a:moveTo>
                    <a:lnTo>
                      <a:pt x="84" y="31"/>
                    </a:lnTo>
                    <a:lnTo>
                      <a:pt x="103" y="43"/>
                    </a:lnTo>
                    <a:lnTo>
                      <a:pt x="127" y="48"/>
                    </a:lnTo>
                    <a:lnTo>
                      <a:pt x="215" y="36"/>
                    </a:lnTo>
                    <a:lnTo>
                      <a:pt x="255" y="23"/>
                    </a:lnTo>
                    <a:lnTo>
                      <a:pt x="302" y="9"/>
                    </a:lnTo>
                    <a:lnTo>
                      <a:pt x="325" y="14"/>
                    </a:lnTo>
                    <a:lnTo>
                      <a:pt x="337" y="32"/>
                    </a:lnTo>
                    <a:lnTo>
                      <a:pt x="335" y="53"/>
                    </a:lnTo>
                    <a:lnTo>
                      <a:pt x="327" y="62"/>
                    </a:lnTo>
                    <a:lnTo>
                      <a:pt x="315" y="67"/>
                    </a:lnTo>
                    <a:lnTo>
                      <a:pt x="265" y="82"/>
                    </a:lnTo>
                    <a:lnTo>
                      <a:pt x="221" y="95"/>
                    </a:lnTo>
                    <a:lnTo>
                      <a:pt x="176" y="103"/>
                    </a:lnTo>
                    <a:lnTo>
                      <a:pt x="125" y="106"/>
                    </a:lnTo>
                    <a:lnTo>
                      <a:pt x="68" y="88"/>
                    </a:lnTo>
                    <a:lnTo>
                      <a:pt x="44" y="72"/>
                    </a:lnTo>
                    <a:lnTo>
                      <a:pt x="16" y="56"/>
                    </a:lnTo>
                    <a:lnTo>
                      <a:pt x="0" y="37"/>
                    </a:lnTo>
                    <a:lnTo>
                      <a:pt x="2" y="16"/>
                    </a:lnTo>
                    <a:lnTo>
                      <a:pt x="17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" name="Freeform 405"/>
              <p:cNvSpPr>
                <a:spLocks/>
              </p:cNvSpPr>
              <p:nvPr/>
            </p:nvSpPr>
            <p:spPr bwMode="auto">
              <a:xfrm>
                <a:off x="686" y="2618"/>
                <a:ext cx="17" cy="10"/>
              </a:xfrm>
              <a:custGeom>
                <a:avLst/>
                <a:gdLst>
                  <a:gd name="T0" fmla="*/ 18 w 120"/>
                  <a:gd name="T1" fmla="*/ 2 h 66"/>
                  <a:gd name="T2" fmla="*/ 60 w 120"/>
                  <a:gd name="T3" fmla="*/ 0 h 66"/>
                  <a:gd name="T4" fmla="*/ 114 w 120"/>
                  <a:gd name="T5" fmla="*/ 31 h 66"/>
                  <a:gd name="T6" fmla="*/ 120 w 120"/>
                  <a:gd name="T7" fmla="*/ 57 h 66"/>
                  <a:gd name="T8" fmla="*/ 109 w 120"/>
                  <a:gd name="T9" fmla="*/ 66 h 66"/>
                  <a:gd name="T10" fmla="*/ 94 w 120"/>
                  <a:gd name="T11" fmla="*/ 62 h 66"/>
                  <a:gd name="T12" fmla="*/ 51 w 120"/>
                  <a:gd name="T13" fmla="*/ 42 h 66"/>
                  <a:gd name="T14" fmla="*/ 18 w 120"/>
                  <a:gd name="T15" fmla="*/ 40 h 66"/>
                  <a:gd name="T16" fmla="*/ 0 w 120"/>
                  <a:gd name="T17" fmla="*/ 21 h 66"/>
                  <a:gd name="T18" fmla="*/ 5 w 120"/>
                  <a:gd name="T19" fmla="*/ 8 h 66"/>
                  <a:gd name="T20" fmla="*/ 18 w 120"/>
                  <a:gd name="T21" fmla="*/ 2 h 66"/>
                  <a:gd name="T22" fmla="*/ 18 w 120"/>
                  <a:gd name="T23" fmla="*/ 2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66"/>
                  <a:gd name="T38" fmla="*/ 120 w 120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66">
                    <a:moveTo>
                      <a:pt x="18" y="2"/>
                    </a:moveTo>
                    <a:lnTo>
                      <a:pt x="60" y="0"/>
                    </a:lnTo>
                    <a:lnTo>
                      <a:pt x="114" y="31"/>
                    </a:lnTo>
                    <a:lnTo>
                      <a:pt x="120" y="57"/>
                    </a:lnTo>
                    <a:lnTo>
                      <a:pt x="109" y="66"/>
                    </a:lnTo>
                    <a:lnTo>
                      <a:pt x="94" y="62"/>
                    </a:lnTo>
                    <a:lnTo>
                      <a:pt x="51" y="42"/>
                    </a:lnTo>
                    <a:lnTo>
                      <a:pt x="18" y="40"/>
                    </a:lnTo>
                    <a:lnTo>
                      <a:pt x="0" y="21"/>
                    </a:lnTo>
                    <a:lnTo>
                      <a:pt x="5" y="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" name="Freeform 406"/>
              <p:cNvSpPr>
                <a:spLocks/>
              </p:cNvSpPr>
              <p:nvPr/>
            </p:nvSpPr>
            <p:spPr bwMode="auto">
              <a:xfrm>
                <a:off x="687" y="2630"/>
                <a:ext cx="18" cy="14"/>
              </a:xfrm>
              <a:custGeom>
                <a:avLst/>
                <a:gdLst>
                  <a:gd name="T0" fmla="*/ 21 w 128"/>
                  <a:gd name="T1" fmla="*/ 0 h 96"/>
                  <a:gd name="T2" fmla="*/ 77 w 128"/>
                  <a:gd name="T3" fmla="*/ 13 h 96"/>
                  <a:gd name="T4" fmla="*/ 128 w 128"/>
                  <a:gd name="T5" fmla="*/ 64 h 96"/>
                  <a:gd name="T6" fmla="*/ 128 w 128"/>
                  <a:gd name="T7" fmla="*/ 90 h 96"/>
                  <a:gd name="T8" fmla="*/ 116 w 128"/>
                  <a:gd name="T9" fmla="*/ 96 h 96"/>
                  <a:gd name="T10" fmla="*/ 101 w 128"/>
                  <a:gd name="T11" fmla="*/ 90 h 96"/>
                  <a:gd name="T12" fmla="*/ 55 w 128"/>
                  <a:gd name="T13" fmla="*/ 55 h 96"/>
                  <a:gd name="T14" fmla="*/ 15 w 128"/>
                  <a:gd name="T15" fmla="*/ 37 h 96"/>
                  <a:gd name="T16" fmla="*/ 2 w 128"/>
                  <a:gd name="T17" fmla="*/ 29 h 96"/>
                  <a:gd name="T18" fmla="*/ 0 w 128"/>
                  <a:gd name="T19" fmla="*/ 15 h 96"/>
                  <a:gd name="T20" fmla="*/ 6 w 128"/>
                  <a:gd name="T21" fmla="*/ 3 h 96"/>
                  <a:gd name="T22" fmla="*/ 21 w 128"/>
                  <a:gd name="T23" fmla="*/ 0 h 96"/>
                  <a:gd name="T24" fmla="*/ 21 w 128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8"/>
                  <a:gd name="T40" fmla="*/ 0 h 96"/>
                  <a:gd name="T41" fmla="*/ 128 w 128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8" h="96">
                    <a:moveTo>
                      <a:pt x="21" y="0"/>
                    </a:moveTo>
                    <a:lnTo>
                      <a:pt x="77" y="13"/>
                    </a:lnTo>
                    <a:lnTo>
                      <a:pt x="128" y="64"/>
                    </a:lnTo>
                    <a:lnTo>
                      <a:pt x="128" y="90"/>
                    </a:lnTo>
                    <a:lnTo>
                      <a:pt x="116" y="96"/>
                    </a:lnTo>
                    <a:lnTo>
                      <a:pt x="101" y="90"/>
                    </a:lnTo>
                    <a:lnTo>
                      <a:pt x="55" y="55"/>
                    </a:lnTo>
                    <a:lnTo>
                      <a:pt x="15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" name="Freeform 407"/>
              <p:cNvSpPr>
                <a:spLocks/>
              </p:cNvSpPr>
              <p:nvPr/>
            </p:nvSpPr>
            <p:spPr bwMode="auto">
              <a:xfrm>
                <a:off x="685" y="2650"/>
                <a:ext cx="18" cy="9"/>
              </a:xfrm>
              <a:custGeom>
                <a:avLst/>
                <a:gdLst>
                  <a:gd name="T0" fmla="*/ 17 w 123"/>
                  <a:gd name="T1" fmla="*/ 10 h 59"/>
                  <a:gd name="T2" fmla="*/ 50 w 123"/>
                  <a:gd name="T3" fmla="*/ 0 h 59"/>
                  <a:gd name="T4" fmla="*/ 83 w 123"/>
                  <a:gd name="T5" fmla="*/ 9 h 59"/>
                  <a:gd name="T6" fmla="*/ 113 w 123"/>
                  <a:gd name="T7" fmla="*/ 24 h 59"/>
                  <a:gd name="T8" fmla="*/ 123 w 123"/>
                  <a:gd name="T9" fmla="*/ 49 h 59"/>
                  <a:gd name="T10" fmla="*/ 115 w 123"/>
                  <a:gd name="T11" fmla="*/ 59 h 59"/>
                  <a:gd name="T12" fmla="*/ 99 w 123"/>
                  <a:gd name="T13" fmla="*/ 59 h 59"/>
                  <a:gd name="T14" fmla="*/ 55 w 123"/>
                  <a:gd name="T15" fmla="*/ 53 h 59"/>
                  <a:gd name="T16" fmla="*/ 24 w 123"/>
                  <a:gd name="T17" fmla="*/ 53 h 59"/>
                  <a:gd name="T18" fmla="*/ 7 w 123"/>
                  <a:gd name="T19" fmla="*/ 48 h 59"/>
                  <a:gd name="T20" fmla="*/ 0 w 123"/>
                  <a:gd name="T21" fmla="*/ 35 h 59"/>
                  <a:gd name="T22" fmla="*/ 3 w 123"/>
                  <a:gd name="T23" fmla="*/ 21 h 59"/>
                  <a:gd name="T24" fmla="*/ 17 w 123"/>
                  <a:gd name="T25" fmla="*/ 10 h 59"/>
                  <a:gd name="T26" fmla="*/ 17 w 123"/>
                  <a:gd name="T27" fmla="*/ 1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59"/>
                  <a:gd name="T44" fmla="*/ 123 w 12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59">
                    <a:moveTo>
                      <a:pt x="17" y="10"/>
                    </a:moveTo>
                    <a:lnTo>
                      <a:pt x="50" y="0"/>
                    </a:lnTo>
                    <a:lnTo>
                      <a:pt x="83" y="9"/>
                    </a:lnTo>
                    <a:lnTo>
                      <a:pt x="113" y="24"/>
                    </a:lnTo>
                    <a:lnTo>
                      <a:pt x="123" y="49"/>
                    </a:lnTo>
                    <a:lnTo>
                      <a:pt x="115" y="59"/>
                    </a:lnTo>
                    <a:lnTo>
                      <a:pt x="99" y="59"/>
                    </a:lnTo>
                    <a:lnTo>
                      <a:pt x="55" y="53"/>
                    </a:lnTo>
                    <a:lnTo>
                      <a:pt x="24" y="53"/>
                    </a:lnTo>
                    <a:lnTo>
                      <a:pt x="7" y="48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" name="Freeform 408"/>
              <p:cNvSpPr>
                <a:spLocks/>
              </p:cNvSpPr>
              <p:nvPr/>
            </p:nvSpPr>
            <p:spPr bwMode="auto">
              <a:xfrm>
                <a:off x="683" y="2666"/>
                <a:ext cx="19" cy="22"/>
              </a:xfrm>
              <a:custGeom>
                <a:avLst/>
                <a:gdLst>
                  <a:gd name="T0" fmla="*/ 125 w 136"/>
                  <a:gd name="T1" fmla="*/ 137 h 153"/>
                  <a:gd name="T2" fmla="*/ 72 w 136"/>
                  <a:gd name="T3" fmla="*/ 153 h 153"/>
                  <a:gd name="T4" fmla="*/ 25 w 136"/>
                  <a:gd name="T5" fmla="*/ 140 h 153"/>
                  <a:gd name="T6" fmla="*/ 1 w 136"/>
                  <a:gd name="T7" fmla="*/ 93 h 153"/>
                  <a:gd name="T8" fmla="*/ 0 w 136"/>
                  <a:gd name="T9" fmla="*/ 36 h 153"/>
                  <a:gd name="T10" fmla="*/ 9 w 136"/>
                  <a:gd name="T11" fmla="*/ 15 h 153"/>
                  <a:gd name="T12" fmla="*/ 26 w 136"/>
                  <a:gd name="T13" fmla="*/ 0 h 153"/>
                  <a:gd name="T14" fmla="*/ 46 w 136"/>
                  <a:gd name="T15" fmla="*/ 1 h 153"/>
                  <a:gd name="T16" fmla="*/ 61 w 136"/>
                  <a:gd name="T17" fmla="*/ 14 h 153"/>
                  <a:gd name="T18" fmla="*/ 61 w 136"/>
                  <a:gd name="T19" fmla="*/ 38 h 153"/>
                  <a:gd name="T20" fmla="*/ 56 w 136"/>
                  <a:gd name="T21" fmla="*/ 50 h 153"/>
                  <a:gd name="T22" fmla="*/ 64 w 136"/>
                  <a:gd name="T23" fmla="*/ 98 h 153"/>
                  <a:gd name="T24" fmla="*/ 86 w 136"/>
                  <a:gd name="T25" fmla="*/ 107 h 153"/>
                  <a:gd name="T26" fmla="*/ 113 w 136"/>
                  <a:gd name="T27" fmla="*/ 102 h 153"/>
                  <a:gd name="T28" fmla="*/ 128 w 136"/>
                  <a:gd name="T29" fmla="*/ 103 h 153"/>
                  <a:gd name="T30" fmla="*/ 136 w 136"/>
                  <a:gd name="T31" fmla="*/ 114 h 153"/>
                  <a:gd name="T32" fmla="*/ 136 w 136"/>
                  <a:gd name="T33" fmla="*/ 127 h 153"/>
                  <a:gd name="T34" fmla="*/ 125 w 136"/>
                  <a:gd name="T35" fmla="*/ 137 h 153"/>
                  <a:gd name="T36" fmla="*/ 125 w 136"/>
                  <a:gd name="T37" fmla="*/ 137 h 1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53"/>
                  <a:gd name="T59" fmla="*/ 136 w 136"/>
                  <a:gd name="T60" fmla="*/ 153 h 1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53">
                    <a:moveTo>
                      <a:pt x="125" y="137"/>
                    </a:moveTo>
                    <a:lnTo>
                      <a:pt x="72" y="153"/>
                    </a:lnTo>
                    <a:lnTo>
                      <a:pt x="25" y="140"/>
                    </a:lnTo>
                    <a:lnTo>
                      <a:pt x="1" y="93"/>
                    </a:lnTo>
                    <a:lnTo>
                      <a:pt x="0" y="36"/>
                    </a:lnTo>
                    <a:lnTo>
                      <a:pt x="9" y="15"/>
                    </a:lnTo>
                    <a:lnTo>
                      <a:pt x="26" y="0"/>
                    </a:lnTo>
                    <a:lnTo>
                      <a:pt x="46" y="1"/>
                    </a:lnTo>
                    <a:lnTo>
                      <a:pt x="61" y="14"/>
                    </a:lnTo>
                    <a:lnTo>
                      <a:pt x="61" y="38"/>
                    </a:lnTo>
                    <a:lnTo>
                      <a:pt x="56" y="50"/>
                    </a:lnTo>
                    <a:lnTo>
                      <a:pt x="64" y="98"/>
                    </a:lnTo>
                    <a:lnTo>
                      <a:pt x="86" y="107"/>
                    </a:lnTo>
                    <a:lnTo>
                      <a:pt x="113" y="102"/>
                    </a:lnTo>
                    <a:lnTo>
                      <a:pt x="128" y="103"/>
                    </a:lnTo>
                    <a:lnTo>
                      <a:pt x="136" y="114"/>
                    </a:lnTo>
                    <a:lnTo>
                      <a:pt x="136" y="127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" name="Freeform 409"/>
              <p:cNvSpPr>
                <a:spLocks/>
              </p:cNvSpPr>
              <p:nvPr/>
            </p:nvSpPr>
            <p:spPr bwMode="auto">
              <a:xfrm>
                <a:off x="309" y="2403"/>
                <a:ext cx="225" cy="25"/>
              </a:xfrm>
              <a:custGeom>
                <a:avLst/>
                <a:gdLst>
                  <a:gd name="T0" fmla="*/ 11 w 1579"/>
                  <a:gd name="T1" fmla="*/ 140 h 175"/>
                  <a:gd name="T2" fmla="*/ 66 w 1579"/>
                  <a:gd name="T3" fmla="*/ 117 h 175"/>
                  <a:gd name="T4" fmla="*/ 118 w 1579"/>
                  <a:gd name="T5" fmla="*/ 97 h 175"/>
                  <a:gd name="T6" fmla="*/ 168 w 1579"/>
                  <a:gd name="T7" fmla="*/ 80 h 175"/>
                  <a:gd name="T8" fmla="*/ 216 w 1579"/>
                  <a:gd name="T9" fmla="*/ 66 h 175"/>
                  <a:gd name="T10" fmla="*/ 316 w 1579"/>
                  <a:gd name="T11" fmla="*/ 47 h 175"/>
                  <a:gd name="T12" fmla="*/ 431 w 1579"/>
                  <a:gd name="T13" fmla="*/ 35 h 175"/>
                  <a:gd name="T14" fmla="*/ 598 w 1579"/>
                  <a:gd name="T15" fmla="*/ 21 h 175"/>
                  <a:gd name="T16" fmla="*/ 744 w 1579"/>
                  <a:gd name="T17" fmla="*/ 7 h 175"/>
                  <a:gd name="T18" fmla="*/ 890 w 1579"/>
                  <a:gd name="T19" fmla="*/ 0 h 175"/>
                  <a:gd name="T20" fmla="*/ 1056 w 1579"/>
                  <a:gd name="T21" fmla="*/ 5 h 175"/>
                  <a:gd name="T22" fmla="*/ 1180 w 1579"/>
                  <a:gd name="T23" fmla="*/ 0 h 175"/>
                  <a:gd name="T24" fmla="*/ 1238 w 1579"/>
                  <a:gd name="T25" fmla="*/ 6 h 175"/>
                  <a:gd name="T26" fmla="*/ 1355 w 1579"/>
                  <a:gd name="T27" fmla="*/ 30 h 175"/>
                  <a:gd name="T28" fmla="*/ 1398 w 1579"/>
                  <a:gd name="T29" fmla="*/ 37 h 175"/>
                  <a:gd name="T30" fmla="*/ 1491 w 1579"/>
                  <a:gd name="T31" fmla="*/ 61 h 175"/>
                  <a:gd name="T32" fmla="*/ 1555 w 1579"/>
                  <a:gd name="T33" fmla="*/ 81 h 175"/>
                  <a:gd name="T34" fmla="*/ 1576 w 1579"/>
                  <a:gd name="T35" fmla="*/ 97 h 175"/>
                  <a:gd name="T36" fmla="*/ 1579 w 1579"/>
                  <a:gd name="T37" fmla="*/ 121 h 175"/>
                  <a:gd name="T38" fmla="*/ 1566 w 1579"/>
                  <a:gd name="T39" fmla="*/ 142 h 175"/>
                  <a:gd name="T40" fmla="*/ 1540 w 1579"/>
                  <a:gd name="T41" fmla="*/ 146 h 175"/>
                  <a:gd name="T42" fmla="*/ 1473 w 1579"/>
                  <a:gd name="T43" fmla="*/ 129 h 175"/>
                  <a:gd name="T44" fmla="*/ 1383 w 1579"/>
                  <a:gd name="T45" fmla="*/ 106 h 175"/>
                  <a:gd name="T46" fmla="*/ 1339 w 1579"/>
                  <a:gd name="T47" fmla="*/ 94 h 175"/>
                  <a:gd name="T48" fmla="*/ 1230 w 1579"/>
                  <a:gd name="T49" fmla="*/ 72 h 175"/>
                  <a:gd name="T50" fmla="*/ 1179 w 1579"/>
                  <a:gd name="T51" fmla="*/ 70 h 175"/>
                  <a:gd name="T52" fmla="*/ 1056 w 1579"/>
                  <a:gd name="T53" fmla="*/ 74 h 175"/>
                  <a:gd name="T54" fmla="*/ 747 w 1579"/>
                  <a:gd name="T55" fmla="*/ 74 h 175"/>
                  <a:gd name="T56" fmla="*/ 437 w 1579"/>
                  <a:gd name="T57" fmla="*/ 99 h 175"/>
                  <a:gd name="T58" fmla="*/ 227 w 1579"/>
                  <a:gd name="T59" fmla="*/ 117 h 175"/>
                  <a:gd name="T60" fmla="*/ 131 w 1579"/>
                  <a:gd name="T61" fmla="*/ 136 h 175"/>
                  <a:gd name="T62" fmla="*/ 80 w 1579"/>
                  <a:gd name="T63" fmla="*/ 153 h 175"/>
                  <a:gd name="T64" fmla="*/ 26 w 1579"/>
                  <a:gd name="T65" fmla="*/ 175 h 175"/>
                  <a:gd name="T66" fmla="*/ 11 w 1579"/>
                  <a:gd name="T67" fmla="*/ 175 h 175"/>
                  <a:gd name="T68" fmla="*/ 1 w 1579"/>
                  <a:gd name="T69" fmla="*/ 165 h 175"/>
                  <a:gd name="T70" fmla="*/ 0 w 1579"/>
                  <a:gd name="T71" fmla="*/ 152 h 175"/>
                  <a:gd name="T72" fmla="*/ 11 w 1579"/>
                  <a:gd name="T73" fmla="*/ 140 h 175"/>
                  <a:gd name="T74" fmla="*/ 11 w 1579"/>
                  <a:gd name="T75" fmla="*/ 140 h 1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79"/>
                  <a:gd name="T115" fmla="*/ 0 h 175"/>
                  <a:gd name="T116" fmla="*/ 1579 w 1579"/>
                  <a:gd name="T117" fmla="*/ 175 h 1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79" h="175">
                    <a:moveTo>
                      <a:pt x="11" y="140"/>
                    </a:moveTo>
                    <a:lnTo>
                      <a:pt x="66" y="117"/>
                    </a:lnTo>
                    <a:lnTo>
                      <a:pt x="118" y="97"/>
                    </a:lnTo>
                    <a:lnTo>
                      <a:pt x="168" y="80"/>
                    </a:lnTo>
                    <a:lnTo>
                      <a:pt x="216" y="66"/>
                    </a:lnTo>
                    <a:lnTo>
                      <a:pt x="316" y="47"/>
                    </a:lnTo>
                    <a:lnTo>
                      <a:pt x="431" y="35"/>
                    </a:lnTo>
                    <a:lnTo>
                      <a:pt x="598" y="21"/>
                    </a:lnTo>
                    <a:lnTo>
                      <a:pt x="744" y="7"/>
                    </a:lnTo>
                    <a:lnTo>
                      <a:pt x="890" y="0"/>
                    </a:lnTo>
                    <a:lnTo>
                      <a:pt x="1056" y="5"/>
                    </a:lnTo>
                    <a:lnTo>
                      <a:pt x="1180" y="0"/>
                    </a:lnTo>
                    <a:lnTo>
                      <a:pt x="1238" y="6"/>
                    </a:lnTo>
                    <a:lnTo>
                      <a:pt x="1355" y="30"/>
                    </a:lnTo>
                    <a:lnTo>
                      <a:pt x="1398" y="37"/>
                    </a:lnTo>
                    <a:lnTo>
                      <a:pt x="1491" y="61"/>
                    </a:lnTo>
                    <a:lnTo>
                      <a:pt x="1555" y="81"/>
                    </a:lnTo>
                    <a:lnTo>
                      <a:pt x="1576" y="97"/>
                    </a:lnTo>
                    <a:lnTo>
                      <a:pt x="1579" y="121"/>
                    </a:lnTo>
                    <a:lnTo>
                      <a:pt x="1566" y="142"/>
                    </a:lnTo>
                    <a:lnTo>
                      <a:pt x="1540" y="146"/>
                    </a:lnTo>
                    <a:lnTo>
                      <a:pt x="1473" y="129"/>
                    </a:lnTo>
                    <a:lnTo>
                      <a:pt x="1383" y="106"/>
                    </a:lnTo>
                    <a:lnTo>
                      <a:pt x="1339" y="94"/>
                    </a:lnTo>
                    <a:lnTo>
                      <a:pt x="1230" y="72"/>
                    </a:lnTo>
                    <a:lnTo>
                      <a:pt x="1179" y="70"/>
                    </a:lnTo>
                    <a:lnTo>
                      <a:pt x="1056" y="74"/>
                    </a:lnTo>
                    <a:lnTo>
                      <a:pt x="747" y="74"/>
                    </a:lnTo>
                    <a:lnTo>
                      <a:pt x="437" y="99"/>
                    </a:lnTo>
                    <a:lnTo>
                      <a:pt x="227" y="117"/>
                    </a:lnTo>
                    <a:lnTo>
                      <a:pt x="131" y="136"/>
                    </a:lnTo>
                    <a:lnTo>
                      <a:pt x="80" y="153"/>
                    </a:lnTo>
                    <a:lnTo>
                      <a:pt x="26" y="175"/>
                    </a:lnTo>
                    <a:lnTo>
                      <a:pt x="11" y="175"/>
                    </a:lnTo>
                    <a:lnTo>
                      <a:pt x="1" y="165"/>
                    </a:lnTo>
                    <a:lnTo>
                      <a:pt x="0" y="152"/>
                    </a:lnTo>
                    <a:lnTo>
                      <a:pt x="11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" name="Freeform 410"/>
              <p:cNvSpPr>
                <a:spLocks/>
              </p:cNvSpPr>
              <p:nvPr/>
            </p:nvSpPr>
            <p:spPr bwMode="auto">
              <a:xfrm>
                <a:off x="305" y="2430"/>
                <a:ext cx="24" cy="209"/>
              </a:xfrm>
              <a:custGeom>
                <a:avLst/>
                <a:gdLst>
                  <a:gd name="T0" fmla="*/ 37 w 166"/>
                  <a:gd name="T1" fmla="*/ 17 h 1459"/>
                  <a:gd name="T2" fmla="*/ 51 w 166"/>
                  <a:gd name="T3" fmla="*/ 330 h 1459"/>
                  <a:gd name="T4" fmla="*/ 54 w 166"/>
                  <a:gd name="T5" fmla="*/ 476 h 1459"/>
                  <a:gd name="T6" fmla="*/ 68 w 166"/>
                  <a:gd name="T7" fmla="*/ 641 h 1459"/>
                  <a:gd name="T8" fmla="*/ 75 w 166"/>
                  <a:gd name="T9" fmla="*/ 762 h 1459"/>
                  <a:gd name="T10" fmla="*/ 86 w 166"/>
                  <a:gd name="T11" fmla="*/ 869 h 1459"/>
                  <a:gd name="T12" fmla="*/ 100 w 166"/>
                  <a:gd name="T13" fmla="*/ 974 h 1459"/>
                  <a:gd name="T14" fmla="*/ 117 w 166"/>
                  <a:gd name="T15" fmla="*/ 1095 h 1459"/>
                  <a:gd name="T16" fmla="*/ 128 w 166"/>
                  <a:gd name="T17" fmla="*/ 1211 h 1459"/>
                  <a:gd name="T18" fmla="*/ 136 w 166"/>
                  <a:gd name="T19" fmla="*/ 1265 h 1459"/>
                  <a:gd name="T20" fmla="*/ 152 w 166"/>
                  <a:gd name="T21" fmla="*/ 1325 h 1459"/>
                  <a:gd name="T22" fmla="*/ 166 w 166"/>
                  <a:gd name="T23" fmla="*/ 1424 h 1459"/>
                  <a:gd name="T24" fmla="*/ 160 w 166"/>
                  <a:gd name="T25" fmla="*/ 1449 h 1459"/>
                  <a:gd name="T26" fmla="*/ 141 w 166"/>
                  <a:gd name="T27" fmla="*/ 1459 h 1459"/>
                  <a:gd name="T28" fmla="*/ 120 w 166"/>
                  <a:gd name="T29" fmla="*/ 1456 h 1459"/>
                  <a:gd name="T30" fmla="*/ 107 w 166"/>
                  <a:gd name="T31" fmla="*/ 1434 h 1459"/>
                  <a:gd name="T32" fmla="*/ 93 w 166"/>
                  <a:gd name="T33" fmla="*/ 1339 h 1459"/>
                  <a:gd name="T34" fmla="*/ 68 w 166"/>
                  <a:gd name="T35" fmla="*/ 1223 h 1459"/>
                  <a:gd name="T36" fmla="*/ 58 w 166"/>
                  <a:gd name="T37" fmla="*/ 1103 h 1459"/>
                  <a:gd name="T38" fmla="*/ 33 w 166"/>
                  <a:gd name="T39" fmla="*/ 874 h 1459"/>
                  <a:gd name="T40" fmla="*/ 22 w 166"/>
                  <a:gd name="T41" fmla="*/ 645 h 1459"/>
                  <a:gd name="T42" fmla="*/ 9 w 166"/>
                  <a:gd name="T43" fmla="*/ 333 h 1459"/>
                  <a:gd name="T44" fmla="*/ 0 w 166"/>
                  <a:gd name="T45" fmla="*/ 21 h 1459"/>
                  <a:gd name="T46" fmla="*/ 4 w 166"/>
                  <a:gd name="T47" fmla="*/ 6 h 1459"/>
                  <a:gd name="T48" fmla="*/ 16 w 166"/>
                  <a:gd name="T49" fmla="*/ 0 h 1459"/>
                  <a:gd name="T50" fmla="*/ 37 w 166"/>
                  <a:gd name="T51" fmla="*/ 17 h 1459"/>
                  <a:gd name="T52" fmla="*/ 37 w 166"/>
                  <a:gd name="T53" fmla="*/ 17 h 14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6"/>
                  <a:gd name="T82" fmla="*/ 0 h 1459"/>
                  <a:gd name="T83" fmla="*/ 166 w 166"/>
                  <a:gd name="T84" fmla="*/ 1459 h 14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6" h="1459">
                    <a:moveTo>
                      <a:pt x="37" y="17"/>
                    </a:moveTo>
                    <a:lnTo>
                      <a:pt x="51" y="330"/>
                    </a:lnTo>
                    <a:lnTo>
                      <a:pt x="54" y="476"/>
                    </a:lnTo>
                    <a:lnTo>
                      <a:pt x="68" y="641"/>
                    </a:lnTo>
                    <a:lnTo>
                      <a:pt x="75" y="762"/>
                    </a:lnTo>
                    <a:lnTo>
                      <a:pt x="86" y="869"/>
                    </a:lnTo>
                    <a:lnTo>
                      <a:pt x="100" y="974"/>
                    </a:lnTo>
                    <a:lnTo>
                      <a:pt x="117" y="1095"/>
                    </a:lnTo>
                    <a:lnTo>
                      <a:pt x="128" y="1211"/>
                    </a:lnTo>
                    <a:lnTo>
                      <a:pt x="136" y="1265"/>
                    </a:lnTo>
                    <a:lnTo>
                      <a:pt x="152" y="1325"/>
                    </a:lnTo>
                    <a:lnTo>
                      <a:pt x="166" y="1424"/>
                    </a:lnTo>
                    <a:lnTo>
                      <a:pt x="160" y="1449"/>
                    </a:lnTo>
                    <a:lnTo>
                      <a:pt x="141" y="1459"/>
                    </a:lnTo>
                    <a:lnTo>
                      <a:pt x="120" y="1456"/>
                    </a:lnTo>
                    <a:lnTo>
                      <a:pt x="107" y="1434"/>
                    </a:lnTo>
                    <a:lnTo>
                      <a:pt x="93" y="1339"/>
                    </a:lnTo>
                    <a:lnTo>
                      <a:pt x="68" y="1223"/>
                    </a:lnTo>
                    <a:lnTo>
                      <a:pt x="58" y="1103"/>
                    </a:lnTo>
                    <a:lnTo>
                      <a:pt x="33" y="874"/>
                    </a:lnTo>
                    <a:lnTo>
                      <a:pt x="22" y="645"/>
                    </a:lnTo>
                    <a:lnTo>
                      <a:pt x="9" y="33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16" y="0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" name="Freeform 411"/>
              <p:cNvSpPr>
                <a:spLocks/>
              </p:cNvSpPr>
              <p:nvPr/>
            </p:nvSpPr>
            <p:spPr bwMode="auto">
              <a:xfrm>
                <a:off x="323" y="2632"/>
                <a:ext cx="173" cy="12"/>
              </a:xfrm>
              <a:custGeom>
                <a:avLst/>
                <a:gdLst>
                  <a:gd name="T0" fmla="*/ 36 w 1215"/>
                  <a:gd name="T1" fmla="*/ 2 h 83"/>
                  <a:gd name="T2" fmla="*/ 178 w 1215"/>
                  <a:gd name="T3" fmla="*/ 15 h 83"/>
                  <a:gd name="T4" fmla="*/ 341 w 1215"/>
                  <a:gd name="T5" fmla="*/ 26 h 83"/>
                  <a:gd name="T6" fmla="*/ 455 w 1215"/>
                  <a:gd name="T7" fmla="*/ 31 h 83"/>
                  <a:gd name="T8" fmla="*/ 556 w 1215"/>
                  <a:gd name="T9" fmla="*/ 27 h 83"/>
                  <a:gd name="T10" fmla="*/ 657 w 1215"/>
                  <a:gd name="T11" fmla="*/ 16 h 83"/>
                  <a:gd name="T12" fmla="*/ 772 w 1215"/>
                  <a:gd name="T13" fmla="*/ 8 h 83"/>
                  <a:gd name="T14" fmla="*/ 912 w 1215"/>
                  <a:gd name="T15" fmla="*/ 9 h 83"/>
                  <a:gd name="T16" fmla="*/ 1194 w 1215"/>
                  <a:gd name="T17" fmla="*/ 0 h 83"/>
                  <a:gd name="T18" fmla="*/ 1215 w 1215"/>
                  <a:gd name="T19" fmla="*/ 16 h 83"/>
                  <a:gd name="T20" fmla="*/ 1211 w 1215"/>
                  <a:gd name="T21" fmla="*/ 29 h 83"/>
                  <a:gd name="T22" fmla="*/ 1198 w 1215"/>
                  <a:gd name="T23" fmla="*/ 37 h 83"/>
                  <a:gd name="T24" fmla="*/ 1056 w 1215"/>
                  <a:gd name="T25" fmla="*/ 56 h 83"/>
                  <a:gd name="T26" fmla="*/ 913 w 1215"/>
                  <a:gd name="T27" fmla="*/ 69 h 83"/>
                  <a:gd name="T28" fmla="*/ 774 w 1215"/>
                  <a:gd name="T29" fmla="*/ 68 h 83"/>
                  <a:gd name="T30" fmla="*/ 542 w 1215"/>
                  <a:gd name="T31" fmla="*/ 83 h 83"/>
                  <a:gd name="T32" fmla="*/ 312 w 1215"/>
                  <a:gd name="T33" fmla="*/ 78 h 83"/>
                  <a:gd name="T34" fmla="*/ 153 w 1215"/>
                  <a:gd name="T35" fmla="*/ 69 h 83"/>
                  <a:gd name="T36" fmla="*/ 10 w 1215"/>
                  <a:gd name="T37" fmla="*/ 46 h 83"/>
                  <a:gd name="T38" fmla="*/ 0 w 1215"/>
                  <a:gd name="T39" fmla="*/ 35 h 83"/>
                  <a:gd name="T40" fmla="*/ 5 w 1215"/>
                  <a:gd name="T41" fmla="*/ 21 h 83"/>
                  <a:gd name="T42" fmla="*/ 18 w 1215"/>
                  <a:gd name="T43" fmla="*/ 9 h 83"/>
                  <a:gd name="T44" fmla="*/ 36 w 1215"/>
                  <a:gd name="T45" fmla="*/ 2 h 83"/>
                  <a:gd name="T46" fmla="*/ 36 w 1215"/>
                  <a:gd name="T47" fmla="*/ 2 h 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15"/>
                  <a:gd name="T73" fmla="*/ 0 h 83"/>
                  <a:gd name="T74" fmla="*/ 1215 w 1215"/>
                  <a:gd name="T75" fmla="*/ 83 h 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15" h="83">
                    <a:moveTo>
                      <a:pt x="36" y="2"/>
                    </a:moveTo>
                    <a:lnTo>
                      <a:pt x="178" y="15"/>
                    </a:lnTo>
                    <a:lnTo>
                      <a:pt x="341" y="26"/>
                    </a:lnTo>
                    <a:lnTo>
                      <a:pt x="455" y="31"/>
                    </a:lnTo>
                    <a:lnTo>
                      <a:pt x="556" y="27"/>
                    </a:lnTo>
                    <a:lnTo>
                      <a:pt x="657" y="16"/>
                    </a:lnTo>
                    <a:lnTo>
                      <a:pt x="772" y="8"/>
                    </a:lnTo>
                    <a:lnTo>
                      <a:pt x="912" y="9"/>
                    </a:lnTo>
                    <a:lnTo>
                      <a:pt x="1194" y="0"/>
                    </a:lnTo>
                    <a:lnTo>
                      <a:pt x="1215" y="16"/>
                    </a:lnTo>
                    <a:lnTo>
                      <a:pt x="1211" y="29"/>
                    </a:lnTo>
                    <a:lnTo>
                      <a:pt x="1198" y="37"/>
                    </a:lnTo>
                    <a:lnTo>
                      <a:pt x="1056" y="56"/>
                    </a:lnTo>
                    <a:lnTo>
                      <a:pt x="913" y="69"/>
                    </a:lnTo>
                    <a:lnTo>
                      <a:pt x="774" y="68"/>
                    </a:lnTo>
                    <a:lnTo>
                      <a:pt x="542" y="83"/>
                    </a:lnTo>
                    <a:lnTo>
                      <a:pt x="312" y="78"/>
                    </a:lnTo>
                    <a:lnTo>
                      <a:pt x="153" y="69"/>
                    </a:lnTo>
                    <a:lnTo>
                      <a:pt x="10" y="46"/>
                    </a:lnTo>
                    <a:lnTo>
                      <a:pt x="0" y="35"/>
                    </a:lnTo>
                    <a:lnTo>
                      <a:pt x="5" y="21"/>
                    </a:lnTo>
                    <a:lnTo>
                      <a:pt x="18" y="9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3" name="Freeform 412"/>
              <p:cNvSpPr>
                <a:spLocks/>
              </p:cNvSpPr>
              <p:nvPr/>
            </p:nvSpPr>
            <p:spPr bwMode="auto">
              <a:xfrm>
                <a:off x="336" y="2439"/>
                <a:ext cx="170" cy="139"/>
              </a:xfrm>
              <a:custGeom>
                <a:avLst/>
                <a:gdLst>
                  <a:gd name="T0" fmla="*/ 0 w 1189"/>
                  <a:gd name="T1" fmla="*/ 175 h 974"/>
                  <a:gd name="T2" fmla="*/ 14 w 1189"/>
                  <a:gd name="T3" fmla="*/ 151 h 974"/>
                  <a:gd name="T4" fmla="*/ 28 w 1189"/>
                  <a:gd name="T5" fmla="*/ 131 h 974"/>
                  <a:gd name="T6" fmla="*/ 61 w 1189"/>
                  <a:gd name="T7" fmla="*/ 97 h 974"/>
                  <a:gd name="T8" fmla="*/ 79 w 1189"/>
                  <a:gd name="T9" fmla="*/ 82 h 974"/>
                  <a:gd name="T10" fmla="*/ 99 w 1189"/>
                  <a:gd name="T11" fmla="*/ 69 h 974"/>
                  <a:gd name="T12" fmla="*/ 120 w 1189"/>
                  <a:gd name="T13" fmla="*/ 56 h 974"/>
                  <a:gd name="T14" fmla="*/ 144 w 1189"/>
                  <a:gd name="T15" fmla="*/ 44 h 974"/>
                  <a:gd name="T16" fmla="*/ 244 w 1189"/>
                  <a:gd name="T17" fmla="*/ 27 h 974"/>
                  <a:gd name="T18" fmla="*/ 404 w 1189"/>
                  <a:gd name="T19" fmla="*/ 9 h 974"/>
                  <a:gd name="T20" fmla="*/ 545 w 1189"/>
                  <a:gd name="T21" fmla="*/ 0 h 974"/>
                  <a:gd name="T22" fmla="*/ 849 w 1189"/>
                  <a:gd name="T23" fmla="*/ 11 h 974"/>
                  <a:gd name="T24" fmla="*/ 1069 w 1189"/>
                  <a:gd name="T25" fmla="*/ 52 h 974"/>
                  <a:gd name="T26" fmla="*/ 1149 w 1189"/>
                  <a:gd name="T27" fmla="*/ 104 h 974"/>
                  <a:gd name="T28" fmla="*/ 1175 w 1189"/>
                  <a:gd name="T29" fmla="*/ 144 h 974"/>
                  <a:gd name="T30" fmla="*/ 1187 w 1189"/>
                  <a:gd name="T31" fmla="*/ 194 h 974"/>
                  <a:gd name="T32" fmla="*/ 1189 w 1189"/>
                  <a:gd name="T33" fmla="*/ 311 h 974"/>
                  <a:gd name="T34" fmla="*/ 1180 w 1189"/>
                  <a:gd name="T35" fmla="*/ 414 h 974"/>
                  <a:gd name="T36" fmla="*/ 1152 w 1189"/>
                  <a:gd name="T37" fmla="*/ 632 h 974"/>
                  <a:gd name="T38" fmla="*/ 1135 w 1189"/>
                  <a:gd name="T39" fmla="*/ 792 h 974"/>
                  <a:gd name="T40" fmla="*/ 1124 w 1189"/>
                  <a:gd name="T41" fmla="*/ 868 h 974"/>
                  <a:gd name="T42" fmla="*/ 1106 w 1189"/>
                  <a:gd name="T43" fmla="*/ 952 h 974"/>
                  <a:gd name="T44" fmla="*/ 1093 w 1189"/>
                  <a:gd name="T45" fmla="*/ 971 h 974"/>
                  <a:gd name="T46" fmla="*/ 1072 w 1189"/>
                  <a:gd name="T47" fmla="*/ 974 h 974"/>
                  <a:gd name="T48" fmla="*/ 1051 w 1189"/>
                  <a:gd name="T49" fmla="*/ 939 h 974"/>
                  <a:gd name="T50" fmla="*/ 1079 w 1189"/>
                  <a:gd name="T51" fmla="*/ 783 h 974"/>
                  <a:gd name="T52" fmla="*/ 1092 w 1189"/>
                  <a:gd name="T53" fmla="*/ 626 h 974"/>
                  <a:gd name="T54" fmla="*/ 1107 w 1189"/>
                  <a:gd name="T55" fmla="*/ 414 h 974"/>
                  <a:gd name="T56" fmla="*/ 1102 w 1189"/>
                  <a:gd name="T57" fmla="*/ 202 h 974"/>
                  <a:gd name="T58" fmla="*/ 1092 w 1189"/>
                  <a:gd name="T59" fmla="*/ 166 h 974"/>
                  <a:gd name="T60" fmla="*/ 1072 w 1189"/>
                  <a:gd name="T61" fmla="*/ 140 h 974"/>
                  <a:gd name="T62" fmla="*/ 1043 w 1189"/>
                  <a:gd name="T63" fmla="*/ 125 h 974"/>
                  <a:gd name="T64" fmla="*/ 1008 w 1189"/>
                  <a:gd name="T65" fmla="*/ 113 h 974"/>
                  <a:gd name="T66" fmla="*/ 840 w 1189"/>
                  <a:gd name="T67" fmla="*/ 101 h 974"/>
                  <a:gd name="T68" fmla="*/ 685 w 1189"/>
                  <a:gd name="T69" fmla="*/ 90 h 974"/>
                  <a:gd name="T70" fmla="*/ 547 w 1189"/>
                  <a:gd name="T71" fmla="*/ 90 h 974"/>
                  <a:gd name="T72" fmla="*/ 252 w 1189"/>
                  <a:gd name="T73" fmla="*/ 117 h 974"/>
                  <a:gd name="T74" fmla="*/ 172 w 1189"/>
                  <a:gd name="T75" fmla="*/ 129 h 974"/>
                  <a:gd name="T76" fmla="*/ 93 w 1189"/>
                  <a:gd name="T77" fmla="*/ 150 h 974"/>
                  <a:gd name="T78" fmla="*/ 59 w 1189"/>
                  <a:gd name="T79" fmla="*/ 164 h 974"/>
                  <a:gd name="T80" fmla="*/ 32 w 1189"/>
                  <a:gd name="T81" fmla="*/ 193 h 974"/>
                  <a:gd name="T82" fmla="*/ 20 w 1189"/>
                  <a:gd name="T83" fmla="*/ 202 h 974"/>
                  <a:gd name="T84" fmla="*/ 7 w 1189"/>
                  <a:gd name="T85" fmla="*/ 201 h 974"/>
                  <a:gd name="T86" fmla="*/ 0 w 1189"/>
                  <a:gd name="T87" fmla="*/ 175 h 974"/>
                  <a:gd name="T88" fmla="*/ 0 w 1189"/>
                  <a:gd name="T89" fmla="*/ 175 h 9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89"/>
                  <a:gd name="T136" fmla="*/ 0 h 974"/>
                  <a:gd name="T137" fmla="*/ 1189 w 1189"/>
                  <a:gd name="T138" fmla="*/ 974 h 9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89" h="974">
                    <a:moveTo>
                      <a:pt x="0" y="175"/>
                    </a:moveTo>
                    <a:lnTo>
                      <a:pt x="14" y="151"/>
                    </a:lnTo>
                    <a:lnTo>
                      <a:pt x="28" y="131"/>
                    </a:lnTo>
                    <a:lnTo>
                      <a:pt x="61" y="97"/>
                    </a:lnTo>
                    <a:lnTo>
                      <a:pt x="79" y="82"/>
                    </a:lnTo>
                    <a:lnTo>
                      <a:pt x="99" y="69"/>
                    </a:lnTo>
                    <a:lnTo>
                      <a:pt x="120" y="56"/>
                    </a:lnTo>
                    <a:lnTo>
                      <a:pt x="144" y="44"/>
                    </a:lnTo>
                    <a:lnTo>
                      <a:pt x="244" y="27"/>
                    </a:lnTo>
                    <a:lnTo>
                      <a:pt x="404" y="9"/>
                    </a:lnTo>
                    <a:lnTo>
                      <a:pt x="545" y="0"/>
                    </a:lnTo>
                    <a:lnTo>
                      <a:pt x="849" y="11"/>
                    </a:lnTo>
                    <a:lnTo>
                      <a:pt x="1069" y="52"/>
                    </a:lnTo>
                    <a:lnTo>
                      <a:pt x="1149" y="104"/>
                    </a:lnTo>
                    <a:lnTo>
                      <a:pt x="1175" y="144"/>
                    </a:lnTo>
                    <a:lnTo>
                      <a:pt x="1187" y="194"/>
                    </a:lnTo>
                    <a:lnTo>
                      <a:pt x="1189" y="311"/>
                    </a:lnTo>
                    <a:lnTo>
                      <a:pt x="1180" y="414"/>
                    </a:lnTo>
                    <a:lnTo>
                      <a:pt x="1152" y="632"/>
                    </a:lnTo>
                    <a:lnTo>
                      <a:pt x="1135" y="792"/>
                    </a:lnTo>
                    <a:lnTo>
                      <a:pt x="1124" y="868"/>
                    </a:lnTo>
                    <a:lnTo>
                      <a:pt x="1106" y="952"/>
                    </a:lnTo>
                    <a:lnTo>
                      <a:pt x="1093" y="971"/>
                    </a:lnTo>
                    <a:lnTo>
                      <a:pt x="1072" y="974"/>
                    </a:lnTo>
                    <a:lnTo>
                      <a:pt x="1051" y="939"/>
                    </a:lnTo>
                    <a:lnTo>
                      <a:pt x="1079" y="783"/>
                    </a:lnTo>
                    <a:lnTo>
                      <a:pt x="1092" y="626"/>
                    </a:lnTo>
                    <a:lnTo>
                      <a:pt x="1107" y="414"/>
                    </a:lnTo>
                    <a:lnTo>
                      <a:pt x="1102" y="202"/>
                    </a:lnTo>
                    <a:lnTo>
                      <a:pt x="1092" y="166"/>
                    </a:lnTo>
                    <a:lnTo>
                      <a:pt x="1072" y="140"/>
                    </a:lnTo>
                    <a:lnTo>
                      <a:pt x="1043" y="125"/>
                    </a:lnTo>
                    <a:lnTo>
                      <a:pt x="1008" y="113"/>
                    </a:lnTo>
                    <a:lnTo>
                      <a:pt x="840" y="101"/>
                    </a:lnTo>
                    <a:lnTo>
                      <a:pt x="685" y="90"/>
                    </a:lnTo>
                    <a:lnTo>
                      <a:pt x="547" y="90"/>
                    </a:lnTo>
                    <a:lnTo>
                      <a:pt x="252" y="117"/>
                    </a:lnTo>
                    <a:lnTo>
                      <a:pt x="172" y="129"/>
                    </a:lnTo>
                    <a:lnTo>
                      <a:pt x="93" y="150"/>
                    </a:lnTo>
                    <a:lnTo>
                      <a:pt x="59" y="164"/>
                    </a:lnTo>
                    <a:lnTo>
                      <a:pt x="32" y="193"/>
                    </a:lnTo>
                    <a:lnTo>
                      <a:pt x="20" y="202"/>
                    </a:lnTo>
                    <a:lnTo>
                      <a:pt x="7" y="201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" name="Freeform 413"/>
              <p:cNvSpPr>
                <a:spLocks/>
              </p:cNvSpPr>
              <p:nvPr/>
            </p:nvSpPr>
            <p:spPr bwMode="auto">
              <a:xfrm>
                <a:off x="336" y="2505"/>
                <a:ext cx="104" cy="82"/>
              </a:xfrm>
              <a:custGeom>
                <a:avLst/>
                <a:gdLst>
                  <a:gd name="T0" fmla="*/ 38 w 726"/>
                  <a:gd name="T1" fmla="*/ 18 h 571"/>
                  <a:gd name="T2" fmla="*/ 56 w 726"/>
                  <a:gd name="T3" fmla="*/ 177 h 571"/>
                  <a:gd name="T4" fmla="*/ 70 w 726"/>
                  <a:gd name="T5" fmla="*/ 251 h 571"/>
                  <a:gd name="T6" fmla="*/ 91 w 726"/>
                  <a:gd name="T7" fmla="*/ 332 h 571"/>
                  <a:gd name="T8" fmla="*/ 109 w 726"/>
                  <a:gd name="T9" fmla="*/ 405 h 571"/>
                  <a:gd name="T10" fmla="*/ 122 w 726"/>
                  <a:gd name="T11" fmla="*/ 435 h 571"/>
                  <a:gd name="T12" fmla="*/ 148 w 726"/>
                  <a:gd name="T13" fmla="*/ 462 h 571"/>
                  <a:gd name="T14" fmla="*/ 176 w 726"/>
                  <a:gd name="T15" fmla="*/ 480 h 571"/>
                  <a:gd name="T16" fmla="*/ 204 w 726"/>
                  <a:gd name="T17" fmla="*/ 494 h 571"/>
                  <a:gd name="T18" fmla="*/ 260 w 726"/>
                  <a:gd name="T19" fmla="*/ 506 h 571"/>
                  <a:gd name="T20" fmla="*/ 388 w 726"/>
                  <a:gd name="T21" fmla="*/ 509 h 571"/>
                  <a:gd name="T22" fmla="*/ 493 w 726"/>
                  <a:gd name="T23" fmla="*/ 510 h 571"/>
                  <a:gd name="T24" fmla="*/ 600 w 726"/>
                  <a:gd name="T25" fmla="*/ 516 h 571"/>
                  <a:gd name="T26" fmla="*/ 707 w 726"/>
                  <a:gd name="T27" fmla="*/ 519 h 571"/>
                  <a:gd name="T28" fmla="*/ 726 w 726"/>
                  <a:gd name="T29" fmla="*/ 538 h 571"/>
                  <a:gd name="T30" fmla="*/ 723 w 726"/>
                  <a:gd name="T31" fmla="*/ 551 h 571"/>
                  <a:gd name="T32" fmla="*/ 708 w 726"/>
                  <a:gd name="T33" fmla="*/ 557 h 571"/>
                  <a:gd name="T34" fmla="*/ 494 w 726"/>
                  <a:gd name="T35" fmla="*/ 571 h 571"/>
                  <a:gd name="T36" fmla="*/ 384 w 726"/>
                  <a:gd name="T37" fmla="*/ 570 h 571"/>
                  <a:gd name="T38" fmla="*/ 247 w 726"/>
                  <a:gd name="T39" fmla="*/ 553 h 571"/>
                  <a:gd name="T40" fmla="*/ 186 w 726"/>
                  <a:gd name="T41" fmla="*/ 531 h 571"/>
                  <a:gd name="T42" fmla="*/ 156 w 726"/>
                  <a:gd name="T43" fmla="*/ 514 h 571"/>
                  <a:gd name="T44" fmla="*/ 125 w 726"/>
                  <a:gd name="T45" fmla="*/ 493 h 571"/>
                  <a:gd name="T46" fmla="*/ 96 w 726"/>
                  <a:gd name="T47" fmla="*/ 461 h 571"/>
                  <a:gd name="T48" fmla="*/ 78 w 726"/>
                  <a:gd name="T49" fmla="*/ 426 h 571"/>
                  <a:gd name="T50" fmla="*/ 55 w 726"/>
                  <a:gd name="T51" fmla="*/ 344 h 571"/>
                  <a:gd name="T52" fmla="*/ 19 w 726"/>
                  <a:gd name="T53" fmla="*/ 183 h 571"/>
                  <a:gd name="T54" fmla="*/ 0 w 726"/>
                  <a:gd name="T55" fmla="*/ 21 h 571"/>
                  <a:gd name="T56" fmla="*/ 5 w 726"/>
                  <a:gd name="T57" fmla="*/ 6 h 571"/>
                  <a:gd name="T58" fmla="*/ 17 w 726"/>
                  <a:gd name="T59" fmla="*/ 0 h 571"/>
                  <a:gd name="T60" fmla="*/ 38 w 726"/>
                  <a:gd name="T61" fmla="*/ 18 h 571"/>
                  <a:gd name="T62" fmla="*/ 38 w 726"/>
                  <a:gd name="T63" fmla="*/ 18 h 5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6"/>
                  <a:gd name="T97" fmla="*/ 0 h 571"/>
                  <a:gd name="T98" fmla="*/ 726 w 726"/>
                  <a:gd name="T99" fmla="*/ 571 h 5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6" h="571">
                    <a:moveTo>
                      <a:pt x="38" y="18"/>
                    </a:moveTo>
                    <a:lnTo>
                      <a:pt x="56" y="177"/>
                    </a:lnTo>
                    <a:lnTo>
                      <a:pt x="70" y="251"/>
                    </a:lnTo>
                    <a:lnTo>
                      <a:pt x="91" y="332"/>
                    </a:lnTo>
                    <a:lnTo>
                      <a:pt x="109" y="405"/>
                    </a:lnTo>
                    <a:lnTo>
                      <a:pt x="122" y="435"/>
                    </a:lnTo>
                    <a:lnTo>
                      <a:pt x="148" y="462"/>
                    </a:lnTo>
                    <a:lnTo>
                      <a:pt x="176" y="480"/>
                    </a:lnTo>
                    <a:lnTo>
                      <a:pt x="204" y="494"/>
                    </a:lnTo>
                    <a:lnTo>
                      <a:pt x="260" y="506"/>
                    </a:lnTo>
                    <a:lnTo>
                      <a:pt x="388" y="509"/>
                    </a:lnTo>
                    <a:lnTo>
                      <a:pt x="493" y="510"/>
                    </a:lnTo>
                    <a:lnTo>
                      <a:pt x="600" y="516"/>
                    </a:lnTo>
                    <a:lnTo>
                      <a:pt x="707" y="519"/>
                    </a:lnTo>
                    <a:lnTo>
                      <a:pt x="726" y="538"/>
                    </a:lnTo>
                    <a:lnTo>
                      <a:pt x="723" y="551"/>
                    </a:lnTo>
                    <a:lnTo>
                      <a:pt x="708" y="557"/>
                    </a:lnTo>
                    <a:lnTo>
                      <a:pt x="494" y="571"/>
                    </a:lnTo>
                    <a:lnTo>
                      <a:pt x="384" y="570"/>
                    </a:lnTo>
                    <a:lnTo>
                      <a:pt x="247" y="553"/>
                    </a:lnTo>
                    <a:lnTo>
                      <a:pt x="186" y="531"/>
                    </a:lnTo>
                    <a:lnTo>
                      <a:pt x="156" y="514"/>
                    </a:lnTo>
                    <a:lnTo>
                      <a:pt x="125" y="493"/>
                    </a:lnTo>
                    <a:lnTo>
                      <a:pt x="96" y="461"/>
                    </a:lnTo>
                    <a:lnTo>
                      <a:pt x="78" y="426"/>
                    </a:lnTo>
                    <a:lnTo>
                      <a:pt x="55" y="344"/>
                    </a:lnTo>
                    <a:lnTo>
                      <a:pt x="19" y="183"/>
                    </a:lnTo>
                    <a:lnTo>
                      <a:pt x="0" y="21"/>
                    </a:lnTo>
                    <a:lnTo>
                      <a:pt x="5" y="6"/>
                    </a:lnTo>
                    <a:lnTo>
                      <a:pt x="17" y="0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" name="Freeform 414"/>
              <p:cNvSpPr>
                <a:spLocks/>
              </p:cNvSpPr>
              <p:nvPr/>
            </p:nvSpPr>
            <p:spPr bwMode="auto">
              <a:xfrm>
                <a:off x="484" y="2590"/>
                <a:ext cx="16" cy="21"/>
              </a:xfrm>
              <a:custGeom>
                <a:avLst/>
                <a:gdLst>
                  <a:gd name="T0" fmla="*/ 99 w 109"/>
                  <a:gd name="T1" fmla="*/ 125 h 144"/>
                  <a:gd name="T2" fmla="*/ 94 w 109"/>
                  <a:gd name="T3" fmla="*/ 140 h 144"/>
                  <a:gd name="T4" fmla="*/ 80 w 109"/>
                  <a:gd name="T5" fmla="*/ 144 h 144"/>
                  <a:gd name="T6" fmla="*/ 62 w 109"/>
                  <a:gd name="T7" fmla="*/ 126 h 144"/>
                  <a:gd name="T8" fmla="*/ 61 w 109"/>
                  <a:gd name="T9" fmla="*/ 58 h 144"/>
                  <a:gd name="T10" fmla="*/ 19 w 109"/>
                  <a:gd name="T11" fmla="*/ 47 h 144"/>
                  <a:gd name="T12" fmla="*/ 3 w 109"/>
                  <a:gd name="T13" fmla="*/ 35 h 144"/>
                  <a:gd name="T14" fmla="*/ 0 w 109"/>
                  <a:gd name="T15" fmla="*/ 19 h 144"/>
                  <a:gd name="T16" fmla="*/ 9 w 109"/>
                  <a:gd name="T17" fmla="*/ 4 h 144"/>
                  <a:gd name="T18" fmla="*/ 27 w 109"/>
                  <a:gd name="T19" fmla="*/ 0 h 144"/>
                  <a:gd name="T20" fmla="*/ 85 w 109"/>
                  <a:gd name="T21" fmla="*/ 5 h 144"/>
                  <a:gd name="T22" fmla="*/ 107 w 109"/>
                  <a:gd name="T23" fmla="*/ 21 h 144"/>
                  <a:gd name="T24" fmla="*/ 109 w 109"/>
                  <a:gd name="T25" fmla="*/ 71 h 144"/>
                  <a:gd name="T26" fmla="*/ 99 w 109"/>
                  <a:gd name="T27" fmla="*/ 125 h 144"/>
                  <a:gd name="T28" fmla="*/ 99 w 109"/>
                  <a:gd name="T29" fmla="*/ 125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44"/>
                  <a:gd name="T47" fmla="*/ 109 w 109"/>
                  <a:gd name="T48" fmla="*/ 144 h 1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44">
                    <a:moveTo>
                      <a:pt x="99" y="125"/>
                    </a:moveTo>
                    <a:lnTo>
                      <a:pt x="94" y="140"/>
                    </a:lnTo>
                    <a:lnTo>
                      <a:pt x="80" y="144"/>
                    </a:lnTo>
                    <a:lnTo>
                      <a:pt x="62" y="126"/>
                    </a:lnTo>
                    <a:lnTo>
                      <a:pt x="61" y="58"/>
                    </a:lnTo>
                    <a:lnTo>
                      <a:pt x="19" y="47"/>
                    </a:lnTo>
                    <a:lnTo>
                      <a:pt x="3" y="35"/>
                    </a:lnTo>
                    <a:lnTo>
                      <a:pt x="0" y="19"/>
                    </a:lnTo>
                    <a:lnTo>
                      <a:pt x="9" y="4"/>
                    </a:lnTo>
                    <a:lnTo>
                      <a:pt x="27" y="0"/>
                    </a:lnTo>
                    <a:lnTo>
                      <a:pt x="85" y="5"/>
                    </a:lnTo>
                    <a:lnTo>
                      <a:pt x="107" y="21"/>
                    </a:lnTo>
                    <a:lnTo>
                      <a:pt x="109" y="71"/>
                    </a:lnTo>
                    <a:lnTo>
                      <a:pt x="99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" name="Freeform 415"/>
              <p:cNvSpPr>
                <a:spLocks/>
              </p:cNvSpPr>
              <p:nvPr/>
            </p:nvSpPr>
            <p:spPr bwMode="auto">
              <a:xfrm>
                <a:off x="458" y="2597"/>
                <a:ext cx="19" cy="22"/>
              </a:xfrm>
              <a:custGeom>
                <a:avLst/>
                <a:gdLst>
                  <a:gd name="T0" fmla="*/ 127 w 134"/>
                  <a:gd name="T1" fmla="*/ 134 h 152"/>
                  <a:gd name="T2" fmla="*/ 120 w 134"/>
                  <a:gd name="T3" fmla="*/ 148 h 152"/>
                  <a:gd name="T4" fmla="*/ 107 w 134"/>
                  <a:gd name="T5" fmla="*/ 152 h 152"/>
                  <a:gd name="T6" fmla="*/ 89 w 134"/>
                  <a:gd name="T7" fmla="*/ 132 h 152"/>
                  <a:gd name="T8" fmla="*/ 94 w 134"/>
                  <a:gd name="T9" fmla="*/ 50 h 152"/>
                  <a:gd name="T10" fmla="*/ 17 w 134"/>
                  <a:gd name="T11" fmla="*/ 37 h 152"/>
                  <a:gd name="T12" fmla="*/ 4 w 134"/>
                  <a:gd name="T13" fmla="*/ 29 h 152"/>
                  <a:gd name="T14" fmla="*/ 0 w 134"/>
                  <a:gd name="T15" fmla="*/ 16 h 152"/>
                  <a:gd name="T16" fmla="*/ 7 w 134"/>
                  <a:gd name="T17" fmla="*/ 3 h 152"/>
                  <a:gd name="T18" fmla="*/ 21 w 134"/>
                  <a:gd name="T19" fmla="*/ 0 h 152"/>
                  <a:gd name="T20" fmla="*/ 114 w 134"/>
                  <a:gd name="T21" fmla="*/ 8 h 152"/>
                  <a:gd name="T22" fmla="*/ 131 w 134"/>
                  <a:gd name="T23" fmla="*/ 36 h 152"/>
                  <a:gd name="T24" fmla="*/ 134 w 134"/>
                  <a:gd name="T25" fmla="*/ 66 h 152"/>
                  <a:gd name="T26" fmla="*/ 127 w 134"/>
                  <a:gd name="T27" fmla="*/ 134 h 152"/>
                  <a:gd name="T28" fmla="*/ 127 w 134"/>
                  <a:gd name="T29" fmla="*/ 13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152"/>
                  <a:gd name="T47" fmla="*/ 134 w 134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152">
                    <a:moveTo>
                      <a:pt x="127" y="134"/>
                    </a:moveTo>
                    <a:lnTo>
                      <a:pt x="120" y="148"/>
                    </a:lnTo>
                    <a:lnTo>
                      <a:pt x="107" y="152"/>
                    </a:lnTo>
                    <a:lnTo>
                      <a:pt x="89" y="132"/>
                    </a:lnTo>
                    <a:lnTo>
                      <a:pt x="94" y="50"/>
                    </a:lnTo>
                    <a:lnTo>
                      <a:pt x="17" y="37"/>
                    </a:lnTo>
                    <a:lnTo>
                      <a:pt x="4" y="29"/>
                    </a:lnTo>
                    <a:lnTo>
                      <a:pt x="0" y="16"/>
                    </a:lnTo>
                    <a:lnTo>
                      <a:pt x="7" y="3"/>
                    </a:lnTo>
                    <a:lnTo>
                      <a:pt x="21" y="0"/>
                    </a:lnTo>
                    <a:lnTo>
                      <a:pt x="114" y="8"/>
                    </a:lnTo>
                    <a:lnTo>
                      <a:pt x="131" y="36"/>
                    </a:lnTo>
                    <a:lnTo>
                      <a:pt x="134" y="66"/>
                    </a:lnTo>
                    <a:lnTo>
                      <a:pt x="12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" name="Freeform 416"/>
              <p:cNvSpPr>
                <a:spLocks/>
              </p:cNvSpPr>
              <p:nvPr/>
            </p:nvSpPr>
            <p:spPr bwMode="auto">
              <a:xfrm>
                <a:off x="435" y="2596"/>
                <a:ext cx="20" cy="23"/>
              </a:xfrm>
              <a:custGeom>
                <a:avLst/>
                <a:gdLst>
                  <a:gd name="T0" fmla="*/ 114 w 137"/>
                  <a:gd name="T1" fmla="*/ 143 h 157"/>
                  <a:gd name="T2" fmla="*/ 105 w 137"/>
                  <a:gd name="T3" fmla="*/ 155 h 157"/>
                  <a:gd name="T4" fmla="*/ 92 w 137"/>
                  <a:gd name="T5" fmla="*/ 157 h 157"/>
                  <a:gd name="T6" fmla="*/ 77 w 137"/>
                  <a:gd name="T7" fmla="*/ 135 h 157"/>
                  <a:gd name="T8" fmla="*/ 86 w 137"/>
                  <a:gd name="T9" fmla="*/ 59 h 157"/>
                  <a:gd name="T10" fmla="*/ 15 w 137"/>
                  <a:gd name="T11" fmla="*/ 37 h 157"/>
                  <a:gd name="T12" fmla="*/ 2 w 137"/>
                  <a:gd name="T13" fmla="*/ 28 h 157"/>
                  <a:gd name="T14" fmla="*/ 0 w 137"/>
                  <a:gd name="T15" fmla="*/ 15 h 157"/>
                  <a:gd name="T16" fmla="*/ 8 w 137"/>
                  <a:gd name="T17" fmla="*/ 4 h 157"/>
                  <a:gd name="T18" fmla="*/ 22 w 137"/>
                  <a:gd name="T19" fmla="*/ 0 h 157"/>
                  <a:gd name="T20" fmla="*/ 115 w 137"/>
                  <a:gd name="T21" fmla="*/ 9 h 157"/>
                  <a:gd name="T22" fmla="*/ 137 w 137"/>
                  <a:gd name="T23" fmla="*/ 33 h 157"/>
                  <a:gd name="T24" fmla="*/ 130 w 137"/>
                  <a:gd name="T25" fmla="*/ 88 h 157"/>
                  <a:gd name="T26" fmla="*/ 114 w 137"/>
                  <a:gd name="T27" fmla="*/ 143 h 157"/>
                  <a:gd name="T28" fmla="*/ 114 w 137"/>
                  <a:gd name="T29" fmla="*/ 143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157"/>
                  <a:gd name="T47" fmla="*/ 137 w 137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157">
                    <a:moveTo>
                      <a:pt x="114" y="143"/>
                    </a:moveTo>
                    <a:lnTo>
                      <a:pt x="105" y="155"/>
                    </a:lnTo>
                    <a:lnTo>
                      <a:pt x="92" y="157"/>
                    </a:lnTo>
                    <a:lnTo>
                      <a:pt x="77" y="135"/>
                    </a:lnTo>
                    <a:lnTo>
                      <a:pt x="86" y="59"/>
                    </a:lnTo>
                    <a:lnTo>
                      <a:pt x="15" y="37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115" y="9"/>
                    </a:lnTo>
                    <a:lnTo>
                      <a:pt x="137" y="33"/>
                    </a:lnTo>
                    <a:lnTo>
                      <a:pt x="130" y="88"/>
                    </a:lnTo>
                    <a:lnTo>
                      <a:pt x="114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" name="Freeform 417"/>
              <p:cNvSpPr>
                <a:spLocks/>
              </p:cNvSpPr>
              <p:nvPr/>
            </p:nvSpPr>
            <p:spPr bwMode="auto">
              <a:xfrm>
                <a:off x="406" y="2596"/>
                <a:ext cx="22" cy="21"/>
              </a:xfrm>
              <a:custGeom>
                <a:avLst/>
                <a:gdLst>
                  <a:gd name="T0" fmla="*/ 142 w 155"/>
                  <a:gd name="T1" fmla="*/ 127 h 147"/>
                  <a:gd name="T2" fmla="*/ 137 w 155"/>
                  <a:gd name="T3" fmla="*/ 142 h 147"/>
                  <a:gd name="T4" fmla="*/ 125 w 155"/>
                  <a:gd name="T5" fmla="*/ 147 h 147"/>
                  <a:gd name="T6" fmla="*/ 105 w 155"/>
                  <a:gd name="T7" fmla="*/ 131 h 147"/>
                  <a:gd name="T8" fmla="*/ 95 w 155"/>
                  <a:gd name="T9" fmla="*/ 57 h 147"/>
                  <a:gd name="T10" fmla="*/ 58 w 155"/>
                  <a:gd name="T11" fmla="*/ 47 h 147"/>
                  <a:gd name="T12" fmla="*/ 16 w 155"/>
                  <a:gd name="T13" fmla="*/ 37 h 147"/>
                  <a:gd name="T14" fmla="*/ 2 w 155"/>
                  <a:gd name="T15" fmla="*/ 29 h 147"/>
                  <a:gd name="T16" fmla="*/ 0 w 155"/>
                  <a:gd name="T17" fmla="*/ 15 h 147"/>
                  <a:gd name="T18" fmla="*/ 6 w 155"/>
                  <a:gd name="T19" fmla="*/ 3 h 147"/>
                  <a:gd name="T20" fmla="*/ 21 w 155"/>
                  <a:gd name="T21" fmla="*/ 0 h 147"/>
                  <a:gd name="T22" fmla="*/ 127 w 155"/>
                  <a:gd name="T23" fmla="*/ 1 h 147"/>
                  <a:gd name="T24" fmla="*/ 149 w 155"/>
                  <a:gd name="T25" fmla="*/ 11 h 147"/>
                  <a:gd name="T26" fmla="*/ 155 w 155"/>
                  <a:gd name="T27" fmla="*/ 33 h 147"/>
                  <a:gd name="T28" fmla="*/ 142 w 155"/>
                  <a:gd name="T29" fmla="*/ 127 h 147"/>
                  <a:gd name="T30" fmla="*/ 142 w 155"/>
                  <a:gd name="T31" fmla="*/ 127 h 1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5"/>
                  <a:gd name="T49" fmla="*/ 0 h 147"/>
                  <a:gd name="T50" fmla="*/ 155 w 155"/>
                  <a:gd name="T51" fmla="*/ 147 h 1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5" h="147">
                    <a:moveTo>
                      <a:pt x="142" y="127"/>
                    </a:moveTo>
                    <a:lnTo>
                      <a:pt x="137" y="142"/>
                    </a:lnTo>
                    <a:lnTo>
                      <a:pt x="125" y="147"/>
                    </a:lnTo>
                    <a:lnTo>
                      <a:pt x="105" y="131"/>
                    </a:lnTo>
                    <a:lnTo>
                      <a:pt x="95" y="57"/>
                    </a:lnTo>
                    <a:lnTo>
                      <a:pt x="58" y="47"/>
                    </a:lnTo>
                    <a:lnTo>
                      <a:pt x="16" y="37"/>
                    </a:lnTo>
                    <a:lnTo>
                      <a:pt x="2" y="29"/>
                    </a:lnTo>
                    <a:lnTo>
                      <a:pt x="0" y="15"/>
                    </a:lnTo>
                    <a:lnTo>
                      <a:pt x="6" y="3"/>
                    </a:lnTo>
                    <a:lnTo>
                      <a:pt x="21" y="0"/>
                    </a:lnTo>
                    <a:lnTo>
                      <a:pt x="127" y="1"/>
                    </a:lnTo>
                    <a:lnTo>
                      <a:pt x="149" y="11"/>
                    </a:lnTo>
                    <a:lnTo>
                      <a:pt x="155" y="33"/>
                    </a:lnTo>
                    <a:lnTo>
                      <a:pt x="14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" name="Freeform 418"/>
              <p:cNvSpPr>
                <a:spLocks/>
              </p:cNvSpPr>
              <p:nvPr/>
            </p:nvSpPr>
            <p:spPr bwMode="auto">
              <a:xfrm>
                <a:off x="342" y="2590"/>
                <a:ext cx="23" cy="22"/>
              </a:xfrm>
              <a:custGeom>
                <a:avLst/>
                <a:gdLst>
                  <a:gd name="T0" fmla="*/ 157 w 162"/>
                  <a:gd name="T1" fmla="*/ 125 h 151"/>
                  <a:gd name="T2" fmla="*/ 151 w 162"/>
                  <a:gd name="T3" fmla="*/ 144 h 151"/>
                  <a:gd name="T4" fmla="*/ 134 w 162"/>
                  <a:gd name="T5" fmla="*/ 151 h 151"/>
                  <a:gd name="T6" fmla="*/ 107 w 162"/>
                  <a:gd name="T7" fmla="*/ 126 h 151"/>
                  <a:gd name="T8" fmla="*/ 102 w 162"/>
                  <a:gd name="T9" fmla="*/ 73 h 151"/>
                  <a:gd name="T10" fmla="*/ 88 w 162"/>
                  <a:gd name="T11" fmla="*/ 63 h 151"/>
                  <a:gd name="T12" fmla="*/ 70 w 162"/>
                  <a:gd name="T13" fmla="*/ 60 h 151"/>
                  <a:gd name="T14" fmla="*/ 30 w 162"/>
                  <a:gd name="T15" fmla="*/ 63 h 151"/>
                  <a:gd name="T16" fmla="*/ 7 w 162"/>
                  <a:gd name="T17" fmla="*/ 51 h 151"/>
                  <a:gd name="T18" fmla="*/ 0 w 162"/>
                  <a:gd name="T19" fmla="*/ 29 h 151"/>
                  <a:gd name="T20" fmla="*/ 10 w 162"/>
                  <a:gd name="T21" fmla="*/ 8 h 151"/>
                  <a:gd name="T22" fmla="*/ 34 w 162"/>
                  <a:gd name="T23" fmla="*/ 0 h 151"/>
                  <a:gd name="T24" fmla="*/ 101 w 162"/>
                  <a:gd name="T25" fmla="*/ 4 h 151"/>
                  <a:gd name="T26" fmla="*/ 152 w 162"/>
                  <a:gd name="T27" fmla="*/ 36 h 151"/>
                  <a:gd name="T28" fmla="*/ 162 w 162"/>
                  <a:gd name="T29" fmla="*/ 77 h 151"/>
                  <a:gd name="T30" fmla="*/ 157 w 162"/>
                  <a:gd name="T31" fmla="*/ 125 h 151"/>
                  <a:gd name="T32" fmla="*/ 157 w 162"/>
                  <a:gd name="T33" fmla="*/ 125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151"/>
                  <a:gd name="T53" fmla="*/ 162 w 162"/>
                  <a:gd name="T54" fmla="*/ 151 h 1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151">
                    <a:moveTo>
                      <a:pt x="157" y="125"/>
                    </a:moveTo>
                    <a:lnTo>
                      <a:pt x="151" y="144"/>
                    </a:lnTo>
                    <a:lnTo>
                      <a:pt x="134" y="151"/>
                    </a:lnTo>
                    <a:lnTo>
                      <a:pt x="107" y="126"/>
                    </a:lnTo>
                    <a:lnTo>
                      <a:pt x="102" y="73"/>
                    </a:lnTo>
                    <a:lnTo>
                      <a:pt x="88" y="63"/>
                    </a:lnTo>
                    <a:lnTo>
                      <a:pt x="70" y="60"/>
                    </a:lnTo>
                    <a:lnTo>
                      <a:pt x="30" y="63"/>
                    </a:lnTo>
                    <a:lnTo>
                      <a:pt x="7" y="51"/>
                    </a:lnTo>
                    <a:lnTo>
                      <a:pt x="0" y="29"/>
                    </a:lnTo>
                    <a:lnTo>
                      <a:pt x="10" y="8"/>
                    </a:lnTo>
                    <a:lnTo>
                      <a:pt x="34" y="0"/>
                    </a:lnTo>
                    <a:lnTo>
                      <a:pt x="101" y="4"/>
                    </a:lnTo>
                    <a:lnTo>
                      <a:pt x="152" y="36"/>
                    </a:lnTo>
                    <a:lnTo>
                      <a:pt x="162" y="77"/>
                    </a:lnTo>
                    <a:lnTo>
                      <a:pt x="157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" name="Freeform 419"/>
              <p:cNvSpPr>
                <a:spLocks/>
              </p:cNvSpPr>
              <p:nvPr/>
            </p:nvSpPr>
            <p:spPr bwMode="auto">
              <a:xfrm>
                <a:off x="343" y="2637"/>
                <a:ext cx="13" cy="22"/>
              </a:xfrm>
              <a:custGeom>
                <a:avLst/>
                <a:gdLst>
                  <a:gd name="T0" fmla="*/ 83 w 88"/>
                  <a:gd name="T1" fmla="*/ 16 h 152"/>
                  <a:gd name="T2" fmla="*/ 88 w 88"/>
                  <a:gd name="T3" fmla="*/ 58 h 152"/>
                  <a:gd name="T4" fmla="*/ 83 w 88"/>
                  <a:gd name="T5" fmla="*/ 101 h 152"/>
                  <a:gd name="T6" fmla="*/ 56 w 88"/>
                  <a:gd name="T7" fmla="*/ 126 h 152"/>
                  <a:gd name="T8" fmla="*/ 26 w 88"/>
                  <a:gd name="T9" fmla="*/ 149 h 152"/>
                  <a:gd name="T10" fmla="*/ 11 w 88"/>
                  <a:gd name="T11" fmla="*/ 152 h 152"/>
                  <a:gd name="T12" fmla="*/ 0 w 88"/>
                  <a:gd name="T13" fmla="*/ 144 h 152"/>
                  <a:gd name="T14" fmla="*/ 5 w 88"/>
                  <a:gd name="T15" fmla="*/ 117 h 152"/>
                  <a:gd name="T16" fmla="*/ 41 w 88"/>
                  <a:gd name="T17" fmla="*/ 77 h 152"/>
                  <a:gd name="T18" fmla="*/ 46 w 88"/>
                  <a:gd name="T19" fmla="*/ 21 h 152"/>
                  <a:gd name="T20" fmla="*/ 50 w 88"/>
                  <a:gd name="T21" fmla="*/ 5 h 152"/>
                  <a:gd name="T22" fmla="*/ 62 w 88"/>
                  <a:gd name="T23" fmla="*/ 0 h 152"/>
                  <a:gd name="T24" fmla="*/ 83 w 88"/>
                  <a:gd name="T25" fmla="*/ 16 h 152"/>
                  <a:gd name="T26" fmla="*/ 83 w 88"/>
                  <a:gd name="T27" fmla="*/ 16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152"/>
                  <a:gd name="T44" fmla="*/ 88 w 88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152">
                    <a:moveTo>
                      <a:pt x="83" y="16"/>
                    </a:moveTo>
                    <a:lnTo>
                      <a:pt x="88" y="58"/>
                    </a:lnTo>
                    <a:lnTo>
                      <a:pt x="83" y="101"/>
                    </a:lnTo>
                    <a:lnTo>
                      <a:pt x="56" y="126"/>
                    </a:lnTo>
                    <a:lnTo>
                      <a:pt x="26" y="149"/>
                    </a:lnTo>
                    <a:lnTo>
                      <a:pt x="11" y="152"/>
                    </a:lnTo>
                    <a:lnTo>
                      <a:pt x="0" y="144"/>
                    </a:lnTo>
                    <a:lnTo>
                      <a:pt x="5" y="117"/>
                    </a:lnTo>
                    <a:lnTo>
                      <a:pt x="41" y="77"/>
                    </a:lnTo>
                    <a:lnTo>
                      <a:pt x="46" y="21"/>
                    </a:lnTo>
                    <a:lnTo>
                      <a:pt x="50" y="5"/>
                    </a:lnTo>
                    <a:lnTo>
                      <a:pt x="62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" name="Freeform 420"/>
              <p:cNvSpPr>
                <a:spLocks/>
              </p:cNvSpPr>
              <p:nvPr/>
            </p:nvSpPr>
            <p:spPr bwMode="auto">
              <a:xfrm>
                <a:off x="464" y="2634"/>
                <a:ext cx="28" cy="26"/>
              </a:xfrm>
              <a:custGeom>
                <a:avLst/>
                <a:gdLst>
                  <a:gd name="T0" fmla="*/ 66 w 195"/>
                  <a:gd name="T1" fmla="*/ 30 h 186"/>
                  <a:gd name="T2" fmla="*/ 73 w 195"/>
                  <a:gd name="T3" fmla="*/ 100 h 186"/>
                  <a:gd name="T4" fmla="*/ 100 w 195"/>
                  <a:gd name="T5" fmla="*/ 118 h 186"/>
                  <a:gd name="T6" fmla="*/ 131 w 195"/>
                  <a:gd name="T7" fmla="*/ 136 h 186"/>
                  <a:gd name="T8" fmla="*/ 162 w 195"/>
                  <a:gd name="T9" fmla="*/ 152 h 186"/>
                  <a:gd name="T10" fmla="*/ 192 w 195"/>
                  <a:gd name="T11" fmla="*/ 165 h 186"/>
                  <a:gd name="T12" fmla="*/ 195 w 195"/>
                  <a:gd name="T13" fmla="*/ 174 h 186"/>
                  <a:gd name="T14" fmla="*/ 180 w 195"/>
                  <a:gd name="T15" fmla="*/ 183 h 186"/>
                  <a:gd name="T16" fmla="*/ 134 w 195"/>
                  <a:gd name="T17" fmla="*/ 186 h 186"/>
                  <a:gd name="T18" fmla="*/ 35 w 195"/>
                  <a:gd name="T19" fmla="*/ 125 h 186"/>
                  <a:gd name="T20" fmla="*/ 17 w 195"/>
                  <a:gd name="T21" fmla="*/ 75 h 186"/>
                  <a:gd name="T22" fmla="*/ 0 w 195"/>
                  <a:gd name="T23" fmla="*/ 25 h 186"/>
                  <a:gd name="T24" fmla="*/ 4 w 195"/>
                  <a:gd name="T25" fmla="*/ 6 h 186"/>
                  <a:gd name="T26" fmla="*/ 24 w 195"/>
                  <a:gd name="T27" fmla="*/ 0 h 186"/>
                  <a:gd name="T28" fmla="*/ 48 w 195"/>
                  <a:gd name="T29" fmla="*/ 8 h 186"/>
                  <a:gd name="T30" fmla="*/ 66 w 195"/>
                  <a:gd name="T31" fmla="*/ 30 h 186"/>
                  <a:gd name="T32" fmla="*/ 66 w 195"/>
                  <a:gd name="T33" fmla="*/ 30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5"/>
                  <a:gd name="T52" fmla="*/ 0 h 186"/>
                  <a:gd name="T53" fmla="*/ 195 w 195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5" h="186">
                    <a:moveTo>
                      <a:pt x="66" y="30"/>
                    </a:moveTo>
                    <a:lnTo>
                      <a:pt x="73" y="100"/>
                    </a:lnTo>
                    <a:lnTo>
                      <a:pt x="100" y="118"/>
                    </a:lnTo>
                    <a:lnTo>
                      <a:pt x="131" y="136"/>
                    </a:lnTo>
                    <a:lnTo>
                      <a:pt x="162" y="152"/>
                    </a:lnTo>
                    <a:lnTo>
                      <a:pt x="192" y="165"/>
                    </a:lnTo>
                    <a:lnTo>
                      <a:pt x="195" y="174"/>
                    </a:lnTo>
                    <a:lnTo>
                      <a:pt x="180" y="183"/>
                    </a:lnTo>
                    <a:lnTo>
                      <a:pt x="134" y="186"/>
                    </a:lnTo>
                    <a:lnTo>
                      <a:pt x="35" y="125"/>
                    </a:lnTo>
                    <a:lnTo>
                      <a:pt x="17" y="75"/>
                    </a:lnTo>
                    <a:lnTo>
                      <a:pt x="0" y="2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" name="Freeform 421"/>
              <p:cNvSpPr>
                <a:spLocks/>
              </p:cNvSpPr>
              <p:nvPr/>
            </p:nvSpPr>
            <p:spPr bwMode="auto">
              <a:xfrm>
                <a:off x="500" y="2416"/>
                <a:ext cx="38" cy="218"/>
              </a:xfrm>
              <a:custGeom>
                <a:avLst/>
                <a:gdLst>
                  <a:gd name="T0" fmla="*/ 251 w 263"/>
                  <a:gd name="T1" fmla="*/ 13 h 1524"/>
                  <a:gd name="T2" fmla="*/ 263 w 263"/>
                  <a:gd name="T3" fmla="*/ 144 h 1524"/>
                  <a:gd name="T4" fmla="*/ 258 w 263"/>
                  <a:gd name="T5" fmla="*/ 312 h 1524"/>
                  <a:gd name="T6" fmla="*/ 247 w 263"/>
                  <a:gd name="T7" fmla="*/ 472 h 1524"/>
                  <a:gd name="T8" fmla="*/ 239 w 263"/>
                  <a:gd name="T9" fmla="*/ 576 h 1524"/>
                  <a:gd name="T10" fmla="*/ 225 w 263"/>
                  <a:gd name="T11" fmla="*/ 692 h 1524"/>
                  <a:gd name="T12" fmla="*/ 209 w 263"/>
                  <a:gd name="T13" fmla="*/ 795 h 1524"/>
                  <a:gd name="T14" fmla="*/ 178 w 263"/>
                  <a:gd name="T15" fmla="*/ 1015 h 1524"/>
                  <a:gd name="T16" fmla="*/ 164 w 263"/>
                  <a:gd name="T17" fmla="*/ 1133 h 1524"/>
                  <a:gd name="T18" fmla="*/ 153 w 263"/>
                  <a:gd name="T19" fmla="*/ 1188 h 1524"/>
                  <a:gd name="T20" fmla="*/ 140 w 263"/>
                  <a:gd name="T21" fmla="*/ 1250 h 1524"/>
                  <a:gd name="T22" fmla="*/ 120 w 263"/>
                  <a:gd name="T23" fmla="*/ 1324 h 1524"/>
                  <a:gd name="T24" fmla="*/ 97 w 263"/>
                  <a:gd name="T25" fmla="*/ 1388 h 1524"/>
                  <a:gd name="T26" fmla="*/ 84 w 263"/>
                  <a:gd name="T27" fmla="*/ 1418 h 1524"/>
                  <a:gd name="T28" fmla="*/ 68 w 263"/>
                  <a:gd name="T29" fmla="*/ 1448 h 1524"/>
                  <a:gd name="T30" fmla="*/ 52 w 263"/>
                  <a:gd name="T31" fmla="*/ 1481 h 1524"/>
                  <a:gd name="T32" fmla="*/ 32 w 263"/>
                  <a:gd name="T33" fmla="*/ 1515 h 1524"/>
                  <a:gd name="T34" fmla="*/ 20 w 263"/>
                  <a:gd name="T35" fmla="*/ 1524 h 1524"/>
                  <a:gd name="T36" fmla="*/ 6 w 263"/>
                  <a:gd name="T37" fmla="*/ 1522 h 1524"/>
                  <a:gd name="T38" fmla="*/ 0 w 263"/>
                  <a:gd name="T39" fmla="*/ 1496 h 1524"/>
                  <a:gd name="T40" fmla="*/ 28 w 263"/>
                  <a:gd name="T41" fmla="*/ 1431 h 1524"/>
                  <a:gd name="T42" fmla="*/ 44 w 263"/>
                  <a:gd name="T43" fmla="*/ 1369 h 1524"/>
                  <a:gd name="T44" fmla="*/ 66 w 263"/>
                  <a:gd name="T45" fmla="*/ 1232 h 1524"/>
                  <a:gd name="T46" fmla="*/ 109 w 263"/>
                  <a:gd name="T47" fmla="*/ 1008 h 1524"/>
                  <a:gd name="T48" fmla="*/ 125 w 263"/>
                  <a:gd name="T49" fmla="*/ 892 h 1524"/>
                  <a:gd name="T50" fmla="*/ 145 w 263"/>
                  <a:gd name="T51" fmla="*/ 790 h 1524"/>
                  <a:gd name="T52" fmla="*/ 179 w 263"/>
                  <a:gd name="T53" fmla="*/ 571 h 1524"/>
                  <a:gd name="T54" fmla="*/ 192 w 263"/>
                  <a:gd name="T55" fmla="*/ 468 h 1524"/>
                  <a:gd name="T56" fmla="*/ 211 w 263"/>
                  <a:gd name="T57" fmla="*/ 312 h 1524"/>
                  <a:gd name="T58" fmla="*/ 223 w 263"/>
                  <a:gd name="T59" fmla="*/ 150 h 1524"/>
                  <a:gd name="T60" fmla="*/ 214 w 263"/>
                  <a:gd name="T61" fmla="*/ 22 h 1524"/>
                  <a:gd name="T62" fmla="*/ 216 w 263"/>
                  <a:gd name="T63" fmla="*/ 7 h 1524"/>
                  <a:gd name="T64" fmla="*/ 228 w 263"/>
                  <a:gd name="T65" fmla="*/ 0 h 1524"/>
                  <a:gd name="T66" fmla="*/ 251 w 263"/>
                  <a:gd name="T67" fmla="*/ 13 h 1524"/>
                  <a:gd name="T68" fmla="*/ 251 w 263"/>
                  <a:gd name="T69" fmla="*/ 13 h 1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3"/>
                  <a:gd name="T106" fmla="*/ 0 h 1524"/>
                  <a:gd name="T107" fmla="*/ 263 w 263"/>
                  <a:gd name="T108" fmla="*/ 1524 h 1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3" h="1524">
                    <a:moveTo>
                      <a:pt x="251" y="13"/>
                    </a:moveTo>
                    <a:lnTo>
                      <a:pt x="263" y="144"/>
                    </a:lnTo>
                    <a:lnTo>
                      <a:pt x="258" y="312"/>
                    </a:lnTo>
                    <a:lnTo>
                      <a:pt x="247" y="472"/>
                    </a:lnTo>
                    <a:lnTo>
                      <a:pt x="239" y="576"/>
                    </a:lnTo>
                    <a:lnTo>
                      <a:pt x="225" y="692"/>
                    </a:lnTo>
                    <a:lnTo>
                      <a:pt x="209" y="795"/>
                    </a:lnTo>
                    <a:lnTo>
                      <a:pt x="178" y="1015"/>
                    </a:lnTo>
                    <a:lnTo>
                      <a:pt x="164" y="1133"/>
                    </a:lnTo>
                    <a:lnTo>
                      <a:pt x="153" y="1188"/>
                    </a:lnTo>
                    <a:lnTo>
                      <a:pt x="140" y="1250"/>
                    </a:lnTo>
                    <a:lnTo>
                      <a:pt x="120" y="1324"/>
                    </a:lnTo>
                    <a:lnTo>
                      <a:pt x="97" y="1388"/>
                    </a:lnTo>
                    <a:lnTo>
                      <a:pt x="84" y="1418"/>
                    </a:lnTo>
                    <a:lnTo>
                      <a:pt x="68" y="1448"/>
                    </a:lnTo>
                    <a:lnTo>
                      <a:pt x="52" y="1481"/>
                    </a:lnTo>
                    <a:lnTo>
                      <a:pt x="32" y="1515"/>
                    </a:lnTo>
                    <a:lnTo>
                      <a:pt x="20" y="1524"/>
                    </a:lnTo>
                    <a:lnTo>
                      <a:pt x="6" y="1522"/>
                    </a:lnTo>
                    <a:lnTo>
                      <a:pt x="0" y="1496"/>
                    </a:lnTo>
                    <a:lnTo>
                      <a:pt x="28" y="1431"/>
                    </a:lnTo>
                    <a:lnTo>
                      <a:pt x="44" y="1369"/>
                    </a:lnTo>
                    <a:lnTo>
                      <a:pt x="66" y="1232"/>
                    </a:lnTo>
                    <a:lnTo>
                      <a:pt x="109" y="1008"/>
                    </a:lnTo>
                    <a:lnTo>
                      <a:pt x="125" y="892"/>
                    </a:lnTo>
                    <a:lnTo>
                      <a:pt x="145" y="790"/>
                    </a:lnTo>
                    <a:lnTo>
                      <a:pt x="179" y="571"/>
                    </a:lnTo>
                    <a:lnTo>
                      <a:pt x="192" y="468"/>
                    </a:lnTo>
                    <a:lnTo>
                      <a:pt x="211" y="312"/>
                    </a:lnTo>
                    <a:lnTo>
                      <a:pt x="223" y="150"/>
                    </a:lnTo>
                    <a:lnTo>
                      <a:pt x="214" y="22"/>
                    </a:lnTo>
                    <a:lnTo>
                      <a:pt x="216" y="7"/>
                    </a:lnTo>
                    <a:lnTo>
                      <a:pt x="228" y="0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" name="Freeform 422"/>
              <p:cNvSpPr>
                <a:spLocks/>
              </p:cNvSpPr>
              <p:nvPr/>
            </p:nvSpPr>
            <p:spPr bwMode="auto">
              <a:xfrm>
                <a:off x="240" y="2588"/>
                <a:ext cx="45" cy="102"/>
              </a:xfrm>
              <a:custGeom>
                <a:avLst/>
                <a:gdLst>
                  <a:gd name="T0" fmla="*/ 302 w 315"/>
                  <a:gd name="T1" fmla="*/ 36 h 713"/>
                  <a:gd name="T2" fmla="*/ 181 w 315"/>
                  <a:gd name="T3" fmla="*/ 52 h 713"/>
                  <a:gd name="T4" fmla="*/ 126 w 315"/>
                  <a:gd name="T5" fmla="*/ 63 h 713"/>
                  <a:gd name="T6" fmla="*/ 72 w 315"/>
                  <a:gd name="T7" fmla="*/ 92 h 713"/>
                  <a:gd name="T8" fmla="*/ 53 w 315"/>
                  <a:gd name="T9" fmla="*/ 121 h 713"/>
                  <a:gd name="T10" fmla="*/ 51 w 315"/>
                  <a:gd name="T11" fmla="*/ 138 h 713"/>
                  <a:gd name="T12" fmla="*/ 52 w 315"/>
                  <a:gd name="T13" fmla="*/ 156 h 713"/>
                  <a:gd name="T14" fmla="*/ 63 w 315"/>
                  <a:gd name="T15" fmla="*/ 237 h 713"/>
                  <a:gd name="T16" fmla="*/ 49 w 315"/>
                  <a:gd name="T17" fmla="*/ 687 h 713"/>
                  <a:gd name="T18" fmla="*/ 41 w 315"/>
                  <a:gd name="T19" fmla="*/ 706 h 713"/>
                  <a:gd name="T20" fmla="*/ 24 w 315"/>
                  <a:gd name="T21" fmla="*/ 713 h 713"/>
                  <a:gd name="T22" fmla="*/ 0 w 315"/>
                  <a:gd name="T23" fmla="*/ 687 h 713"/>
                  <a:gd name="T24" fmla="*/ 9 w 315"/>
                  <a:gd name="T25" fmla="*/ 461 h 713"/>
                  <a:gd name="T26" fmla="*/ 27 w 315"/>
                  <a:gd name="T27" fmla="*/ 234 h 713"/>
                  <a:gd name="T28" fmla="*/ 20 w 315"/>
                  <a:gd name="T29" fmla="*/ 138 h 713"/>
                  <a:gd name="T30" fmla="*/ 24 w 315"/>
                  <a:gd name="T31" fmla="*/ 97 h 713"/>
                  <a:gd name="T32" fmla="*/ 34 w 315"/>
                  <a:gd name="T33" fmla="*/ 79 h 713"/>
                  <a:gd name="T34" fmla="*/ 50 w 315"/>
                  <a:gd name="T35" fmla="*/ 62 h 713"/>
                  <a:gd name="T36" fmla="*/ 79 w 315"/>
                  <a:gd name="T37" fmla="*/ 44 h 713"/>
                  <a:gd name="T38" fmla="*/ 107 w 315"/>
                  <a:gd name="T39" fmla="*/ 31 h 713"/>
                  <a:gd name="T40" fmla="*/ 165 w 315"/>
                  <a:gd name="T41" fmla="*/ 18 h 713"/>
                  <a:gd name="T42" fmla="*/ 292 w 315"/>
                  <a:gd name="T43" fmla="*/ 0 h 713"/>
                  <a:gd name="T44" fmla="*/ 307 w 315"/>
                  <a:gd name="T45" fmla="*/ 3 h 713"/>
                  <a:gd name="T46" fmla="*/ 315 w 315"/>
                  <a:gd name="T47" fmla="*/ 14 h 713"/>
                  <a:gd name="T48" fmla="*/ 314 w 315"/>
                  <a:gd name="T49" fmla="*/ 27 h 713"/>
                  <a:gd name="T50" fmla="*/ 302 w 315"/>
                  <a:gd name="T51" fmla="*/ 36 h 713"/>
                  <a:gd name="T52" fmla="*/ 302 w 315"/>
                  <a:gd name="T53" fmla="*/ 36 h 7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5"/>
                  <a:gd name="T82" fmla="*/ 0 h 713"/>
                  <a:gd name="T83" fmla="*/ 315 w 315"/>
                  <a:gd name="T84" fmla="*/ 713 h 7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5" h="713">
                    <a:moveTo>
                      <a:pt x="302" y="36"/>
                    </a:moveTo>
                    <a:lnTo>
                      <a:pt x="181" y="52"/>
                    </a:lnTo>
                    <a:lnTo>
                      <a:pt x="126" y="63"/>
                    </a:lnTo>
                    <a:lnTo>
                      <a:pt x="72" y="92"/>
                    </a:lnTo>
                    <a:lnTo>
                      <a:pt x="53" y="121"/>
                    </a:lnTo>
                    <a:lnTo>
                      <a:pt x="51" y="138"/>
                    </a:lnTo>
                    <a:lnTo>
                      <a:pt x="52" y="156"/>
                    </a:lnTo>
                    <a:lnTo>
                      <a:pt x="63" y="237"/>
                    </a:lnTo>
                    <a:lnTo>
                      <a:pt x="49" y="687"/>
                    </a:lnTo>
                    <a:lnTo>
                      <a:pt x="41" y="706"/>
                    </a:lnTo>
                    <a:lnTo>
                      <a:pt x="24" y="713"/>
                    </a:lnTo>
                    <a:lnTo>
                      <a:pt x="0" y="687"/>
                    </a:lnTo>
                    <a:lnTo>
                      <a:pt x="9" y="461"/>
                    </a:lnTo>
                    <a:lnTo>
                      <a:pt x="27" y="234"/>
                    </a:lnTo>
                    <a:lnTo>
                      <a:pt x="20" y="138"/>
                    </a:lnTo>
                    <a:lnTo>
                      <a:pt x="24" y="97"/>
                    </a:lnTo>
                    <a:lnTo>
                      <a:pt x="34" y="79"/>
                    </a:lnTo>
                    <a:lnTo>
                      <a:pt x="50" y="62"/>
                    </a:lnTo>
                    <a:lnTo>
                      <a:pt x="79" y="44"/>
                    </a:lnTo>
                    <a:lnTo>
                      <a:pt x="107" y="31"/>
                    </a:lnTo>
                    <a:lnTo>
                      <a:pt x="165" y="18"/>
                    </a:lnTo>
                    <a:lnTo>
                      <a:pt x="292" y="0"/>
                    </a:lnTo>
                    <a:lnTo>
                      <a:pt x="307" y="3"/>
                    </a:lnTo>
                    <a:lnTo>
                      <a:pt x="315" y="14"/>
                    </a:lnTo>
                    <a:lnTo>
                      <a:pt x="314" y="27"/>
                    </a:lnTo>
                    <a:lnTo>
                      <a:pt x="30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" name="Freeform 423"/>
              <p:cNvSpPr>
                <a:spLocks/>
              </p:cNvSpPr>
              <p:nvPr/>
            </p:nvSpPr>
            <p:spPr bwMode="auto">
              <a:xfrm>
                <a:off x="548" y="2674"/>
                <a:ext cx="32" cy="36"/>
              </a:xfrm>
              <a:custGeom>
                <a:avLst/>
                <a:gdLst>
                  <a:gd name="T0" fmla="*/ 190 w 224"/>
                  <a:gd name="T1" fmla="*/ 1 h 248"/>
                  <a:gd name="T2" fmla="*/ 210 w 224"/>
                  <a:gd name="T3" fmla="*/ 0 h 248"/>
                  <a:gd name="T4" fmla="*/ 223 w 224"/>
                  <a:gd name="T5" fmla="*/ 13 h 248"/>
                  <a:gd name="T6" fmla="*/ 224 w 224"/>
                  <a:gd name="T7" fmla="*/ 31 h 248"/>
                  <a:gd name="T8" fmla="*/ 211 w 224"/>
                  <a:gd name="T9" fmla="*/ 47 h 248"/>
                  <a:gd name="T10" fmla="*/ 153 w 224"/>
                  <a:gd name="T11" fmla="*/ 80 h 248"/>
                  <a:gd name="T12" fmla="*/ 151 w 224"/>
                  <a:gd name="T13" fmla="*/ 108 h 248"/>
                  <a:gd name="T14" fmla="*/ 158 w 224"/>
                  <a:gd name="T15" fmla="*/ 140 h 248"/>
                  <a:gd name="T16" fmla="*/ 144 w 224"/>
                  <a:gd name="T17" fmla="*/ 171 h 248"/>
                  <a:gd name="T18" fmla="*/ 118 w 224"/>
                  <a:gd name="T19" fmla="*/ 196 h 248"/>
                  <a:gd name="T20" fmla="*/ 104 w 224"/>
                  <a:gd name="T21" fmla="*/ 205 h 248"/>
                  <a:gd name="T22" fmla="*/ 83 w 224"/>
                  <a:gd name="T23" fmla="*/ 215 h 248"/>
                  <a:gd name="T24" fmla="*/ 47 w 224"/>
                  <a:gd name="T25" fmla="*/ 235 h 248"/>
                  <a:gd name="T26" fmla="*/ 20 w 224"/>
                  <a:gd name="T27" fmla="*/ 248 h 248"/>
                  <a:gd name="T28" fmla="*/ 2 w 224"/>
                  <a:gd name="T29" fmla="*/ 240 h 248"/>
                  <a:gd name="T30" fmla="*/ 0 w 224"/>
                  <a:gd name="T31" fmla="*/ 218 h 248"/>
                  <a:gd name="T32" fmla="*/ 5 w 224"/>
                  <a:gd name="T33" fmla="*/ 205 h 248"/>
                  <a:gd name="T34" fmla="*/ 18 w 224"/>
                  <a:gd name="T35" fmla="*/ 190 h 248"/>
                  <a:gd name="T36" fmla="*/ 35 w 224"/>
                  <a:gd name="T37" fmla="*/ 175 h 248"/>
                  <a:gd name="T38" fmla="*/ 61 w 224"/>
                  <a:gd name="T39" fmla="*/ 157 h 248"/>
                  <a:gd name="T40" fmla="*/ 93 w 224"/>
                  <a:gd name="T41" fmla="*/ 132 h 248"/>
                  <a:gd name="T42" fmla="*/ 109 w 224"/>
                  <a:gd name="T43" fmla="*/ 48 h 248"/>
                  <a:gd name="T44" fmla="*/ 146 w 224"/>
                  <a:gd name="T45" fmla="*/ 19 h 248"/>
                  <a:gd name="T46" fmla="*/ 190 w 224"/>
                  <a:gd name="T47" fmla="*/ 1 h 248"/>
                  <a:gd name="T48" fmla="*/ 190 w 224"/>
                  <a:gd name="T49" fmla="*/ 1 h 2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248"/>
                  <a:gd name="T77" fmla="*/ 224 w 224"/>
                  <a:gd name="T78" fmla="*/ 248 h 2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248">
                    <a:moveTo>
                      <a:pt x="190" y="1"/>
                    </a:moveTo>
                    <a:lnTo>
                      <a:pt x="210" y="0"/>
                    </a:lnTo>
                    <a:lnTo>
                      <a:pt x="223" y="13"/>
                    </a:lnTo>
                    <a:lnTo>
                      <a:pt x="224" y="31"/>
                    </a:lnTo>
                    <a:lnTo>
                      <a:pt x="211" y="47"/>
                    </a:lnTo>
                    <a:lnTo>
                      <a:pt x="153" y="80"/>
                    </a:lnTo>
                    <a:lnTo>
                      <a:pt x="151" y="108"/>
                    </a:lnTo>
                    <a:lnTo>
                      <a:pt x="158" y="140"/>
                    </a:lnTo>
                    <a:lnTo>
                      <a:pt x="144" y="171"/>
                    </a:lnTo>
                    <a:lnTo>
                      <a:pt x="118" y="196"/>
                    </a:lnTo>
                    <a:lnTo>
                      <a:pt x="104" y="205"/>
                    </a:lnTo>
                    <a:lnTo>
                      <a:pt x="83" y="215"/>
                    </a:lnTo>
                    <a:lnTo>
                      <a:pt x="47" y="235"/>
                    </a:lnTo>
                    <a:lnTo>
                      <a:pt x="20" y="248"/>
                    </a:lnTo>
                    <a:lnTo>
                      <a:pt x="2" y="240"/>
                    </a:lnTo>
                    <a:lnTo>
                      <a:pt x="0" y="218"/>
                    </a:lnTo>
                    <a:lnTo>
                      <a:pt x="5" y="205"/>
                    </a:lnTo>
                    <a:lnTo>
                      <a:pt x="18" y="190"/>
                    </a:lnTo>
                    <a:lnTo>
                      <a:pt x="35" y="175"/>
                    </a:lnTo>
                    <a:lnTo>
                      <a:pt x="61" y="157"/>
                    </a:lnTo>
                    <a:lnTo>
                      <a:pt x="93" y="132"/>
                    </a:lnTo>
                    <a:lnTo>
                      <a:pt x="109" y="48"/>
                    </a:lnTo>
                    <a:lnTo>
                      <a:pt x="146" y="19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" name="Freeform 424"/>
              <p:cNvSpPr>
                <a:spLocks/>
              </p:cNvSpPr>
              <p:nvPr/>
            </p:nvSpPr>
            <p:spPr bwMode="auto">
              <a:xfrm>
                <a:off x="573" y="2662"/>
                <a:ext cx="89" cy="71"/>
              </a:xfrm>
              <a:custGeom>
                <a:avLst/>
                <a:gdLst>
                  <a:gd name="T0" fmla="*/ 125 w 624"/>
                  <a:gd name="T1" fmla="*/ 50 h 493"/>
                  <a:gd name="T2" fmla="*/ 47 w 624"/>
                  <a:gd name="T3" fmla="*/ 116 h 493"/>
                  <a:gd name="T4" fmla="*/ 52 w 624"/>
                  <a:gd name="T5" fmla="*/ 176 h 493"/>
                  <a:gd name="T6" fmla="*/ 105 w 624"/>
                  <a:gd name="T7" fmla="*/ 272 h 493"/>
                  <a:gd name="T8" fmla="*/ 101 w 624"/>
                  <a:gd name="T9" fmla="*/ 356 h 493"/>
                  <a:gd name="T10" fmla="*/ 111 w 624"/>
                  <a:gd name="T11" fmla="*/ 377 h 493"/>
                  <a:gd name="T12" fmla="*/ 144 w 624"/>
                  <a:gd name="T13" fmla="*/ 400 h 493"/>
                  <a:gd name="T14" fmla="*/ 317 w 624"/>
                  <a:gd name="T15" fmla="*/ 428 h 493"/>
                  <a:gd name="T16" fmla="*/ 447 w 624"/>
                  <a:gd name="T17" fmla="*/ 399 h 493"/>
                  <a:gd name="T18" fmla="*/ 530 w 624"/>
                  <a:gd name="T19" fmla="*/ 330 h 493"/>
                  <a:gd name="T20" fmla="*/ 534 w 624"/>
                  <a:gd name="T21" fmla="*/ 208 h 493"/>
                  <a:gd name="T22" fmla="*/ 506 w 624"/>
                  <a:gd name="T23" fmla="*/ 164 h 493"/>
                  <a:gd name="T24" fmla="*/ 466 w 624"/>
                  <a:gd name="T25" fmla="*/ 123 h 493"/>
                  <a:gd name="T26" fmla="*/ 420 w 624"/>
                  <a:gd name="T27" fmla="*/ 93 h 493"/>
                  <a:gd name="T28" fmla="*/ 347 w 624"/>
                  <a:gd name="T29" fmla="*/ 49 h 493"/>
                  <a:gd name="T30" fmla="*/ 266 w 624"/>
                  <a:gd name="T31" fmla="*/ 37 h 493"/>
                  <a:gd name="T32" fmla="*/ 253 w 624"/>
                  <a:gd name="T33" fmla="*/ 13 h 493"/>
                  <a:gd name="T34" fmla="*/ 363 w 624"/>
                  <a:gd name="T35" fmla="*/ 0 h 493"/>
                  <a:gd name="T36" fmla="*/ 569 w 624"/>
                  <a:gd name="T37" fmla="*/ 119 h 493"/>
                  <a:gd name="T38" fmla="*/ 617 w 624"/>
                  <a:gd name="T39" fmla="*/ 316 h 493"/>
                  <a:gd name="T40" fmla="*/ 578 w 624"/>
                  <a:gd name="T41" fmla="*/ 392 h 493"/>
                  <a:gd name="T42" fmla="*/ 535 w 624"/>
                  <a:gd name="T43" fmla="*/ 431 h 493"/>
                  <a:gd name="T44" fmla="*/ 471 w 624"/>
                  <a:gd name="T45" fmla="*/ 467 h 493"/>
                  <a:gd name="T46" fmla="*/ 318 w 624"/>
                  <a:gd name="T47" fmla="*/ 493 h 493"/>
                  <a:gd name="T48" fmla="*/ 129 w 624"/>
                  <a:gd name="T49" fmla="*/ 450 h 493"/>
                  <a:gd name="T50" fmla="*/ 80 w 624"/>
                  <a:gd name="T51" fmla="*/ 425 h 493"/>
                  <a:gd name="T52" fmla="*/ 48 w 624"/>
                  <a:gd name="T53" fmla="*/ 373 h 493"/>
                  <a:gd name="T54" fmla="*/ 53 w 624"/>
                  <a:gd name="T55" fmla="*/ 244 h 493"/>
                  <a:gd name="T56" fmla="*/ 0 w 624"/>
                  <a:gd name="T57" fmla="*/ 162 h 493"/>
                  <a:gd name="T58" fmla="*/ 23 w 624"/>
                  <a:gd name="T59" fmla="*/ 86 h 493"/>
                  <a:gd name="T60" fmla="*/ 70 w 624"/>
                  <a:gd name="T61" fmla="*/ 51 h 493"/>
                  <a:gd name="T62" fmla="*/ 112 w 624"/>
                  <a:gd name="T63" fmla="*/ 23 h 493"/>
                  <a:gd name="T64" fmla="*/ 178 w 624"/>
                  <a:gd name="T65" fmla="*/ 22 h 493"/>
                  <a:gd name="T66" fmla="*/ 165 w 624"/>
                  <a:gd name="T67" fmla="*/ 39 h 4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4"/>
                  <a:gd name="T103" fmla="*/ 0 h 493"/>
                  <a:gd name="T104" fmla="*/ 624 w 624"/>
                  <a:gd name="T105" fmla="*/ 493 h 4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4" h="493">
                    <a:moveTo>
                      <a:pt x="165" y="39"/>
                    </a:moveTo>
                    <a:lnTo>
                      <a:pt x="125" y="50"/>
                    </a:lnTo>
                    <a:lnTo>
                      <a:pt x="89" y="74"/>
                    </a:lnTo>
                    <a:lnTo>
                      <a:pt x="47" y="116"/>
                    </a:lnTo>
                    <a:lnTo>
                      <a:pt x="40" y="148"/>
                    </a:lnTo>
                    <a:lnTo>
                      <a:pt x="52" y="176"/>
                    </a:lnTo>
                    <a:lnTo>
                      <a:pt x="96" y="222"/>
                    </a:lnTo>
                    <a:lnTo>
                      <a:pt x="105" y="272"/>
                    </a:lnTo>
                    <a:lnTo>
                      <a:pt x="96" y="325"/>
                    </a:lnTo>
                    <a:lnTo>
                      <a:pt x="101" y="356"/>
                    </a:lnTo>
                    <a:lnTo>
                      <a:pt x="118" y="384"/>
                    </a:lnTo>
                    <a:lnTo>
                      <a:pt x="111" y="377"/>
                    </a:lnTo>
                    <a:lnTo>
                      <a:pt x="120" y="386"/>
                    </a:lnTo>
                    <a:lnTo>
                      <a:pt x="144" y="400"/>
                    </a:lnTo>
                    <a:lnTo>
                      <a:pt x="216" y="419"/>
                    </a:lnTo>
                    <a:lnTo>
                      <a:pt x="317" y="428"/>
                    </a:lnTo>
                    <a:lnTo>
                      <a:pt x="418" y="412"/>
                    </a:lnTo>
                    <a:lnTo>
                      <a:pt x="447" y="399"/>
                    </a:lnTo>
                    <a:lnTo>
                      <a:pt x="475" y="381"/>
                    </a:lnTo>
                    <a:lnTo>
                      <a:pt x="530" y="330"/>
                    </a:lnTo>
                    <a:lnTo>
                      <a:pt x="548" y="257"/>
                    </a:lnTo>
                    <a:lnTo>
                      <a:pt x="534" y="208"/>
                    </a:lnTo>
                    <a:lnTo>
                      <a:pt x="522" y="188"/>
                    </a:lnTo>
                    <a:lnTo>
                      <a:pt x="506" y="164"/>
                    </a:lnTo>
                    <a:lnTo>
                      <a:pt x="486" y="141"/>
                    </a:lnTo>
                    <a:lnTo>
                      <a:pt x="466" y="123"/>
                    </a:lnTo>
                    <a:lnTo>
                      <a:pt x="445" y="107"/>
                    </a:lnTo>
                    <a:lnTo>
                      <a:pt x="420" y="93"/>
                    </a:lnTo>
                    <a:lnTo>
                      <a:pt x="382" y="68"/>
                    </a:lnTo>
                    <a:lnTo>
                      <a:pt x="347" y="49"/>
                    </a:lnTo>
                    <a:lnTo>
                      <a:pt x="309" y="37"/>
                    </a:lnTo>
                    <a:lnTo>
                      <a:pt x="266" y="37"/>
                    </a:lnTo>
                    <a:lnTo>
                      <a:pt x="249" y="24"/>
                    </a:lnTo>
                    <a:lnTo>
                      <a:pt x="253" y="13"/>
                    </a:lnTo>
                    <a:lnTo>
                      <a:pt x="263" y="8"/>
                    </a:lnTo>
                    <a:lnTo>
                      <a:pt x="363" y="0"/>
                    </a:lnTo>
                    <a:lnTo>
                      <a:pt x="456" y="29"/>
                    </a:lnTo>
                    <a:lnTo>
                      <a:pt x="569" y="119"/>
                    </a:lnTo>
                    <a:lnTo>
                      <a:pt x="624" y="254"/>
                    </a:lnTo>
                    <a:lnTo>
                      <a:pt x="617" y="316"/>
                    </a:lnTo>
                    <a:lnTo>
                      <a:pt x="595" y="368"/>
                    </a:lnTo>
                    <a:lnTo>
                      <a:pt x="578" y="392"/>
                    </a:lnTo>
                    <a:lnTo>
                      <a:pt x="558" y="412"/>
                    </a:lnTo>
                    <a:lnTo>
                      <a:pt x="535" y="431"/>
                    </a:lnTo>
                    <a:lnTo>
                      <a:pt x="507" y="447"/>
                    </a:lnTo>
                    <a:lnTo>
                      <a:pt x="471" y="467"/>
                    </a:lnTo>
                    <a:lnTo>
                      <a:pt x="432" y="481"/>
                    </a:lnTo>
                    <a:lnTo>
                      <a:pt x="318" y="493"/>
                    </a:lnTo>
                    <a:lnTo>
                      <a:pt x="205" y="475"/>
                    </a:lnTo>
                    <a:lnTo>
                      <a:pt x="129" y="450"/>
                    </a:lnTo>
                    <a:lnTo>
                      <a:pt x="94" y="431"/>
                    </a:lnTo>
                    <a:lnTo>
                      <a:pt x="80" y="425"/>
                    </a:lnTo>
                    <a:lnTo>
                      <a:pt x="73" y="419"/>
                    </a:lnTo>
                    <a:lnTo>
                      <a:pt x="48" y="373"/>
                    </a:lnTo>
                    <a:lnTo>
                      <a:pt x="44" y="320"/>
                    </a:lnTo>
                    <a:lnTo>
                      <a:pt x="53" y="244"/>
                    </a:lnTo>
                    <a:lnTo>
                      <a:pt x="18" y="211"/>
                    </a:lnTo>
                    <a:lnTo>
                      <a:pt x="0" y="162"/>
                    </a:lnTo>
                    <a:lnTo>
                      <a:pt x="13" y="105"/>
                    </a:lnTo>
                    <a:lnTo>
                      <a:pt x="23" y="86"/>
                    </a:lnTo>
                    <a:lnTo>
                      <a:pt x="36" y="74"/>
                    </a:lnTo>
                    <a:lnTo>
                      <a:pt x="70" y="51"/>
                    </a:lnTo>
                    <a:lnTo>
                      <a:pt x="91" y="36"/>
                    </a:lnTo>
                    <a:lnTo>
                      <a:pt x="112" y="23"/>
                    </a:lnTo>
                    <a:lnTo>
                      <a:pt x="162" y="10"/>
                    </a:lnTo>
                    <a:lnTo>
                      <a:pt x="178" y="22"/>
                    </a:lnTo>
                    <a:lnTo>
                      <a:pt x="175" y="33"/>
                    </a:lnTo>
                    <a:lnTo>
                      <a:pt x="16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" name="Freeform 425"/>
              <p:cNvSpPr>
                <a:spLocks/>
              </p:cNvSpPr>
              <p:nvPr/>
            </p:nvSpPr>
            <p:spPr bwMode="auto">
              <a:xfrm>
                <a:off x="595" y="2685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" name="Freeform 426"/>
              <p:cNvSpPr>
                <a:spLocks/>
              </p:cNvSpPr>
              <p:nvPr/>
            </p:nvSpPr>
            <p:spPr bwMode="auto">
              <a:xfrm>
                <a:off x="589" y="2668"/>
                <a:ext cx="48" cy="35"/>
              </a:xfrm>
              <a:custGeom>
                <a:avLst/>
                <a:gdLst>
                  <a:gd name="T0" fmla="*/ 314 w 333"/>
                  <a:gd name="T1" fmla="*/ 39 h 248"/>
                  <a:gd name="T2" fmla="*/ 246 w 333"/>
                  <a:gd name="T3" fmla="*/ 29 h 248"/>
                  <a:gd name="T4" fmla="*/ 175 w 333"/>
                  <a:gd name="T5" fmla="*/ 41 h 248"/>
                  <a:gd name="T6" fmla="*/ 119 w 333"/>
                  <a:gd name="T7" fmla="*/ 59 h 248"/>
                  <a:gd name="T8" fmla="*/ 69 w 333"/>
                  <a:gd name="T9" fmla="*/ 91 h 248"/>
                  <a:gd name="T10" fmla="*/ 48 w 333"/>
                  <a:gd name="T11" fmla="*/ 114 h 248"/>
                  <a:gd name="T12" fmla="*/ 84 w 333"/>
                  <a:gd name="T13" fmla="*/ 147 h 248"/>
                  <a:gd name="T14" fmla="*/ 100 w 333"/>
                  <a:gd name="T15" fmla="*/ 167 h 248"/>
                  <a:gd name="T16" fmla="*/ 119 w 333"/>
                  <a:gd name="T17" fmla="*/ 187 h 248"/>
                  <a:gd name="T18" fmla="*/ 136 w 333"/>
                  <a:gd name="T19" fmla="*/ 199 h 248"/>
                  <a:gd name="T20" fmla="*/ 155 w 333"/>
                  <a:gd name="T21" fmla="*/ 207 h 248"/>
                  <a:gd name="T22" fmla="*/ 196 w 333"/>
                  <a:gd name="T23" fmla="*/ 219 h 248"/>
                  <a:gd name="T24" fmla="*/ 206 w 333"/>
                  <a:gd name="T25" fmla="*/ 237 h 248"/>
                  <a:gd name="T26" fmla="*/ 200 w 333"/>
                  <a:gd name="T27" fmla="*/ 246 h 248"/>
                  <a:gd name="T28" fmla="*/ 188 w 333"/>
                  <a:gd name="T29" fmla="*/ 248 h 248"/>
                  <a:gd name="T30" fmla="*/ 101 w 333"/>
                  <a:gd name="T31" fmla="*/ 209 h 248"/>
                  <a:gd name="T32" fmla="*/ 62 w 333"/>
                  <a:gd name="T33" fmla="*/ 180 h 248"/>
                  <a:gd name="T34" fmla="*/ 43 w 333"/>
                  <a:gd name="T35" fmla="*/ 169 h 248"/>
                  <a:gd name="T36" fmla="*/ 18 w 333"/>
                  <a:gd name="T37" fmla="*/ 158 h 248"/>
                  <a:gd name="T38" fmla="*/ 8 w 333"/>
                  <a:gd name="T39" fmla="*/ 152 h 248"/>
                  <a:gd name="T40" fmla="*/ 0 w 333"/>
                  <a:gd name="T41" fmla="*/ 118 h 248"/>
                  <a:gd name="T42" fmla="*/ 6 w 333"/>
                  <a:gd name="T43" fmla="*/ 95 h 248"/>
                  <a:gd name="T44" fmla="*/ 46 w 333"/>
                  <a:gd name="T45" fmla="*/ 59 h 248"/>
                  <a:gd name="T46" fmla="*/ 75 w 333"/>
                  <a:gd name="T47" fmla="*/ 40 h 248"/>
                  <a:gd name="T48" fmla="*/ 104 w 333"/>
                  <a:gd name="T49" fmla="*/ 28 h 248"/>
                  <a:gd name="T50" fmla="*/ 169 w 333"/>
                  <a:gd name="T51" fmla="*/ 12 h 248"/>
                  <a:gd name="T52" fmla="*/ 249 w 333"/>
                  <a:gd name="T53" fmla="*/ 0 h 248"/>
                  <a:gd name="T54" fmla="*/ 324 w 333"/>
                  <a:gd name="T55" fmla="*/ 11 h 248"/>
                  <a:gd name="T56" fmla="*/ 333 w 333"/>
                  <a:gd name="T57" fmla="*/ 30 h 248"/>
                  <a:gd name="T58" fmla="*/ 327 w 333"/>
                  <a:gd name="T59" fmla="*/ 38 h 248"/>
                  <a:gd name="T60" fmla="*/ 314 w 333"/>
                  <a:gd name="T61" fmla="*/ 39 h 248"/>
                  <a:gd name="T62" fmla="*/ 314 w 333"/>
                  <a:gd name="T63" fmla="*/ 39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3"/>
                  <a:gd name="T97" fmla="*/ 0 h 248"/>
                  <a:gd name="T98" fmla="*/ 333 w 333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3" h="248">
                    <a:moveTo>
                      <a:pt x="314" y="39"/>
                    </a:moveTo>
                    <a:lnTo>
                      <a:pt x="246" y="29"/>
                    </a:lnTo>
                    <a:lnTo>
                      <a:pt x="175" y="41"/>
                    </a:lnTo>
                    <a:lnTo>
                      <a:pt x="119" y="59"/>
                    </a:lnTo>
                    <a:lnTo>
                      <a:pt x="69" y="91"/>
                    </a:lnTo>
                    <a:lnTo>
                      <a:pt x="48" y="114"/>
                    </a:lnTo>
                    <a:lnTo>
                      <a:pt x="84" y="147"/>
                    </a:lnTo>
                    <a:lnTo>
                      <a:pt x="100" y="167"/>
                    </a:lnTo>
                    <a:lnTo>
                      <a:pt x="119" y="187"/>
                    </a:lnTo>
                    <a:lnTo>
                      <a:pt x="136" y="199"/>
                    </a:lnTo>
                    <a:lnTo>
                      <a:pt x="155" y="207"/>
                    </a:lnTo>
                    <a:lnTo>
                      <a:pt x="196" y="219"/>
                    </a:lnTo>
                    <a:lnTo>
                      <a:pt x="206" y="237"/>
                    </a:lnTo>
                    <a:lnTo>
                      <a:pt x="200" y="246"/>
                    </a:lnTo>
                    <a:lnTo>
                      <a:pt x="188" y="248"/>
                    </a:lnTo>
                    <a:lnTo>
                      <a:pt x="101" y="209"/>
                    </a:lnTo>
                    <a:lnTo>
                      <a:pt x="62" y="180"/>
                    </a:lnTo>
                    <a:lnTo>
                      <a:pt x="43" y="169"/>
                    </a:lnTo>
                    <a:lnTo>
                      <a:pt x="18" y="158"/>
                    </a:lnTo>
                    <a:lnTo>
                      <a:pt x="8" y="152"/>
                    </a:lnTo>
                    <a:lnTo>
                      <a:pt x="0" y="118"/>
                    </a:lnTo>
                    <a:lnTo>
                      <a:pt x="6" y="95"/>
                    </a:lnTo>
                    <a:lnTo>
                      <a:pt x="46" y="59"/>
                    </a:lnTo>
                    <a:lnTo>
                      <a:pt x="75" y="40"/>
                    </a:lnTo>
                    <a:lnTo>
                      <a:pt x="104" y="28"/>
                    </a:lnTo>
                    <a:lnTo>
                      <a:pt x="169" y="12"/>
                    </a:lnTo>
                    <a:lnTo>
                      <a:pt x="249" y="0"/>
                    </a:lnTo>
                    <a:lnTo>
                      <a:pt x="324" y="11"/>
                    </a:lnTo>
                    <a:lnTo>
                      <a:pt x="333" y="30"/>
                    </a:lnTo>
                    <a:lnTo>
                      <a:pt x="327" y="38"/>
                    </a:lnTo>
                    <a:lnTo>
                      <a:pt x="31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" name="Freeform 427"/>
              <p:cNvSpPr>
                <a:spLocks/>
              </p:cNvSpPr>
              <p:nvPr/>
            </p:nvSpPr>
            <p:spPr bwMode="auto">
              <a:xfrm>
                <a:off x="353" y="2490"/>
                <a:ext cx="87" cy="74"/>
              </a:xfrm>
              <a:custGeom>
                <a:avLst/>
                <a:gdLst>
                  <a:gd name="T0" fmla="*/ 72 w 606"/>
                  <a:gd name="T1" fmla="*/ 30 h 522"/>
                  <a:gd name="T2" fmla="*/ 90 w 606"/>
                  <a:gd name="T3" fmla="*/ 106 h 522"/>
                  <a:gd name="T4" fmla="*/ 114 w 606"/>
                  <a:gd name="T5" fmla="*/ 202 h 522"/>
                  <a:gd name="T6" fmla="*/ 128 w 606"/>
                  <a:gd name="T7" fmla="*/ 249 h 522"/>
                  <a:gd name="T8" fmla="*/ 144 w 606"/>
                  <a:gd name="T9" fmla="*/ 292 h 522"/>
                  <a:gd name="T10" fmla="*/ 161 w 606"/>
                  <a:gd name="T11" fmla="*/ 326 h 522"/>
                  <a:gd name="T12" fmla="*/ 179 w 606"/>
                  <a:gd name="T13" fmla="*/ 349 h 522"/>
                  <a:gd name="T14" fmla="*/ 199 w 606"/>
                  <a:gd name="T15" fmla="*/ 361 h 522"/>
                  <a:gd name="T16" fmla="*/ 221 w 606"/>
                  <a:gd name="T17" fmla="*/ 368 h 522"/>
                  <a:gd name="T18" fmla="*/ 265 w 606"/>
                  <a:gd name="T19" fmla="*/ 370 h 522"/>
                  <a:gd name="T20" fmla="*/ 357 w 606"/>
                  <a:gd name="T21" fmla="*/ 369 h 522"/>
                  <a:gd name="T22" fmla="*/ 411 w 606"/>
                  <a:gd name="T23" fmla="*/ 385 h 522"/>
                  <a:gd name="T24" fmla="*/ 460 w 606"/>
                  <a:gd name="T25" fmla="*/ 405 h 522"/>
                  <a:gd name="T26" fmla="*/ 510 w 606"/>
                  <a:gd name="T27" fmla="*/ 423 h 522"/>
                  <a:gd name="T28" fmla="*/ 567 w 606"/>
                  <a:gd name="T29" fmla="*/ 432 h 522"/>
                  <a:gd name="T30" fmla="*/ 595 w 606"/>
                  <a:gd name="T31" fmla="*/ 443 h 522"/>
                  <a:gd name="T32" fmla="*/ 606 w 606"/>
                  <a:gd name="T33" fmla="*/ 466 h 522"/>
                  <a:gd name="T34" fmla="*/ 597 w 606"/>
                  <a:gd name="T35" fmla="*/ 491 h 522"/>
                  <a:gd name="T36" fmla="*/ 586 w 606"/>
                  <a:gd name="T37" fmla="*/ 500 h 522"/>
                  <a:gd name="T38" fmla="*/ 570 w 606"/>
                  <a:gd name="T39" fmla="*/ 506 h 522"/>
                  <a:gd name="T40" fmla="*/ 455 w 606"/>
                  <a:gd name="T41" fmla="*/ 519 h 522"/>
                  <a:gd name="T42" fmla="*/ 324 w 606"/>
                  <a:gd name="T43" fmla="*/ 522 h 522"/>
                  <a:gd name="T44" fmla="*/ 197 w 606"/>
                  <a:gd name="T45" fmla="*/ 506 h 522"/>
                  <a:gd name="T46" fmla="*/ 94 w 606"/>
                  <a:gd name="T47" fmla="*/ 456 h 522"/>
                  <a:gd name="T48" fmla="*/ 51 w 606"/>
                  <a:gd name="T49" fmla="*/ 380 h 522"/>
                  <a:gd name="T50" fmla="*/ 24 w 606"/>
                  <a:gd name="T51" fmla="*/ 265 h 522"/>
                  <a:gd name="T52" fmla="*/ 0 w 606"/>
                  <a:gd name="T53" fmla="*/ 44 h 522"/>
                  <a:gd name="T54" fmla="*/ 6 w 606"/>
                  <a:gd name="T55" fmla="*/ 14 h 522"/>
                  <a:gd name="T56" fmla="*/ 16 w 606"/>
                  <a:gd name="T57" fmla="*/ 5 h 522"/>
                  <a:gd name="T58" fmla="*/ 29 w 606"/>
                  <a:gd name="T59" fmla="*/ 0 h 522"/>
                  <a:gd name="T60" fmla="*/ 54 w 606"/>
                  <a:gd name="T61" fmla="*/ 5 h 522"/>
                  <a:gd name="T62" fmla="*/ 72 w 606"/>
                  <a:gd name="T63" fmla="*/ 30 h 522"/>
                  <a:gd name="T64" fmla="*/ 72 w 606"/>
                  <a:gd name="T65" fmla="*/ 30 h 5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6"/>
                  <a:gd name="T100" fmla="*/ 0 h 522"/>
                  <a:gd name="T101" fmla="*/ 606 w 606"/>
                  <a:gd name="T102" fmla="*/ 522 h 5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6" h="522">
                    <a:moveTo>
                      <a:pt x="72" y="30"/>
                    </a:moveTo>
                    <a:lnTo>
                      <a:pt x="90" y="106"/>
                    </a:lnTo>
                    <a:lnTo>
                      <a:pt x="114" y="202"/>
                    </a:lnTo>
                    <a:lnTo>
                      <a:pt x="128" y="249"/>
                    </a:lnTo>
                    <a:lnTo>
                      <a:pt x="144" y="292"/>
                    </a:lnTo>
                    <a:lnTo>
                      <a:pt x="161" y="326"/>
                    </a:lnTo>
                    <a:lnTo>
                      <a:pt x="179" y="349"/>
                    </a:lnTo>
                    <a:lnTo>
                      <a:pt x="199" y="361"/>
                    </a:lnTo>
                    <a:lnTo>
                      <a:pt x="221" y="368"/>
                    </a:lnTo>
                    <a:lnTo>
                      <a:pt x="265" y="370"/>
                    </a:lnTo>
                    <a:lnTo>
                      <a:pt x="357" y="369"/>
                    </a:lnTo>
                    <a:lnTo>
                      <a:pt x="411" y="385"/>
                    </a:lnTo>
                    <a:lnTo>
                      <a:pt x="460" y="405"/>
                    </a:lnTo>
                    <a:lnTo>
                      <a:pt x="510" y="423"/>
                    </a:lnTo>
                    <a:lnTo>
                      <a:pt x="567" y="432"/>
                    </a:lnTo>
                    <a:lnTo>
                      <a:pt x="595" y="443"/>
                    </a:lnTo>
                    <a:lnTo>
                      <a:pt x="606" y="466"/>
                    </a:lnTo>
                    <a:lnTo>
                      <a:pt x="597" y="491"/>
                    </a:lnTo>
                    <a:lnTo>
                      <a:pt x="586" y="500"/>
                    </a:lnTo>
                    <a:lnTo>
                      <a:pt x="570" y="506"/>
                    </a:lnTo>
                    <a:lnTo>
                      <a:pt x="455" y="519"/>
                    </a:lnTo>
                    <a:lnTo>
                      <a:pt x="324" y="522"/>
                    </a:lnTo>
                    <a:lnTo>
                      <a:pt x="197" y="506"/>
                    </a:lnTo>
                    <a:lnTo>
                      <a:pt x="94" y="456"/>
                    </a:lnTo>
                    <a:lnTo>
                      <a:pt x="51" y="380"/>
                    </a:lnTo>
                    <a:lnTo>
                      <a:pt x="24" y="265"/>
                    </a:lnTo>
                    <a:lnTo>
                      <a:pt x="0" y="44"/>
                    </a:lnTo>
                    <a:lnTo>
                      <a:pt x="6" y="14"/>
                    </a:lnTo>
                    <a:lnTo>
                      <a:pt x="16" y="5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" name="Freeform 428"/>
              <p:cNvSpPr>
                <a:spLocks/>
              </p:cNvSpPr>
              <p:nvPr/>
            </p:nvSpPr>
            <p:spPr bwMode="auto">
              <a:xfrm>
                <a:off x="407" y="2461"/>
                <a:ext cx="77" cy="66"/>
              </a:xfrm>
              <a:custGeom>
                <a:avLst/>
                <a:gdLst>
                  <a:gd name="T0" fmla="*/ 427 w 538"/>
                  <a:gd name="T1" fmla="*/ 438 h 457"/>
                  <a:gd name="T2" fmla="*/ 410 w 538"/>
                  <a:gd name="T3" fmla="*/ 202 h 457"/>
                  <a:gd name="T4" fmla="*/ 392 w 538"/>
                  <a:gd name="T5" fmla="*/ 187 h 457"/>
                  <a:gd name="T6" fmla="*/ 372 w 538"/>
                  <a:gd name="T7" fmla="*/ 177 h 457"/>
                  <a:gd name="T8" fmla="*/ 326 w 538"/>
                  <a:gd name="T9" fmla="*/ 170 h 457"/>
                  <a:gd name="T10" fmla="*/ 236 w 538"/>
                  <a:gd name="T11" fmla="*/ 160 h 457"/>
                  <a:gd name="T12" fmla="*/ 184 w 538"/>
                  <a:gd name="T13" fmla="*/ 139 h 457"/>
                  <a:gd name="T14" fmla="*/ 137 w 538"/>
                  <a:gd name="T15" fmla="*/ 114 h 457"/>
                  <a:gd name="T16" fmla="*/ 114 w 538"/>
                  <a:gd name="T17" fmla="*/ 101 h 457"/>
                  <a:gd name="T18" fmla="*/ 90 w 538"/>
                  <a:gd name="T19" fmla="*/ 90 h 457"/>
                  <a:gd name="T20" fmla="*/ 34 w 538"/>
                  <a:gd name="T21" fmla="*/ 74 h 457"/>
                  <a:gd name="T22" fmla="*/ 8 w 538"/>
                  <a:gd name="T23" fmla="*/ 59 h 457"/>
                  <a:gd name="T24" fmla="*/ 0 w 538"/>
                  <a:gd name="T25" fmla="*/ 35 h 457"/>
                  <a:gd name="T26" fmla="*/ 11 w 538"/>
                  <a:gd name="T27" fmla="*/ 11 h 457"/>
                  <a:gd name="T28" fmla="*/ 39 w 538"/>
                  <a:gd name="T29" fmla="*/ 0 h 457"/>
                  <a:gd name="T30" fmla="*/ 285 w 538"/>
                  <a:gd name="T31" fmla="*/ 11 h 457"/>
                  <a:gd name="T32" fmla="*/ 410 w 538"/>
                  <a:gd name="T33" fmla="*/ 44 h 457"/>
                  <a:gd name="T34" fmla="*/ 463 w 538"/>
                  <a:gd name="T35" fmla="*/ 71 h 457"/>
                  <a:gd name="T36" fmla="*/ 507 w 538"/>
                  <a:gd name="T37" fmla="*/ 105 h 457"/>
                  <a:gd name="T38" fmla="*/ 536 w 538"/>
                  <a:gd name="T39" fmla="*/ 164 h 457"/>
                  <a:gd name="T40" fmla="*/ 538 w 538"/>
                  <a:gd name="T41" fmla="*/ 234 h 457"/>
                  <a:gd name="T42" fmla="*/ 520 w 538"/>
                  <a:gd name="T43" fmla="*/ 386 h 457"/>
                  <a:gd name="T44" fmla="*/ 507 w 538"/>
                  <a:gd name="T45" fmla="*/ 422 h 457"/>
                  <a:gd name="T46" fmla="*/ 477 w 538"/>
                  <a:gd name="T47" fmla="*/ 449 h 457"/>
                  <a:gd name="T48" fmla="*/ 445 w 538"/>
                  <a:gd name="T49" fmla="*/ 457 h 457"/>
                  <a:gd name="T50" fmla="*/ 427 w 538"/>
                  <a:gd name="T51" fmla="*/ 438 h 457"/>
                  <a:gd name="T52" fmla="*/ 427 w 538"/>
                  <a:gd name="T53" fmla="*/ 438 h 4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8"/>
                  <a:gd name="T82" fmla="*/ 0 h 457"/>
                  <a:gd name="T83" fmla="*/ 538 w 538"/>
                  <a:gd name="T84" fmla="*/ 457 h 45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8" h="457">
                    <a:moveTo>
                      <a:pt x="427" y="438"/>
                    </a:moveTo>
                    <a:lnTo>
                      <a:pt x="410" y="202"/>
                    </a:lnTo>
                    <a:lnTo>
                      <a:pt x="392" y="187"/>
                    </a:lnTo>
                    <a:lnTo>
                      <a:pt x="372" y="177"/>
                    </a:lnTo>
                    <a:lnTo>
                      <a:pt x="326" y="170"/>
                    </a:lnTo>
                    <a:lnTo>
                      <a:pt x="236" y="160"/>
                    </a:lnTo>
                    <a:lnTo>
                      <a:pt x="184" y="139"/>
                    </a:lnTo>
                    <a:lnTo>
                      <a:pt x="137" y="114"/>
                    </a:lnTo>
                    <a:lnTo>
                      <a:pt x="114" y="101"/>
                    </a:lnTo>
                    <a:lnTo>
                      <a:pt x="90" y="90"/>
                    </a:lnTo>
                    <a:lnTo>
                      <a:pt x="34" y="74"/>
                    </a:lnTo>
                    <a:lnTo>
                      <a:pt x="8" y="59"/>
                    </a:lnTo>
                    <a:lnTo>
                      <a:pt x="0" y="35"/>
                    </a:lnTo>
                    <a:lnTo>
                      <a:pt x="11" y="11"/>
                    </a:lnTo>
                    <a:lnTo>
                      <a:pt x="39" y="0"/>
                    </a:lnTo>
                    <a:lnTo>
                      <a:pt x="285" y="11"/>
                    </a:lnTo>
                    <a:lnTo>
                      <a:pt x="410" y="44"/>
                    </a:lnTo>
                    <a:lnTo>
                      <a:pt x="463" y="71"/>
                    </a:lnTo>
                    <a:lnTo>
                      <a:pt x="507" y="105"/>
                    </a:lnTo>
                    <a:lnTo>
                      <a:pt x="536" y="164"/>
                    </a:lnTo>
                    <a:lnTo>
                      <a:pt x="538" y="234"/>
                    </a:lnTo>
                    <a:lnTo>
                      <a:pt x="520" y="386"/>
                    </a:lnTo>
                    <a:lnTo>
                      <a:pt x="507" y="422"/>
                    </a:lnTo>
                    <a:lnTo>
                      <a:pt x="477" y="449"/>
                    </a:lnTo>
                    <a:lnTo>
                      <a:pt x="445" y="457"/>
                    </a:lnTo>
                    <a:lnTo>
                      <a:pt x="427" y="438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73" name="Line 429"/>
            <p:cNvSpPr>
              <a:spLocks noChangeShapeType="1"/>
            </p:cNvSpPr>
            <p:nvPr/>
          </p:nvSpPr>
          <p:spPr bwMode="auto">
            <a:xfrm>
              <a:off x="3896" y="2066"/>
              <a:ext cx="2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Layer Routing (Global Scope)</a:t>
            </a:r>
            <a:endParaRPr lang="de-DE" smtClean="0"/>
          </a:p>
        </p:txBody>
      </p:sp>
      <p:sp>
        <p:nvSpPr>
          <p:cNvPr id="23556" name="Rectangle 5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Internet organized into autonomous systems (AS)</a:t>
            </a:r>
          </a:p>
          <a:p>
            <a:pPr lvl="1"/>
            <a:r>
              <a:rPr lang="en-US" smtClean="0"/>
              <a:t>Commonly, one AS per major organization</a:t>
            </a:r>
          </a:p>
          <a:p>
            <a:pPr lvl="1"/>
            <a:r>
              <a:rPr lang="en-US" smtClean="0"/>
              <a:t>Peering points to exchange data between ASs</a:t>
            </a:r>
          </a:p>
          <a:p>
            <a:r>
              <a:rPr lang="en-US" smtClean="0"/>
              <a:t>Intra-domain routing: OSPF, link state algorithm</a:t>
            </a:r>
          </a:p>
          <a:p>
            <a:r>
              <a:rPr lang="en-US" smtClean="0"/>
              <a:t>Inter-domain routing: BGPv4, distance vector protocol</a:t>
            </a:r>
          </a:p>
          <a:p>
            <a:pPr lvl="1"/>
            <a:r>
              <a:rPr lang="en-US" smtClean="0"/>
              <a:t>May involve non-technical routing choices</a:t>
            </a:r>
          </a:p>
        </p:txBody>
      </p:sp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005678" y="4754812"/>
            <a:ext cx="2700894" cy="346234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pitchFamily="34" charset="0"/>
              </a:rPr>
              <a:t>Backbone service provider 2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221064" y="4327774"/>
            <a:ext cx="2638425" cy="346234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000" b="1">
              <a:latin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271091" y="4111626"/>
            <a:ext cx="1150056" cy="562630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pitchFamily="34" charset="0"/>
              </a:rPr>
              <a:t>Consumer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ISP 1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072654" y="5086351"/>
            <a:ext cx="1150056" cy="562630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pitchFamily="34" charset="0"/>
              </a:rPr>
              <a:t>Consumer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ISP 2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1189548" y="4046539"/>
            <a:ext cx="1048619" cy="562630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pitchFamily="34" charset="0"/>
              </a:rPr>
              <a:t>Large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company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408304" y="5253039"/>
            <a:ext cx="1197392" cy="562630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pitchFamily="34" charset="0"/>
              </a:rPr>
              <a:t>Small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company 1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1596967" y="5257007"/>
            <a:ext cx="1197392" cy="562630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pitchFamily="34" charset="0"/>
              </a:rPr>
              <a:t>Small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company 2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5018239" y="4562685"/>
            <a:ext cx="130175" cy="519351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23565" name="AutoShape 13"/>
          <p:cNvCxnSpPr>
            <a:cxnSpLocks noChangeShapeType="1"/>
            <a:stCxn id="23561" idx="6"/>
            <a:endCxn id="23558" idx="1"/>
          </p:cNvCxnSpPr>
          <p:nvPr/>
        </p:nvCxnSpPr>
        <p:spPr bwMode="auto">
          <a:xfrm>
            <a:off x="2238167" y="4327855"/>
            <a:ext cx="369285" cy="50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AutoShape 14"/>
          <p:cNvCxnSpPr>
            <a:cxnSpLocks noChangeShapeType="1"/>
            <a:stCxn id="23561" idx="5"/>
            <a:endCxn id="23557" idx="1"/>
          </p:cNvCxnSpPr>
          <p:nvPr/>
        </p:nvCxnSpPr>
        <p:spPr bwMode="auto">
          <a:xfrm>
            <a:off x="2084599" y="4526775"/>
            <a:ext cx="316616" cy="2787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7" name="AutoShape 15"/>
          <p:cNvCxnSpPr>
            <a:cxnSpLocks noChangeShapeType="1"/>
            <a:stCxn id="23563" idx="0"/>
            <a:endCxn id="23557" idx="3"/>
          </p:cNvCxnSpPr>
          <p:nvPr/>
        </p:nvCxnSpPr>
        <p:spPr bwMode="auto">
          <a:xfrm flipV="1">
            <a:off x="2195663" y="5050341"/>
            <a:ext cx="205552" cy="2066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AutoShape 16"/>
          <p:cNvCxnSpPr>
            <a:cxnSpLocks noChangeShapeType="1"/>
            <a:stCxn id="23562" idx="6"/>
            <a:endCxn id="23560" idx="2"/>
          </p:cNvCxnSpPr>
          <p:nvPr/>
        </p:nvCxnSpPr>
        <p:spPr bwMode="auto">
          <a:xfrm flipV="1">
            <a:off x="4605696" y="5367666"/>
            <a:ext cx="466958" cy="166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AutoShape 17"/>
          <p:cNvCxnSpPr>
            <a:cxnSpLocks noChangeShapeType="1"/>
            <a:stCxn id="23560" idx="1"/>
            <a:endCxn id="23564" idx="5"/>
          </p:cNvCxnSpPr>
          <p:nvPr/>
        </p:nvCxnSpPr>
        <p:spPr bwMode="auto">
          <a:xfrm flipH="1" flipV="1">
            <a:off x="5129350" y="5005979"/>
            <a:ext cx="111726" cy="16276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0" name="AutoShape 18"/>
          <p:cNvCxnSpPr>
            <a:cxnSpLocks noChangeShapeType="1"/>
            <a:stCxn id="23558" idx="5"/>
            <a:endCxn id="23564" idx="1"/>
          </p:cNvCxnSpPr>
          <p:nvPr/>
        </p:nvCxnSpPr>
        <p:spPr bwMode="auto">
          <a:xfrm>
            <a:off x="4473101" y="4623303"/>
            <a:ext cx="564202" cy="154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1" name="AutoShape 19"/>
          <p:cNvCxnSpPr>
            <a:cxnSpLocks noChangeShapeType="1"/>
            <a:stCxn id="23559" idx="2"/>
            <a:endCxn id="23564" idx="7"/>
          </p:cNvCxnSpPr>
          <p:nvPr/>
        </p:nvCxnSpPr>
        <p:spPr bwMode="auto">
          <a:xfrm flipH="1">
            <a:off x="5129350" y="4392941"/>
            <a:ext cx="141741" cy="2458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2" name="AutoShape 20"/>
          <p:cNvCxnSpPr>
            <a:cxnSpLocks noChangeShapeType="1"/>
            <a:stCxn id="23564" idx="2"/>
            <a:endCxn id="23557" idx="6"/>
          </p:cNvCxnSpPr>
          <p:nvPr/>
        </p:nvCxnSpPr>
        <p:spPr bwMode="auto">
          <a:xfrm flipH="1">
            <a:off x="4706572" y="4822361"/>
            <a:ext cx="311667" cy="1055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219851" y="4842204"/>
            <a:ext cx="993775" cy="244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pitchFamily="34" charset="0"/>
              </a:rPr>
              <a:t>Peering point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570314" y="3829379"/>
            <a:ext cx="1736725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3300"/>
                </a:solidFill>
              </a:rPr>
              <a:t>Intra</a:t>
            </a:r>
            <a:r>
              <a:rPr lang="en-US" sz="1000" b="1"/>
              <a:t> Domain Routing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472180" y="4122153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4368450" y="4354722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4612925" y="4654760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5153467" y="4136441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5131242" y="4884153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4444650" y="5261978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057050" y="4988135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2228500" y="4788110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228500" y="4550778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1942750" y="4270585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064192" y="4055478"/>
            <a:ext cx="259766" cy="519351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4230839" y="3742067"/>
            <a:ext cx="1736725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9900"/>
                </a:solidFill>
              </a:rPr>
              <a:t>Inter</a:t>
            </a:r>
            <a:r>
              <a:rPr lang="en-US" sz="1000" b="1"/>
              <a:t> Domain Routing</a:t>
            </a:r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3030689" y="4292016"/>
            <a:ext cx="84137" cy="519351"/>
          </a:xfrm>
          <a:prstGeom prst="ellipse">
            <a:avLst/>
          </a:prstGeom>
          <a:solidFill>
            <a:srgbClr val="FF33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094314" y="4206291"/>
            <a:ext cx="85725" cy="519351"/>
          </a:xfrm>
          <a:prstGeom prst="ellipse">
            <a:avLst/>
          </a:prstGeom>
          <a:solidFill>
            <a:srgbClr val="FF33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3327551" y="4163429"/>
            <a:ext cx="85725" cy="519351"/>
          </a:xfrm>
          <a:prstGeom prst="ellipse">
            <a:avLst/>
          </a:prstGeom>
          <a:solidFill>
            <a:srgbClr val="FF33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3626001" y="4248360"/>
            <a:ext cx="85725" cy="519351"/>
          </a:xfrm>
          <a:prstGeom prst="ellipse">
            <a:avLst/>
          </a:prstGeom>
          <a:solidFill>
            <a:srgbClr val="FF33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2773514" y="4248360"/>
            <a:ext cx="85725" cy="519351"/>
          </a:xfrm>
          <a:prstGeom prst="ellipse">
            <a:avLst/>
          </a:prstGeom>
          <a:solidFill>
            <a:srgbClr val="FF33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23592" name="AutoShape 40"/>
          <p:cNvCxnSpPr>
            <a:cxnSpLocks noChangeShapeType="1"/>
            <a:stCxn id="23575" idx="5"/>
            <a:endCxn id="23591" idx="1"/>
          </p:cNvCxnSpPr>
          <p:nvPr/>
        </p:nvCxnSpPr>
        <p:spPr bwMode="auto">
          <a:xfrm flipV="1">
            <a:off x="2693904" y="4324417"/>
            <a:ext cx="92164" cy="24103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3" name="AutoShape 41"/>
          <p:cNvCxnSpPr>
            <a:cxnSpLocks noChangeShapeType="1"/>
            <a:stCxn id="23591" idx="6"/>
            <a:endCxn id="23587" idx="2"/>
          </p:cNvCxnSpPr>
          <p:nvPr/>
        </p:nvCxnSpPr>
        <p:spPr bwMode="auto">
          <a:xfrm>
            <a:off x="2859239" y="4508036"/>
            <a:ext cx="171450" cy="43656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4" name="AutoShape 42"/>
          <p:cNvCxnSpPr>
            <a:cxnSpLocks noChangeShapeType="1"/>
            <a:stCxn id="23591" idx="7"/>
            <a:endCxn id="23589" idx="2"/>
          </p:cNvCxnSpPr>
          <p:nvPr/>
        </p:nvCxnSpPr>
        <p:spPr bwMode="auto">
          <a:xfrm>
            <a:off x="2846685" y="4324417"/>
            <a:ext cx="480866" cy="98688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5" name="AutoShape 43"/>
          <p:cNvCxnSpPr>
            <a:cxnSpLocks noChangeShapeType="1"/>
            <a:stCxn id="23587" idx="6"/>
            <a:endCxn id="23590" idx="2"/>
          </p:cNvCxnSpPr>
          <p:nvPr/>
        </p:nvCxnSpPr>
        <p:spPr bwMode="auto">
          <a:xfrm flipV="1">
            <a:off x="3114826" y="4508036"/>
            <a:ext cx="511175" cy="43656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6" name="AutoShape 44"/>
          <p:cNvCxnSpPr>
            <a:cxnSpLocks noChangeShapeType="1"/>
            <a:stCxn id="23589" idx="6"/>
            <a:endCxn id="23590" idx="1"/>
          </p:cNvCxnSpPr>
          <p:nvPr/>
        </p:nvCxnSpPr>
        <p:spPr bwMode="auto">
          <a:xfrm flipV="1">
            <a:off x="3413276" y="4324417"/>
            <a:ext cx="225279" cy="98688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7" name="AutoShape 45"/>
          <p:cNvCxnSpPr>
            <a:cxnSpLocks noChangeShapeType="1"/>
            <a:stCxn id="23590" idx="6"/>
            <a:endCxn id="23588" idx="2"/>
          </p:cNvCxnSpPr>
          <p:nvPr/>
        </p:nvCxnSpPr>
        <p:spPr bwMode="auto">
          <a:xfrm flipV="1">
            <a:off x="3711726" y="4465967"/>
            <a:ext cx="382588" cy="42069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8" name="AutoShape 46"/>
          <p:cNvCxnSpPr>
            <a:cxnSpLocks noChangeShapeType="1"/>
            <a:stCxn id="23588" idx="6"/>
            <a:endCxn id="23576" idx="1"/>
          </p:cNvCxnSpPr>
          <p:nvPr/>
        </p:nvCxnSpPr>
        <p:spPr bwMode="auto">
          <a:xfrm flipV="1">
            <a:off x="4180039" y="4430779"/>
            <a:ext cx="226453" cy="35188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599" name="AutoShape 47"/>
          <p:cNvCxnSpPr>
            <a:cxnSpLocks noChangeShapeType="1"/>
            <a:stCxn id="23590" idx="5"/>
            <a:endCxn id="23576" idx="2"/>
          </p:cNvCxnSpPr>
          <p:nvPr/>
        </p:nvCxnSpPr>
        <p:spPr bwMode="auto">
          <a:xfrm flipV="1">
            <a:off x="3699172" y="4614398"/>
            <a:ext cx="669278" cy="77256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3600" name="AutoShape 48"/>
          <p:cNvCxnSpPr>
            <a:cxnSpLocks noChangeShapeType="1"/>
            <a:stCxn id="23574" idx="2"/>
            <a:endCxn id="23589" idx="1"/>
          </p:cNvCxnSpPr>
          <p:nvPr/>
        </p:nvCxnSpPr>
        <p:spPr bwMode="auto">
          <a:xfrm flipH="1">
            <a:off x="3340105" y="4073854"/>
            <a:ext cx="98572" cy="16563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23601" name="AutoShape 49"/>
          <p:cNvCxnSpPr>
            <a:cxnSpLocks noChangeShapeType="1"/>
          </p:cNvCxnSpPr>
          <p:nvPr/>
        </p:nvCxnSpPr>
        <p:spPr bwMode="auto">
          <a:xfrm flipH="1">
            <a:off x="2859238" y="4040516"/>
            <a:ext cx="590550" cy="42545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23602" name="AutoShape 50"/>
          <p:cNvCxnSpPr>
            <a:cxnSpLocks noChangeShapeType="1"/>
            <a:stCxn id="23574" idx="2"/>
            <a:endCxn id="23588" idx="1"/>
          </p:cNvCxnSpPr>
          <p:nvPr/>
        </p:nvCxnSpPr>
        <p:spPr bwMode="auto">
          <a:xfrm>
            <a:off x="3438677" y="4073854"/>
            <a:ext cx="668191" cy="208494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23603" name="AutoShape 51"/>
          <p:cNvCxnSpPr>
            <a:cxnSpLocks noChangeShapeType="1"/>
            <a:stCxn id="23586" idx="2"/>
            <a:endCxn id="23578" idx="2"/>
          </p:cNvCxnSpPr>
          <p:nvPr/>
        </p:nvCxnSpPr>
        <p:spPr bwMode="auto">
          <a:xfrm>
            <a:off x="5099202" y="3986542"/>
            <a:ext cx="54265" cy="409575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23604" name="AutoShape 52"/>
          <p:cNvCxnSpPr>
            <a:cxnSpLocks noChangeShapeType="1"/>
            <a:stCxn id="23586" idx="2"/>
            <a:endCxn id="23576" idx="0"/>
          </p:cNvCxnSpPr>
          <p:nvPr/>
        </p:nvCxnSpPr>
        <p:spPr bwMode="auto">
          <a:xfrm flipH="1">
            <a:off x="4498333" y="3986542"/>
            <a:ext cx="600869" cy="36818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23605" name="AutoShape 53"/>
          <p:cNvCxnSpPr>
            <a:cxnSpLocks noChangeShapeType="1"/>
            <a:stCxn id="23586" idx="2"/>
            <a:endCxn id="23575" idx="7"/>
          </p:cNvCxnSpPr>
          <p:nvPr/>
        </p:nvCxnSpPr>
        <p:spPr bwMode="auto">
          <a:xfrm flipH="1">
            <a:off x="2693904" y="3986542"/>
            <a:ext cx="2405298" cy="211668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</p:cxnSp>
      <p:pic>
        <p:nvPicPr>
          <p:cNvPr id="23606" name="Picture 56" descr="bgp-active-s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231" y="1577191"/>
            <a:ext cx="4884430" cy="32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r>
              <a:rPr lang="en-US" sz="2000" dirty="0"/>
              <a:t>Networked Computer &amp; </a:t>
            </a:r>
            <a:r>
              <a:rPr lang="en-US" sz="2000" dirty="0" smtClean="0"/>
              <a:t>Internet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endParaRPr lang="en-US" sz="2000" dirty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Host-to-Network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Internetworking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/>
              <a:t>Transport </a:t>
            </a:r>
            <a:r>
              <a:rPr lang="en-US" sz="2000" dirty="0" smtClean="0"/>
              <a:t>Layer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Applications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Network Security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b="1" dirty="0" smtClean="0"/>
              <a:t>Example</a:t>
            </a:r>
            <a:endParaRPr lang="en-US" sz="2000" b="1" dirty="0"/>
          </a:p>
          <a:p>
            <a:pPr marL="419100" indent="-4191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4433" y="6656398"/>
            <a:ext cx="7969251" cy="201602"/>
          </a:xfrm>
          <a:noFill/>
        </p:spPr>
        <p:txBody>
          <a:bodyPr/>
          <a:lstStyle/>
          <a:p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09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Communication (Local Scope)</a:t>
            </a:r>
          </a:p>
        </p:txBody>
      </p:sp>
      <p:sp>
        <p:nvSpPr>
          <p:cNvPr id="24580" name="Rectangle 12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Transparent communication between two directly connected nodes</a:t>
            </a:r>
          </a:p>
          <a:p>
            <a:r>
              <a:rPr lang="en-US" dirty="0" smtClean="0"/>
              <a:t>Services include: framing, error control, connection maintenance, acknowledgements, flow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57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24581" name="Picture 54" descr="4-22"/>
          <p:cNvPicPr>
            <a:picLocks noChangeAspect="1" noChangeArrowheads="1"/>
          </p:cNvPicPr>
          <p:nvPr/>
        </p:nvPicPr>
        <p:blipFill>
          <a:blip r:embed="rId2" cstate="print"/>
          <a:srcRect l="40431"/>
          <a:stretch>
            <a:fillRect/>
          </a:stretch>
        </p:blipFill>
        <p:spPr bwMode="auto">
          <a:xfrm>
            <a:off x="1263118" y="3402013"/>
            <a:ext cx="403225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5" descr="3-05"/>
          <p:cNvPicPr>
            <a:picLocks noChangeAspect="1" noChangeArrowheads="1"/>
          </p:cNvPicPr>
          <p:nvPr/>
        </p:nvPicPr>
        <p:blipFill>
          <a:blip r:embed="rId3" cstate="print"/>
          <a:srcRect b="86003"/>
          <a:stretch>
            <a:fillRect/>
          </a:stretch>
        </p:blipFill>
        <p:spPr bwMode="auto">
          <a:xfrm>
            <a:off x="7416799" y="5418138"/>
            <a:ext cx="3549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1064" name="Rectangle 56"/>
          <p:cNvSpPr>
            <a:spLocks noChangeArrowheads="1"/>
          </p:cNvSpPr>
          <p:nvPr/>
        </p:nvSpPr>
        <p:spPr bwMode="auto">
          <a:xfrm>
            <a:off x="7677149" y="2844800"/>
            <a:ext cx="3081338" cy="1565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4" name="Rectangle 57"/>
          <p:cNvSpPr>
            <a:spLocks noChangeArrowheads="1"/>
          </p:cNvSpPr>
          <p:nvPr/>
        </p:nvSpPr>
        <p:spPr bwMode="auto">
          <a:xfrm flipH="1">
            <a:off x="7677150" y="2844799"/>
            <a:ext cx="384175" cy="209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Version</a:t>
            </a:r>
          </a:p>
        </p:txBody>
      </p:sp>
      <p:sp>
        <p:nvSpPr>
          <p:cNvPr id="24585" name="Rectangle 58"/>
          <p:cNvSpPr>
            <a:spLocks noChangeArrowheads="1"/>
          </p:cNvSpPr>
          <p:nvPr/>
        </p:nvSpPr>
        <p:spPr bwMode="auto">
          <a:xfrm flipH="1">
            <a:off x="8061325" y="2844799"/>
            <a:ext cx="385763" cy="209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Hdr.Len</a:t>
            </a:r>
          </a:p>
        </p:txBody>
      </p:sp>
      <p:sp>
        <p:nvSpPr>
          <p:cNvPr id="24586" name="Rectangle 59"/>
          <p:cNvSpPr>
            <a:spLocks noChangeArrowheads="1"/>
          </p:cNvSpPr>
          <p:nvPr/>
        </p:nvSpPr>
        <p:spPr bwMode="auto">
          <a:xfrm flipH="1">
            <a:off x="8447088" y="2844799"/>
            <a:ext cx="771525" cy="2095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DiffServ</a:t>
            </a:r>
          </a:p>
        </p:txBody>
      </p:sp>
      <p:sp>
        <p:nvSpPr>
          <p:cNvPr id="24587" name="Rectangle 60"/>
          <p:cNvSpPr>
            <a:spLocks noChangeArrowheads="1"/>
          </p:cNvSpPr>
          <p:nvPr/>
        </p:nvSpPr>
        <p:spPr bwMode="auto">
          <a:xfrm flipH="1">
            <a:off x="9218613" y="2844799"/>
            <a:ext cx="1539875" cy="209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Total Length</a:t>
            </a:r>
          </a:p>
        </p:txBody>
      </p:sp>
      <p:sp>
        <p:nvSpPr>
          <p:cNvPr id="24588" name="Rectangle 61"/>
          <p:cNvSpPr>
            <a:spLocks noChangeArrowheads="1"/>
          </p:cNvSpPr>
          <p:nvPr/>
        </p:nvSpPr>
        <p:spPr bwMode="auto">
          <a:xfrm flipH="1">
            <a:off x="7677150" y="3054350"/>
            <a:ext cx="1541463" cy="207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Identifier</a:t>
            </a:r>
          </a:p>
        </p:txBody>
      </p:sp>
      <p:sp>
        <p:nvSpPr>
          <p:cNvPr id="24589" name="Rectangle 62"/>
          <p:cNvSpPr>
            <a:spLocks noChangeArrowheads="1"/>
          </p:cNvSpPr>
          <p:nvPr/>
        </p:nvSpPr>
        <p:spPr bwMode="auto">
          <a:xfrm flipH="1">
            <a:off x="9218613" y="3054350"/>
            <a:ext cx="287337" cy="2079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Flags</a:t>
            </a:r>
          </a:p>
        </p:txBody>
      </p:sp>
      <p:sp>
        <p:nvSpPr>
          <p:cNvPr id="24590" name="Rectangle 63"/>
          <p:cNvSpPr>
            <a:spLocks noChangeArrowheads="1"/>
          </p:cNvSpPr>
          <p:nvPr/>
        </p:nvSpPr>
        <p:spPr bwMode="auto">
          <a:xfrm flipH="1">
            <a:off x="9505949" y="3054350"/>
            <a:ext cx="1252538" cy="207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Fragment Offset</a:t>
            </a:r>
          </a:p>
        </p:txBody>
      </p:sp>
      <p:sp>
        <p:nvSpPr>
          <p:cNvPr id="24591" name="Rectangle 64"/>
          <p:cNvSpPr>
            <a:spLocks noChangeArrowheads="1"/>
          </p:cNvSpPr>
          <p:nvPr/>
        </p:nvSpPr>
        <p:spPr bwMode="auto">
          <a:xfrm flipH="1">
            <a:off x="8447088" y="3262312"/>
            <a:ext cx="771525" cy="20796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Protocol</a:t>
            </a:r>
          </a:p>
        </p:txBody>
      </p:sp>
      <p:sp>
        <p:nvSpPr>
          <p:cNvPr id="24592" name="Rectangle 65"/>
          <p:cNvSpPr>
            <a:spLocks noChangeArrowheads="1"/>
          </p:cNvSpPr>
          <p:nvPr/>
        </p:nvSpPr>
        <p:spPr bwMode="auto">
          <a:xfrm flipH="1">
            <a:off x="7677149" y="3262312"/>
            <a:ext cx="769938" cy="20796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Time to Live</a:t>
            </a:r>
          </a:p>
        </p:txBody>
      </p:sp>
      <p:sp>
        <p:nvSpPr>
          <p:cNvPr id="24593" name="Rectangle 66"/>
          <p:cNvSpPr>
            <a:spLocks noChangeArrowheads="1"/>
          </p:cNvSpPr>
          <p:nvPr/>
        </p:nvSpPr>
        <p:spPr bwMode="auto">
          <a:xfrm flipH="1">
            <a:off x="9218613" y="3262312"/>
            <a:ext cx="1539875" cy="20796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Header Checksum</a:t>
            </a:r>
          </a:p>
        </p:txBody>
      </p:sp>
      <p:sp>
        <p:nvSpPr>
          <p:cNvPr id="24594" name="Rectangle 67"/>
          <p:cNvSpPr>
            <a:spLocks noChangeArrowheads="1"/>
          </p:cNvSpPr>
          <p:nvPr/>
        </p:nvSpPr>
        <p:spPr bwMode="auto">
          <a:xfrm flipH="1">
            <a:off x="7677149" y="3470274"/>
            <a:ext cx="3081338" cy="209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Source Address</a:t>
            </a:r>
          </a:p>
        </p:txBody>
      </p:sp>
      <p:sp>
        <p:nvSpPr>
          <p:cNvPr id="24595" name="Rectangle 68"/>
          <p:cNvSpPr>
            <a:spLocks noChangeArrowheads="1"/>
          </p:cNvSpPr>
          <p:nvPr/>
        </p:nvSpPr>
        <p:spPr bwMode="auto">
          <a:xfrm flipH="1">
            <a:off x="7677149" y="3679825"/>
            <a:ext cx="3081338" cy="207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Destination Address</a:t>
            </a:r>
          </a:p>
        </p:txBody>
      </p:sp>
      <p:sp>
        <p:nvSpPr>
          <p:cNvPr id="24596" name="Rectangle 69"/>
          <p:cNvSpPr>
            <a:spLocks noChangeArrowheads="1"/>
          </p:cNvSpPr>
          <p:nvPr/>
        </p:nvSpPr>
        <p:spPr bwMode="auto">
          <a:xfrm flipH="1">
            <a:off x="7677149" y="3887787"/>
            <a:ext cx="3081338" cy="279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Options and Padding</a:t>
            </a:r>
          </a:p>
        </p:txBody>
      </p:sp>
      <p:sp>
        <p:nvSpPr>
          <p:cNvPr id="24597" name="Rectangle 70"/>
          <p:cNvSpPr>
            <a:spLocks noChangeArrowheads="1"/>
          </p:cNvSpPr>
          <p:nvPr/>
        </p:nvSpPr>
        <p:spPr bwMode="auto">
          <a:xfrm flipH="1">
            <a:off x="7677149" y="4167188"/>
            <a:ext cx="3081338" cy="242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600">
                <a:latin typeface="Arial" pitchFamily="34" charset="0"/>
              </a:rPr>
              <a:t>Data</a:t>
            </a:r>
          </a:p>
        </p:txBody>
      </p:sp>
      <p:sp>
        <p:nvSpPr>
          <p:cNvPr id="24598" name="Text Box 71"/>
          <p:cNvSpPr txBox="1">
            <a:spLocks noChangeArrowheads="1"/>
          </p:cNvSpPr>
          <p:nvPr/>
        </p:nvSpPr>
        <p:spPr bwMode="auto">
          <a:xfrm>
            <a:off x="7604125" y="2792412"/>
            <a:ext cx="227013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0</a:t>
            </a:r>
          </a:p>
        </p:txBody>
      </p:sp>
      <p:sp>
        <p:nvSpPr>
          <p:cNvPr id="24599" name="Text Box 72"/>
          <p:cNvSpPr txBox="1">
            <a:spLocks noChangeArrowheads="1"/>
          </p:cNvSpPr>
          <p:nvPr/>
        </p:nvSpPr>
        <p:spPr bwMode="auto">
          <a:xfrm>
            <a:off x="7893050" y="2792412"/>
            <a:ext cx="227013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3</a:t>
            </a:r>
          </a:p>
        </p:txBody>
      </p:sp>
      <p:sp>
        <p:nvSpPr>
          <p:cNvPr id="24600" name="Text Box 73"/>
          <p:cNvSpPr txBox="1">
            <a:spLocks noChangeArrowheads="1"/>
          </p:cNvSpPr>
          <p:nvPr/>
        </p:nvSpPr>
        <p:spPr bwMode="auto">
          <a:xfrm>
            <a:off x="8278812" y="2792412"/>
            <a:ext cx="227012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7</a:t>
            </a:r>
          </a:p>
        </p:txBody>
      </p:sp>
      <p:sp>
        <p:nvSpPr>
          <p:cNvPr id="24601" name="Text Box 74"/>
          <p:cNvSpPr txBox="1">
            <a:spLocks noChangeArrowheads="1"/>
          </p:cNvSpPr>
          <p:nvPr/>
        </p:nvSpPr>
        <p:spPr bwMode="auto">
          <a:xfrm>
            <a:off x="9031288" y="2792412"/>
            <a:ext cx="269875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15</a:t>
            </a:r>
          </a:p>
        </p:txBody>
      </p:sp>
      <p:sp>
        <p:nvSpPr>
          <p:cNvPr id="24602" name="Text Box 75"/>
          <p:cNvSpPr txBox="1">
            <a:spLocks noChangeArrowheads="1"/>
          </p:cNvSpPr>
          <p:nvPr/>
        </p:nvSpPr>
        <p:spPr bwMode="auto">
          <a:xfrm>
            <a:off x="10571163" y="2792412"/>
            <a:ext cx="269875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31</a:t>
            </a:r>
          </a:p>
        </p:txBody>
      </p:sp>
      <p:sp>
        <p:nvSpPr>
          <p:cNvPr id="24603" name="Line 76"/>
          <p:cNvSpPr>
            <a:spLocks noChangeShapeType="1"/>
          </p:cNvSpPr>
          <p:nvPr/>
        </p:nvSpPr>
        <p:spPr bwMode="auto">
          <a:xfrm>
            <a:off x="9313862" y="3054350"/>
            <a:ext cx="0" cy="207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77"/>
          <p:cNvSpPr>
            <a:spLocks noChangeShapeType="1"/>
          </p:cNvSpPr>
          <p:nvPr/>
        </p:nvSpPr>
        <p:spPr bwMode="auto">
          <a:xfrm>
            <a:off x="9410699" y="3054350"/>
            <a:ext cx="0" cy="207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05" name="Group 78"/>
          <p:cNvGrpSpPr>
            <a:grpSpLocks/>
          </p:cNvGrpSpPr>
          <p:nvPr/>
        </p:nvGrpSpPr>
        <p:grpSpPr bwMode="auto">
          <a:xfrm>
            <a:off x="10661650" y="3957637"/>
            <a:ext cx="193675" cy="139700"/>
            <a:chOff x="5136" y="2496"/>
            <a:chExt cx="288" cy="192"/>
          </a:xfrm>
        </p:grpSpPr>
        <p:sp>
          <p:nvSpPr>
            <p:cNvPr id="24649" name="Line 79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0" name="Line 80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6" name="Group 81"/>
          <p:cNvGrpSpPr>
            <a:grpSpLocks/>
          </p:cNvGrpSpPr>
          <p:nvPr/>
        </p:nvGrpSpPr>
        <p:grpSpPr bwMode="auto">
          <a:xfrm>
            <a:off x="7580313" y="3957637"/>
            <a:ext cx="193675" cy="139700"/>
            <a:chOff x="5136" y="2496"/>
            <a:chExt cx="288" cy="192"/>
          </a:xfrm>
        </p:grpSpPr>
        <p:sp>
          <p:nvSpPr>
            <p:cNvPr id="24647" name="Line 82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Line 83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7" name="Group 84"/>
          <p:cNvGrpSpPr>
            <a:grpSpLocks/>
          </p:cNvGrpSpPr>
          <p:nvPr/>
        </p:nvGrpSpPr>
        <p:grpSpPr bwMode="auto">
          <a:xfrm>
            <a:off x="7580313" y="4235449"/>
            <a:ext cx="193675" cy="139700"/>
            <a:chOff x="5136" y="2496"/>
            <a:chExt cx="288" cy="192"/>
          </a:xfrm>
        </p:grpSpPr>
        <p:sp>
          <p:nvSpPr>
            <p:cNvPr id="24645" name="Line 85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Line 86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8" name="Group 87"/>
          <p:cNvGrpSpPr>
            <a:grpSpLocks/>
          </p:cNvGrpSpPr>
          <p:nvPr/>
        </p:nvGrpSpPr>
        <p:grpSpPr bwMode="auto">
          <a:xfrm>
            <a:off x="10661650" y="4235449"/>
            <a:ext cx="193675" cy="139700"/>
            <a:chOff x="5136" y="2496"/>
            <a:chExt cx="288" cy="192"/>
          </a:xfrm>
        </p:grpSpPr>
        <p:sp>
          <p:nvSpPr>
            <p:cNvPr id="24643" name="Line 88"/>
            <p:cNvSpPr>
              <a:spLocks noChangeShapeType="1"/>
            </p:cNvSpPr>
            <p:nvPr/>
          </p:nvSpPr>
          <p:spPr bwMode="auto">
            <a:xfrm flipV="1">
              <a:off x="5136" y="2592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Line 89"/>
            <p:cNvSpPr>
              <a:spLocks noChangeShapeType="1"/>
            </p:cNvSpPr>
            <p:nvPr/>
          </p:nvSpPr>
          <p:spPr bwMode="auto">
            <a:xfrm flipV="1">
              <a:off x="5136" y="2496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09" name="Line 90"/>
          <p:cNvSpPr>
            <a:spLocks noChangeShapeType="1"/>
          </p:cNvSpPr>
          <p:nvPr/>
        </p:nvSpPr>
        <p:spPr bwMode="auto">
          <a:xfrm>
            <a:off x="10918824" y="2844799"/>
            <a:ext cx="0" cy="132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91"/>
          <p:cNvSpPr txBox="1">
            <a:spLocks noChangeArrowheads="1"/>
          </p:cNvSpPr>
          <p:nvPr/>
        </p:nvSpPr>
        <p:spPr bwMode="auto">
          <a:xfrm rot="-5400000">
            <a:off x="10871993" y="3410743"/>
            <a:ext cx="528638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IP Header</a:t>
            </a:r>
          </a:p>
        </p:txBody>
      </p:sp>
      <p:sp>
        <p:nvSpPr>
          <p:cNvPr id="24611" name="Line 92"/>
          <p:cNvSpPr>
            <a:spLocks noChangeShapeType="1"/>
          </p:cNvSpPr>
          <p:nvPr/>
        </p:nvSpPr>
        <p:spPr bwMode="auto">
          <a:xfrm>
            <a:off x="10821988" y="2844799"/>
            <a:ext cx="193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93"/>
          <p:cNvSpPr>
            <a:spLocks noChangeShapeType="1"/>
          </p:cNvSpPr>
          <p:nvPr/>
        </p:nvSpPr>
        <p:spPr bwMode="auto">
          <a:xfrm>
            <a:off x="10821988" y="4167187"/>
            <a:ext cx="193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94"/>
          <p:cNvSpPr>
            <a:spLocks noChangeShapeType="1"/>
          </p:cNvSpPr>
          <p:nvPr/>
        </p:nvSpPr>
        <p:spPr bwMode="auto">
          <a:xfrm flipH="1" flipV="1">
            <a:off x="7773987" y="2566987"/>
            <a:ext cx="673100" cy="2778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95"/>
          <p:cNvSpPr>
            <a:spLocks noChangeShapeType="1"/>
          </p:cNvSpPr>
          <p:nvPr/>
        </p:nvSpPr>
        <p:spPr bwMode="auto">
          <a:xfrm flipV="1">
            <a:off x="9218612" y="2566987"/>
            <a:ext cx="95250" cy="2778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1104" name="Rectangle 96"/>
          <p:cNvSpPr>
            <a:spLocks noChangeArrowheads="1"/>
          </p:cNvSpPr>
          <p:nvPr/>
        </p:nvSpPr>
        <p:spPr bwMode="auto">
          <a:xfrm>
            <a:off x="9571038" y="2357437"/>
            <a:ext cx="192087" cy="209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">
                <a:latin typeface="Arial" charset="0"/>
              </a:rPr>
              <a:t>0</a:t>
            </a:r>
          </a:p>
        </p:txBody>
      </p:sp>
      <p:sp>
        <p:nvSpPr>
          <p:cNvPr id="1451105" name="Rectangle 97"/>
          <p:cNvSpPr>
            <a:spLocks noChangeArrowheads="1"/>
          </p:cNvSpPr>
          <p:nvPr/>
        </p:nvSpPr>
        <p:spPr bwMode="auto">
          <a:xfrm>
            <a:off x="9763125" y="2357437"/>
            <a:ext cx="193675" cy="2095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">
                <a:latin typeface="Arial" charset="0"/>
              </a:rPr>
              <a:t>DF</a:t>
            </a:r>
          </a:p>
        </p:txBody>
      </p:sp>
      <p:sp>
        <p:nvSpPr>
          <p:cNvPr id="1451106" name="Rectangle 98"/>
          <p:cNvSpPr>
            <a:spLocks noChangeArrowheads="1"/>
          </p:cNvSpPr>
          <p:nvPr/>
        </p:nvSpPr>
        <p:spPr bwMode="auto">
          <a:xfrm>
            <a:off x="9956799" y="2357437"/>
            <a:ext cx="192088" cy="2095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">
                <a:latin typeface="Arial" charset="0"/>
              </a:rPr>
              <a:t>MF</a:t>
            </a:r>
          </a:p>
        </p:txBody>
      </p:sp>
      <p:sp>
        <p:nvSpPr>
          <p:cNvPr id="24618" name="Text Box 99"/>
          <p:cNvSpPr txBox="1">
            <a:spLocks noChangeArrowheads="1"/>
          </p:cNvSpPr>
          <p:nvPr/>
        </p:nvSpPr>
        <p:spPr bwMode="auto">
          <a:xfrm>
            <a:off x="9409112" y="2066924"/>
            <a:ext cx="512762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Reserved</a:t>
            </a:r>
          </a:p>
        </p:txBody>
      </p:sp>
      <p:sp>
        <p:nvSpPr>
          <p:cNvPr id="24619" name="Text Box 100"/>
          <p:cNvSpPr txBox="1">
            <a:spLocks noChangeArrowheads="1"/>
          </p:cNvSpPr>
          <p:nvPr/>
        </p:nvSpPr>
        <p:spPr bwMode="auto">
          <a:xfrm>
            <a:off x="9539287" y="1962149"/>
            <a:ext cx="711200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Don‘t Fragment</a:t>
            </a:r>
          </a:p>
        </p:txBody>
      </p:sp>
      <p:sp>
        <p:nvSpPr>
          <p:cNvPr id="24620" name="Text Box 101"/>
          <p:cNvSpPr txBox="1">
            <a:spLocks noChangeArrowheads="1"/>
          </p:cNvSpPr>
          <p:nvPr/>
        </p:nvSpPr>
        <p:spPr bwMode="auto">
          <a:xfrm>
            <a:off x="9891713" y="2066924"/>
            <a:ext cx="744537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More Fragments</a:t>
            </a:r>
          </a:p>
        </p:txBody>
      </p:sp>
      <p:cxnSp>
        <p:nvCxnSpPr>
          <p:cNvPr id="24621" name="AutoShape 102"/>
          <p:cNvCxnSpPr>
            <a:cxnSpLocks noChangeShapeType="1"/>
            <a:stCxn id="24618" idx="2"/>
            <a:endCxn id="1451104" idx="0"/>
          </p:cNvCxnSpPr>
          <p:nvPr/>
        </p:nvCxnSpPr>
        <p:spPr bwMode="auto">
          <a:xfrm>
            <a:off x="9666288" y="2251075"/>
            <a:ext cx="1587" cy="10636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4622" name="AutoShape 103"/>
          <p:cNvCxnSpPr>
            <a:cxnSpLocks noChangeShapeType="1"/>
            <a:stCxn id="24619" idx="2"/>
            <a:endCxn id="1451105" idx="0"/>
          </p:cNvCxnSpPr>
          <p:nvPr/>
        </p:nvCxnSpPr>
        <p:spPr bwMode="auto">
          <a:xfrm flipH="1">
            <a:off x="9859963" y="2146299"/>
            <a:ext cx="34925" cy="21113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4623" name="AutoShape 104"/>
          <p:cNvCxnSpPr>
            <a:cxnSpLocks noChangeShapeType="1"/>
            <a:stCxn id="24620" idx="2"/>
            <a:endCxn id="1451106" idx="0"/>
          </p:cNvCxnSpPr>
          <p:nvPr/>
        </p:nvCxnSpPr>
        <p:spPr bwMode="auto">
          <a:xfrm flipH="1">
            <a:off x="10053638" y="2251075"/>
            <a:ext cx="211137" cy="10636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24624" name="Line 105"/>
          <p:cNvSpPr>
            <a:spLocks noChangeShapeType="1"/>
          </p:cNvSpPr>
          <p:nvPr/>
        </p:nvSpPr>
        <p:spPr bwMode="auto">
          <a:xfrm flipV="1">
            <a:off x="9218613" y="2566987"/>
            <a:ext cx="352425" cy="4873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106"/>
          <p:cNvSpPr>
            <a:spLocks noChangeShapeType="1"/>
          </p:cNvSpPr>
          <p:nvPr/>
        </p:nvSpPr>
        <p:spPr bwMode="auto">
          <a:xfrm flipV="1">
            <a:off x="9505949" y="2566987"/>
            <a:ext cx="642938" cy="4873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Text Box 107"/>
          <p:cNvSpPr txBox="1">
            <a:spLocks noChangeArrowheads="1"/>
          </p:cNvSpPr>
          <p:nvPr/>
        </p:nvSpPr>
        <p:spPr bwMode="auto">
          <a:xfrm>
            <a:off x="7481887" y="2792412"/>
            <a:ext cx="273050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Bit</a:t>
            </a:r>
          </a:p>
        </p:txBody>
      </p:sp>
      <p:sp>
        <p:nvSpPr>
          <p:cNvPr id="1451116" name="Rectangle 108"/>
          <p:cNvSpPr>
            <a:spLocks noChangeArrowheads="1"/>
          </p:cNvSpPr>
          <p:nvPr/>
        </p:nvSpPr>
        <p:spPr bwMode="auto">
          <a:xfrm>
            <a:off x="7773987" y="2357437"/>
            <a:ext cx="1155700" cy="209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">
                <a:latin typeface="Arial" charset="0"/>
              </a:rPr>
              <a:t>DiffServ Codepoint</a:t>
            </a:r>
          </a:p>
        </p:txBody>
      </p:sp>
      <p:sp>
        <p:nvSpPr>
          <p:cNvPr id="1451117" name="Rectangle 109"/>
          <p:cNvSpPr>
            <a:spLocks noChangeArrowheads="1"/>
          </p:cNvSpPr>
          <p:nvPr/>
        </p:nvSpPr>
        <p:spPr bwMode="auto">
          <a:xfrm>
            <a:off x="8929688" y="2357437"/>
            <a:ext cx="384175" cy="2095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600">
                <a:latin typeface="Arial" charset="0"/>
              </a:rPr>
              <a:t>ECN</a:t>
            </a:r>
          </a:p>
        </p:txBody>
      </p:sp>
      <p:sp>
        <p:nvSpPr>
          <p:cNvPr id="24629" name="Line 110"/>
          <p:cNvSpPr>
            <a:spLocks noChangeShapeType="1"/>
          </p:cNvSpPr>
          <p:nvPr/>
        </p:nvSpPr>
        <p:spPr bwMode="auto">
          <a:xfrm>
            <a:off x="7966074" y="2357437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111"/>
          <p:cNvSpPr>
            <a:spLocks noChangeShapeType="1"/>
          </p:cNvSpPr>
          <p:nvPr/>
        </p:nvSpPr>
        <p:spPr bwMode="auto">
          <a:xfrm>
            <a:off x="8158162" y="2357437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Text Box 112"/>
          <p:cNvSpPr txBox="1">
            <a:spLocks noChangeArrowheads="1"/>
          </p:cNvSpPr>
          <p:nvPr/>
        </p:nvSpPr>
        <p:spPr bwMode="auto">
          <a:xfrm>
            <a:off x="7502525" y="1993899"/>
            <a:ext cx="2219325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Congestion control (Explicit Congestion Notification)</a:t>
            </a:r>
          </a:p>
        </p:txBody>
      </p:sp>
      <p:sp>
        <p:nvSpPr>
          <p:cNvPr id="24632" name="Line 113"/>
          <p:cNvSpPr>
            <a:spLocks noChangeShapeType="1"/>
          </p:cNvSpPr>
          <p:nvPr/>
        </p:nvSpPr>
        <p:spPr bwMode="auto">
          <a:xfrm>
            <a:off x="8350249" y="2357437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Line 114"/>
          <p:cNvSpPr>
            <a:spLocks noChangeShapeType="1"/>
          </p:cNvSpPr>
          <p:nvPr/>
        </p:nvSpPr>
        <p:spPr bwMode="auto">
          <a:xfrm>
            <a:off x="8543924" y="2357437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Line 115"/>
          <p:cNvSpPr>
            <a:spLocks noChangeShapeType="1"/>
          </p:cNvSpPr>
          <p:nvPr/>
        </p:nvSpPr>
        <p:spPr bwMode="auto">
          <a:xfrm>
            <a:off x="8736012" y="2357437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Line 116"/>
          <p:cNvSpPr>
            <a:spLocks noChangeShapeType="1"/>
          </p:cNvSpPr>
          <p:nvPr/>
        </p:nvSpPr>
        <p:spPr bwMode="auto">
          <a:xfrm>
            <a:off x="9121774" y="2357437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117"/>
          <p:cNvSpPr>
            <a:spLocks noChangeShapeType="1"/>
          </p:cNvSpPr>
          <p:nvPr/>
        </p:nvSpPr>
        <p:spPr bwMode="auto">
          <a:xfrm>
            <a:off x="9024937" y="2844799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118"/>
          <p:cNvSpPr>
            <a:spLocks noChangeShapeType="1"/>
          </p:cNvSpPr>
          <p:nvPr/>
        </p:nvSpPr>
        <p:spPr bwMode="auto">
          <a:xfrm flipH="1">
            <a:off x="8929687" y="2149475"/>
            <a:ext cx="158750" cy="207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119"/>
          <p:cNvSpPr>
            <a:spLocks noChangeShapeType="1"/>
          </p:cNvSpPr>
          <p:nvPr/>
        </p:nvSpPr>
        <p:spPr bwMode="auto">
          <a:xfrm>
            <a:off x="9153524" y="2149475"/>
            <a:ext cx="160338" cy="207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Text Box 120"/>
          <p:cNvSpPr txBox="1">
            <a:spLocks noChangeArrowheads="1"/>
          </p:cNvSpPr>
          <p:nvPr/>
        </p:nvSpPr>
        <p:spPr bwMode="auto">
          <a:xfrm>
            <a:off x="8137525" y="2178049"/>
            <a:ext cx="531813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>
                <a:latin typeface="Arial" pitchFamily="34" charset="0"/>
              </a:rPr>
              <a:t>QoS class</a:t>
            </a:r>
          </a:p>
        </p:txBody>
      </p:sp>
      <p:sp>
        <p:nvSpPr>
          <p:cNvPr id="24640" name="Line 121"/>
          <p:cNvSpPr>
            <a:spLocks noChangeShapeType="1"/>
          </p:cNvSpPr>
          <p:nvPr/>
        </p:nvSpPr>
        <p:spPr bwMode="auto">
          <a:xfrm>
            <a:off x="8736013" y="2289175"/>
            <a:ext cx="193675" cy="682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122"/>
          <p:cNvSpPr>
            <a:spLocks noChangeShapeType="1"/>
          </p:cNvSpPr>
          <p:nvPr/>
        </p:nvSpPr>
        <p:spPr bwMode="auto">
          <a:xfrm flipH="1">
            <a:off x="7773988" y="2289175"/>
            <a:ext cx="287337" cy="682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AutoShape 124"/>
          <p:cNvSpPr>
            <a:spLocks noChangeArrowheads="1"/>
          </p:cNvSpPr>
          <p:nvPr/>
        </p:nvSpPr>
        <p:spPr bwMode="auto">
          <a:xfrm>
            <a:off x="7704137" y="4659193"/>
            <a:ext cx="3054350" cy="533638"/>
          </a:xfrm>
          <a:custGeom>
            <a:avLst/>
            <a:gdLst>
              <a:gd name="T0" fmla="*/ 2829657 w 21600"/>
              <a:gd name="T1" fmla="*/ 420688 h 21600"/>
              <a:gd name="T2" fmla="*/ 1527175 w 21600"/>
              <a:gd name="T3" fmla="*/ 841375 h 21600"/>
              <a:gd name="T4" fmla="*/ 224693 w 21600"/>
              <a:gd name="T5" fmla="*/ 420688 h 21600"/>
              <a:gd name="T6" fmla="*/ 15271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9 w 21600"/>
              <a:gd name="T13" fmla="*/ 3389 h 21600"/>
              <a:gd name="T14" fmla="*/ 18211 w 21600"/>
              <a:gd name="T15" fmla="*/ 1821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77" y="21600"/>
                </a:lnTo>
                <a:lnTo>
                  <a:pt x="1842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99CC00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Detection: Cyclic Redundancy Check (CRC)</a:t>
            </a:r>
            <a:endParaRPr lang="de-DE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dirty="0"/>
              <a:t>Reception of a correct bit sequence: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11 0011 1001 ÷ 1 1001 = 10 0001 (mod 2)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</a:t>
            </a:r>
            <a:r>
              <a:rPr lang="en-US" u="sng" dirty="0">
                <a:latin typeface="Courier New" pitchFamily="49" charset="0"/>
                <a:sym typeface="Monotype Sorts" pitchFamily="2" charset="2"/>
              </a:rPr>
              <a:t>11 001</a:t>
            </a:r>
            <a:endParaRPr lang="en-US" dirty="0">
              <a:latin typeface="Courier New" pitchFamily="49" charset="0"/>
              <a:sym typeface="Monotype Sort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00 0001 1001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      </a:t>
            </a:r>
            <a:r>
              <a:rPr lang="en-US" u="sng" dirty="0">
                <a:latin typeface="Courier New" pitchFamily="49" charset="0"/>
                <a:sym typeface="Monotype Sorts" pitchFamily="2" charset="2"/>
              </a:rPr>
              <a:t>1 1001</a:t>
            </a:r>
            <a:endParaRPr lang="en-US" dirty="0">
              <a:latin typeface="Courier New" pitchFamily="49" charset="0"/>
              <a:sym typeface="Monotype Sort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      0 0000 </a:t>
            </a:r>
            <a:r>
              <a:rPr lang="en-US" dirty="0">
                <a:sym typeface="Monotype Sorts" pitchFamily="2" charset="2"/>
              </a:rPr>
              <a:t>= remainder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dirty="0">
                <a:sym typeface="Monotype Sorts" pitchFamily="2" charset="2"/>
              </a:rPr>
              <a:t>No remainder, thus the received bits </a:t>
            </a:r>
            <a:r>
              <a:rPr lang="en-US" i="1" dirty="0">
                <a:sym typeface="Monotype Sorts" pitchFamily="2" charset="2"/>
              </a:rPr>
              <a:t>should</a:t>
            </a:r>
            <a:r>
              <a:rPr lang="en-US" dirty="0">
                <a:sym typeface="Monotype Sorts" pitchFamily="2" charset="2"/>
              </a:rPr>
              <a:t> be error free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endParaRPr lang="en-US" dirty="0">
              <a:sym typeface="Monotype Sorts" pitchFamily="2" charset="2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endParaRPr lang="en-US" sz="600" dirty="0">
              <a:sym typeface="Monotype Sort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dirty="0">
                <a:sym typeface="Monotype Sorts" pitchFamily="2" charset="2"/>
              </a:rPr>
              <a:t>Reception of a erroneous bit sequence: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11 1111 1000 ÷ 1 1001 = 10 1001 (mod 2)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</a:t>
            </a:r>
            <a:r>
              <a:rPr lang="en-US" u="sng" dirty="0">
                <a:latin typeface="Courier New" pitchFamily="49" charset="0"/>
                <a:sym typeface="Monotype Sorts" pitchFamily="2" charset="2"/>
              </a:rPr>
              <a:t>11 001</a:t>
            </a:r>
            <a:endParaRPr lang="en-US" dirty="0">
              <a:latin typeface="Courier New" pitchFamily="49" charset="0"/>
              <a:sym typeface="Monotype Sort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00 1101 1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   </a:t>
            </a:r>
            <a:r>
              <a:rPr lang="en-US" u="sng" dirty="0">
                <a:latin typeface="Courier New" pitchFamily="49" charset="0"/>
                <a:sym typeface="Monotype Sorts" pitchFamily="2" charset="2"/>
              </a:rPr>
              <a:t>1100 1</a:t>
            </a:r>
            <a:endParaRPr lang="en-US" dirty="0">
              <a:latin typeface="Courier New" pitchFamily="49" charset="0"/>
              <a:sym typeface="Monotype Sort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   0001 0000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      </a:t>
            </a:r>
            <a:r>
              <a:rPr lang="en-US" u="sng" dirty="0">
                <a:latin typeface="Courier New" pitchFamily="49" charset="0"/>
                <a:sym typeface="Monotype Sorts" pitchFamily="2" charset="2"/>
              </a:rPr>
              <a:t>1 1001</a:t>
            </a:r>
            <a:endParaRPr lang="en-US" dirty="0">
              <a:latin typeface="Courier New" pitchFamily="49" charset="0"/>
              <a:sym typeface="Monotype Sort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>
                <a:latin typeface="Courier New" pitchFamily="49" charset="0"/>
                <a:sym typeface="Monotype Sorts" pitchFamily="2" charset="2"/>
              </a:rPr>
              <a:t>           0 1001 </a:t>
            </a:r>
            <a:r>
              <a:rPr lang="en-US" dirty="0">
                <a:sym typeface="Monotype Sorts" pitchFamily="2" charset="2"/>
              </a:rPr>
              <a:t>= remainder </a:t>
            </a:r>
            <a:r>
              <a:rPr lang="en-US" dirty="0">
                <a:sym typeface="Symbol" pitchFamily="18" charset="2"/>
              </a:rPr>
              <a:t> 0</a:t>
            </a:r>
            <a:endParaRPr lang="en-US" dirty="0">
              <a:sym typeface="Monotype Sorts" pitchFamily="2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dirty="0">
                <a:sym typeface="Monotype Sorts" pitchFamily="2" charset="2"/>
              </a:rPr>
              <a:t>There is a remainder unequal 0, thus there was definitely a transmission </a:t>
            </a:r>
            <a:r>
              <a:rPr lang="en-US" dirty="0" smtClean="0">
                <a:sym typeface="Monotype Sorts" pitchFamily="2" charset="2"/>
              </a:rPr>
              <a:t>error</a:t>
            </a:r>
            <a:endParaRPr lang="en-US" dirty="0">
              <a:sym typeface="Monotype Sorts" pitchFamily="2" charset="2"/>
            </a:endParaRPr>
          </a:p>
        </p:txBody>
      </p:sp>
      <p:sp>
        <p:nvSpPr>
          <p:cNvPr id="2765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703389" y="981075"/>
            <a:ext cx="87852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endParaRPr lang="en-US" dirty="0">
              <a:sym typeface="Monotype Sort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During Transmission</a:t>
            </a:r>
          </a:p>
        </p:txBody>
      </p:sp>
      <p:sp>
        <p:nvSpPr>
          <p:cNvPr id="286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463678" y="1228725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/>
              <a:t>Data</a:t>
            </a: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6045203" y="5307013"/>
            <a:ext cx="2678113" cy="1243012"/>
            <a:chOff x="2972" y="3384"/>
            <a:chExt cx="1687" cy="783"/>
          </a:xfrm>
        </p:grpSpPr>
        <p:sp>
          <p:nvSpPr>
            <p:cNvPr id="28766" name="Rectangle 7"/>
            <p:cNvSpPr>
              <a:spLocks noChangeArrowheads="1"/>
            </p:cNvSpPr>
            <p:nvPr/>
          </p:nvSpPr>
          <p:spPr bwMode="auto">
            <a:xfrm>
              <a:off x="3552" y="3936"/>
              <a:ext cx="5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rgbClr val="FF3300"/>
                  </a:solidFill>
                </a:rPr>
                <a:t>Error!</a:t>
              </a:r>
            </a:p>
          </p:txBody>
        </p:sp>
        <p:sp>
          <p:nvSpPr>
            <p:cNvPr id="28767" name="Rectangle 8"/>
            <p:cNvSpPr>
              <a:spLocks noChangeArrowheads="1"/>
            </p:cNvSpPr>
            <p:nvPr/>
          </p:nvSpPr>
          <p:spPr bwMode="auto">
            <a:xfrm>
              <a:off x="2972" y="3384"/>
              <a:ext cx="148" cy="568"/>
            </a:xfrm>
            <a:prstGeom prst="rect">
              <a:avLst/>
            </a:prstGeom>
            <a:solidFill>
              <a:srgbClr val="91D5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68" name="Rectangle 9"/>
            <p:cNvSpPr>
              <a:spLocks noChangeArrowheads="1"/>
            </p:cNvSpPr>
            <p:nvPr/>
          </p:nvSpPr>
          <p:spPr bwMode="auto">
            <a:xfrm>
              <a:off x="4511" y="3388"/>
              <a:ext cx="148" cy="568"/>
            </a:xfrm>
            <a:prstGeom prst="rect">
              <a:avLst/>
            </a:prstGeom>
            <a:solidFill>
              <a:srgbClr val="91D5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769" name="Line 10"/>
            <p:cNvSpPr>
              <a:spLocks noChangeShapeType="1"/>
            </p:cNvSpPr>
            <p:nvPr/>
          </p:nvSpPr>
          <p:spPr bwMode="auto">
            <a:xfrm flipH="1" flipV="1">
              <a:off x="3072" y="3984"/>
              <a:ext cx="480" cy="9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Line 11"/>
            <p:cNvSpPr>
              <a:spLocks noChangeShapeType="1"/>
            </p:cNvSpPr>
            <p:nvPr/>
          </p:nvSpPr>
          <p:spPr bwMode="auto">
            <a:xfrm flipV="1">
              <a:off x="4128" y="3984"/>
              <a:ext cx="480" cy="9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8" name="Group 12"/>
          <p:cNvGrpSpPr>
            <a:grpSpLocks/>
          </p:cNvGrpSpPr>
          <p:nvPr/>
        </p:nvGrpSpPr>
        <p:grpSpPr bwMode="auto">
          <a:xfrm>
            <a:off x="1465266" y="4657725"/>
            <a:ext cx="8734425" cy="457200"/>
            <a:chOff x="86" y="2976"/>
            <a:chExt cx="5502" cy="288"/>
          </a:xfrm>
        </p:grpSpPr>
        <p:sp>
          <p:nvSpPr>
            <p:cNvPr id="28750" name="Line 13"/>
            <p:cNvSpPr>
              <a:spLocks noChangeShapeType="1"/>
            </p:cNvSpPr>
            <p:nvPr/>
          </p:nvSpPr>
          <p:spPr bwMode="auto">
            <a:xfrm>
              <a:off x="1172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14"/>
            <p:cNvSpPr>
              <a:spLocks noChangeShapeType="1"/>
            </p:cNvSpPr>
            <p:nvPr/>
          </p:nvSpPr>
          <p:spPr bwMode="auto">
            <a:xfrm>
              <a:off x="4302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Line 15"/>
            <p:cNvSpPr>
              <a:spLocks noChangeShapeType="1"/>
            </p:cNvSpPr>
            <p:nvPr/>
          </p:nvSpPr>
          <p:spPr bwMode="auto">
            <a:xfrm>
              <a:off x="4614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Line 16"/>
            <p:cNvSpPr>
              <a:spLocks noChangeShapeType="1"/>
            </p:cNvSpPr>
            <p:nvPr/>
          </p:nvSpPr>
          <p:spPr bwMode="auto">
            <a:xfrm>
              <a:off x="4926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4" name="Line 17"/>
            <p:cNvSpPr>
              <a:spLocks noChangeShapeType="1"/>
            </p:cNvSpPr>
            <p:nvPr/>
          </p:nvSpPr>
          <p:spPr bwMode="auto">
            <a:xfrm>
              <a:off x="5238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Line 18"/>
            <p:cNvSpPr>
              <a:spLocks noChangeShapeType="1"/>
            </p:cNvSpPr>
            <p:nvPr/>
          </p:nvSpPr>
          <p:spPr bwMode="auto">
            <a:xfrm>
              <a:off x="5588" y="302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Line 19"/>
            <p:cNvSpPr>
              <a:spLocks noChangeShapeType="1"/>
            </p:cNvSpPr>
            <p:nvPr/>
          </p:nvSpPr>
          <p:spPr bwMode="auto">
            <a:xfrm>
              <a:off x="2108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Line 20"/>
            <p:cNvSpPr>
              <a:spLocks noChangeShapeType="1"/>
            </p:cNvSpPr>
            <p:nvPr/>
          </p:nvSpPr>
          <p:spPr bwMode="auto">
            <a:xfrm>
              <a:off x="2420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Line 21"/>
            <p:cNvSpPr>
              <a:spLocks noChangeShapeType="1"/>
            </p:cNvSpPr>
            <p:nvPr/>
          </p:nvSpPr>
          <p:spPr bwMode="auto">
            <a:xfrm>
              <a:off x="2732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Line 22"/>
            <p:cNvSpPr>
              <a:spLocks noChangeShapeType="1"/>
            </p:cNvSpPr>
            <p:nvPr/>
          </p:nvSpPr>
          <p:spPr bwMode="auto">
            <a:xfrm>
              <a:off x="3044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Line 23"/>
            <p:cNvSpPr>
              <a:spLocks noChangeShapeType="1"/>
            </p:cNvSpPr>
            <p:nvPr/>
          </p:nvSpPr>
          <p:spPr bwMode="auto">
            <a:xfrm>
              <a:off x="3367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Line 24"/>
            <p:cNvSpPr>
              <a:spLocks noChangeShapeType="1"/>
            </p:cNvSpPr>
            <p:nvPr/>
          </p:nvSpPr>
          <p:spPr bwMode="auto">
            <a:xfrm>
              <a:off x="3678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Line 25"/>
            <p:cNvSpPr>
              <a:spLocks noChangeShapeType="1"/>
            </p:cNvSpPr>
            <p:nvPr/>
          </p:nvSpPr>
          <p:spPr bwMode="auto">
            <a:xfrm>
              <a:off x="3990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Line 26"/>
            <p:cNvSpPr>
              <a:spLocks noChangeShapeType="1"/>
            </p:cNvSpPr>
            <p:nvPr/>
          </p:nvSpPr>
          <p:spPr bwMode="auto">
            <a:xfrm>
              <a:off x="1484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Line 27"/>
            <p:cNvSpPr>
              <a:spLocks noChangeShapeType="1"/>
            </p:cNvSpPr>
            <p:nvPr/>
          </p:nvSpPr>
          <p:spPr bwMode="auto">
            <a:xfrm>
              <a:off x="1796" y="3024"/>
              <a:ext cx="0" cy="240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ectangle 28"/>
            <p:cNvSpPr>
              <a:spLocks noChangeArrowheads="1"/>
            </p:cNvSpPr>
            <p:nvPr/>
          </p:nvSpPr>
          <p:spPr bwMode="auto">
            <a:xfrm>
              <a:off x="86" y="2976"/>
              <a:ext cx="7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Sampling</a:t>
              </a:r>
            </a:p>
          </p:txBody>
        </p:sp>
      </p:grpSp>
      <p:grpSp>
        <p:nvGrpSpPr>
          <p:cNvPr id="28679" name="Group 29"/>
          <p:cNvGrpSpPr>
            <a:grpSpLocks/>
          </p:cNvGrpSpPr>
          <p:nvPr/>
        </p:nvGrpSpPr>
        <p:grpSpPr bwMode="auto">
          <a:xfrm>
            <a:off x="1463678" y="1685925"/>
            <a:ext cx="8856663" cy="565150"/>
            <a:chOff x="85" y="1104"/>
            <a:chExt cx="5579" cy="356"/>
          </a:xfrm>
        </p:grpSpPr>
        <p:sp>
          <p:nvSpPr>
            <p:cNvPr id="28724" name="Line 30"/>
            <p:cNvSpPr>
              <a:spLocks noChangeShapeType="1"/>
            </p:cNvSpPr>
            <p:nvPr/>
          </p:nvSpPr>
          <p:spPr bwMode="auto">
            <a:xfrm>
              <a:off x="1028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Line 31"/>
            <p:cNvSpPr>
              <a:spLocks noChangeShapeType="1"/>
            </p:cNvSpPr>
            <p:nvPr/>
          </p:nvSpPr>
          <p:spPr bwMode="auto">
            <a:xfrm>
              <a:off x="1340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Line 32"/>
            <p:cNvSpPr>
              <a:spLocks noChangeShapeType="1"/>
            </p:cNvSpPr>
            <p:nvPr/>
          </p:nvSpPr>
          <p:spPr bwMode="auto">
            <a:xfrm>
              <a:off x="1652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Line 33"/>
            <p:cNvSpPr>
              <a:spLocks noChangeShapeType="1"/>
            </p:cNvSpPr>
            <p:nvPr/>
          </p:nvSpPr>
          <p:spPr bwMode="auto">
            <a:xfrm>
              <a:off x="1964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Line 34"/>
            <p:cNvSpPr>
              <a:spLocks noChangeShapeType="1"/>
            </p:cNvSpPr>
            <p:nvPr/>
          </p:nvSpPr>
          <p:spPr bwMode="auto">
            <a:xfrm>
              <a:off x="2276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Line 35"/>
            <p:cNvSpPr>
              <a:spLocks noChangeShapeType="1"/>
            </p:cNvSpPr>
            <p:nvPr/>
          </p:nvSpPr>
          <p:spPr bwMode="auto">
            <a:xfrm>
              <a:off x="2588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Line 36"/>
            <p:cNvSpPr>
              <a:spLocks noChangeShapeType="1"/>
            </p:cNvSpPr>
            <p:nvPr/>
          </p:nvSpPr>
          <p:spPr bwMode="auto">
            <a:xfrm>
              <a:off x="2900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Line 37"/>
            <p:cNvSpPr>
              <a:spLocks noChangeShapeType="1"/>
            </p:cNvSpPr>
            <p:nvPr/>
          </p:nvSpPr>
          <p:spPr bwMode="auto">
            <a:xfrm>
              <a:off x="3212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Line 38"/>
            <p:cNvSpPr>
              <a:spLocks noChangeShapeType="1"/>
            </p:cNvSpPr>
            <p:nvPr/>
          </p:nvSpPr>
          <p:spPr bwMode="auto">
            <a:xfrm>
              <a:off x="4772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39"/>
            <p:cNvSpPr>
              <a:spLocks noChangeShapeType="1"/>
            </p:cNvSpPr>
            <p:nvPr/>
          </p:nvSpPr>
          <p:spPr bwMode="auto">
            <a:xfrm>
              <a:off x="3836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Line 40"/>
            <p:cNvSpPr>
              <a:spLocks noChangeShapeType="1"/>
            </p:cNvSpPr>
            <p:nvPr/>
          </p:nvSpPr>
          <p:spPr bwMode="auto">
            <a:xfrm>
              <a:off x="3524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Line 41"/>
            <p:cNvSpPr>
              <a:spLocks noChangeShapeType="1"/>
            </p:cNvSpPr>
            <p:nvPr/>
          </p:nvSpPr>
          <p:spPr bwMode="auto">
            <a:xfrm>
              <a:off x="4148" y="1392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Line 42"/>
            <p:cNvSpPr>
              <a:spLocks noChangeShapeType="1"/>
            </p:cNvSpPr>
            <p:nvPr/>
          </p:nvSpPr>
          <p:spPr bwMode="auto">
            <a:xfrm>
              <a:off x="4460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Line 43"/>
            <p:cNvSpPr>
              <a:spLocks noChangeShapeType="1"/>
            </p:cNvSpPr>
            <p:nvPr/>
          </p:nvSpPr>
          <p:spPr bwMode="auto">
            <a:xfrm>
              <a:off x="5396" y="1392"/>
              <a:ext cx="268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Line 44"/>
            <p:cNvSpPr>
              <a:spLocks noChangeShapeType="1"/>
            </p:cNvSpPr>
            <p:nvPr/>
          </p:nvSpPr>
          <p:spPr bwMode="auto">
            <a:xfrm>
              <a:off x="5084" y="1104"/>
              <a:ext cx="31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Line 45"/>
            <p:cNvSpPr>
              <a:spLocks noChangeShapeType="1"/>
            </p:cNvSpPr>
            <p:nvPr/>
          </p:nvSpPr>
          <p:spPr bwMode="auto">
            <a:xfrm>
              <a:off x="1652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Line 46"/>
            <p:cNvSpPr>
              <a:spLocks noChangeShapeType="1"/>
            </p:cNvSpPr>
            <p:nvPr/>
          </p:nvSpPr>
          <p:spPr bwMode="auto">
            <a:xfrm>
              <a:off x="1964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Line 47"/>
            <p:cNvSpPr>
              <a:spLocks noChangeShapeType="1"/>
            </p:cNvSpPr>
            <p:nvPr/>
          </p:nvSpPr>
          <p:spPr bwMode="auto">
            <a:xfrm>
              <a:off x="2588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Line 48"/>
            <p:cNvSpPr>
              <a:spLocks noChangeShapeType="1"/>
            </p:cNvSpPr>
            <p:nvPr/>
          </p:nvSpPr>
          <p:spPr bwMode="auto">
            <a:xfrm>
              <a:off x="3212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Line 49"/>
            <p:cNvSpPr>
              <a:spLocks noChangeShapeType="1"/>
            </p:cNvSpPr>
            <p:nvPr/>
          </p:nvSpPr>
          <p:spPr bwMode="auto">
            <a:xfrm>
              <a:off x="3836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Line 50"/>
            <p:cNvSpPr>
              <a:spLocks noChangeShapeType="1"/>
            </p:cNvSpPr>
            <p:nvPr/>
          </p:nvSpPr>
          <p:spPr bwMode="auto">
            <a:xfrm>
              <a:off x="5396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51"/>
            <p:cNvSpPr>
              <a:spLocks noChangeShapeType="1"/>
            </p:cNvSpPr>
            <p:nvPr/>
          </p:nvSpPr>
          <p:spPr bwMode="auto">
            <a:xfrm>
              <a:off x="4460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Line 52"/>
            <p:cNvSpPr>
              <a:spLocks noChangeShapeType="1"/>
            </p:cNvSpPr>
            <p:nvPr/>
          </p:nvSpPr>
          <p:spPr bwMode="auto">
            <a:xfrm>
              <a:off x="1340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Line 53"/>
            <p:cNvSpPr>
              <a:spLocks noChangeShapeType="1"/>
            </p:cNvSpPr>
            <p:nvPr/>
          </p:nvSpPr>
          <p:spPr bwMode="auto">
            <a:xfrm>
              <a:off x="4772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Line 54"/>
            <p:cNvSpPr>
              <a:spLocks noChangeShapeType="1"/>
            </p:cNvSpPr>
            <p:nvPr/>
          </p:nvSpPr>
          <p:spPr bwMode="auto">
            <a:xfrm>
              <a:off x="5084" y="1104"/>
              <a:ext cx="0" cy="2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Rectangle 55"/>
            <p:cNvSpPr>
              <a:spLocks noChangeArrowheads="1"/>
            </p:cNvSpPr>
            <p:nvPr/>
          </p:nvSpPr>
          <p:spPr bwMode="auto">
            <a:xfrm>
              <a:off x="85" y="1248"/>
              <a:ext cx="5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Signal</a:t>
              </a:r>
            </a:p>
          </p:txBody>
        </p:sp>
      </p:grpSp>
      <p:sp>
        <p:nvSpPr>
          <p:cNvPr id="28680" name="Rectangle 56"/>
          <p:cNvSpPr>
            <a:spLocks noChangeArrowheads="1"/>
          </p:cNvSpPr>
          <p:nvPr/>
        </p:nvSpPr>
        <p:spPr bwMode="auto">
          <a:xfrm>
            <a:off x="2987678" y="1160463"/>
            <a:ext cx="725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/>
              <a:t>0      1      0     1      1    0     0     1      1    0     0    1      0     1     0</a:t>
            </a:r>
          </a:p>
        </p:txBody>
      </p:sp>
      <p:grpSp>
        <p:nvGrpSpPr>
          <p:cNvPr id="28681" name="Group 57"/>
          <p:cNvGrpSpPr>
            <a:grpSpLocks/>
          </p:cNvGrpSpPr>
          <p:nvPr/>
        </p:nvGrpSpPr>
        <p:grpSpPr bwMode="auto">
          <a:xfrm>
            <a:off x="1463678" y="2328863"/>
            <a:ext cx="9009063" cy="1281112"/>
            <a:chOff x="85" y="1509"/>
            <a:chExt cx="5675" cy="807"/>
          </a:xfrm>
        </p:grpSpPr>
        <p:sp>
          <p:nvSpPr>
            <p:cNvPr id="28716" name="Freeform 58"/>
            <p:cNvSpPr>
              <a:spLocks/>
            </p:cNvSpPr>
            <p:nvPr/>
          </p:nvSpPr>
          <p:spPr bwMode="auto">
            <a:xfrm>
              <a:off x="1028" y="1776"/>
              <a:ext cx="937" cy="193"/>
            </a:xfrm>
            <a:custGeom>
              <a:avLst/>
              <a:gdLst>
                <a:gd name="T0" fmla="*/ 16 w 937"/>
                <a:gd name="T1" fmla="*/ 36 h 193"/>
                <a:gd name="T2" fmla="*/ 45 w 937"/>
                <a:gd name="T3" fmla="*/ 143 h 193"/>
                <a:gd name="T4" fmla="*/ 65 w 937"/>
                <a:gd name="T5" fmla="*/ 89 h 193"/>
                <a:gd name="T6" fmla="*/ 84 w 937"/>
                <a:gd name="T7" fmla="*/ 85 h 193"/>
                <a:gd name="T8" fmla="*/ 114 w 937"/>
                <a:gd name="T9" fmla="*/ 143 h 193"/>
                <a:gd name="T10" fmla="*/ 143 w 937"/>
                <a:gd name="T11" fmla="*/ 67 h 193"/>
                <a:gd name="T12" fmla="*/ 167 w 937"/>
                <a:gd name="T13" fmla="*/ 112 h 193"/>
                <a:gd name="T14" fmla="*/ 187 w 937"/>
                <a:gd name="T15" fmla="*/ 116 h 193"/>
                <a:gd name="T16" fmla="*/ 191 w 937"/>
                <a:gd name="T17" fmla="*/ 54 h 193"/>
                <a:gd name="T18" fmla="*/ 206 w 937"/>
                <a:gd name="T19" fmla="*/ 116 h 193"/>
                <a:gd name="T20" fmla="*/ 221 w 937"/>
                <a:gd name="T21" fmla="*/ 89 h 193"/>
                <a:gd name="T22" fmla="*/ 260 w 937"/>
                <a:gd name="T23" fmla="*/ 147 h 193"/>
                <a:gd name="T24" fmla="*/ 269 w 937"/>
                <a:gd name="T25" fmla="*/ 49 h 193"/>
                <a:gd name="T26" fmla="*/ 289 w 937"/>
                <a:gd name="T27" fmla="*/ 129 h 193"/>
                <a:gd name="T28" fmla="*/ 303 w 937"/>
                <a:gd name="T29" fmla="*/ 40 h 193"/>
                <a:gd name="T30" fmla="*/ 323 w 937"/>
                <a:gd name="T31" fmla="*/ 152 h 193"/>
                <a:gd name="T32" fmla="*/ 337 w 937"/>
                <a:gd name="T33" fmla="*/ 45 h 193"/>
                <a:gd name="T34" fmla="*/ 362 w 937"/>
                <a:gd name="T35" fmla="*/ 161 h 193"/>
                <a:gd name="T36" fmla="*/ 362 w 937"/>
                <a:gd name="T37" fmla="*/ 54 h 193"/>
                <a:gd name="T38" fmla="*/ 391 w 937"/>
                <a:gd name="T39" fmla="*/ 134 h 193"/>
                <a:gd name="T40" fmla="*/ 401 w 937"/>
                <a:gd name="T41" fmla="*/ 80 h 193"/>
                <a:gd name="T42" fmla="*/ 425 w 937"/>
                <a:gd name="T43" fmla="*/ 134 h 193"/>
                <a:gd name="T44" fmla="*/ 435 w 937"/>
                <a:gd name="T45" fmla="*/ 45 h 193"/>
                <a:gd name="T46" fmla="*/ 474 w 937"/>
                <a:gd name="T47" fmla="*/ 138 h 193"/>
                <a:gd name="T48" fmla="*/ 488 w 937"/>
                <a:gd name="T49" fmla="*/ 31 h 193"/>
                <a:gd name="T50" fmla="*/ 513 w 937"/>
                <a:gd name="T51" fmla="*/ 134 h 193"/>
                <a:gd name="T52" fmla="*/ 513 w 937"/>
                <a:gd name="T53" fmla="*/ 27 h 193"/>
                <a:gd name="T54" fmla="*/ 532 w 937"/>
                <a:gd name="T55" fmla="*/ 143 h 193"/>
                <a:gd name="T56" fmla="*/ 532 w 937"/>
                <a:gd name="T57" fmla="*/ 31 h 193"/>
                <a:gd name="T58" fmla="*/ 576 w 937"/>
                <a:gd name="T59" fmla="*/ 147 h 193"/>
                <a:gd name="T60" fmla="*/ 581 w 937"/>
                <a:gd name="T61" fmla="*/ 54 h 193"/>
                <a:gd name="T62" fmla="*/ 581 w 937"/>
                <a:gd name="T63" fmla="*/ 112 h 193"/>
                <a:gd name="T64" fmla="*/ 590 w 937"/>
                <a:gd name="T65" fmla="*/ 71 h 193"/>
                <a:gd name="T66" fmla="*/ 590 w 937"/>
                <a:gd name="T67" fmla="*/ 103 h 193"/>
                <a:gd name="T68" fmla="*/ 595 w 937"/>
                <a:gd name="T69" fmla="*/ 71 h 193"/>
                <a:gd name="T70" fmla="*/ 615 w 937"/>
                <a:gd name="T71" fmla="*/ 129 h 193"/>
                <a:gd name="T72" fmla="*/ 634 w 937"/>
                <a:gd name="T73" fmla="*/ 54 h 193"/>
                <a:gd name="T74" fmla="*/ 654 w 937"/>
                <a:gd name="T75" fmla="*/ 58 h 193"/>
                <a:gd name="T76" fmla="*/ 668 w 937"/>
                <a:gd name="T77" fmla="*/ 94 h 193"/>
                <a:gd name="T78" fmla="*/ 678 w 937"/>
                <a:gd name="T79" fmla="*/ 112 h 193"/>
                <a:gd name="T80" fmla="*/ 688 w 937"/>
                <a:gd name="T81" fmla="*/ 76 h 193"/>
                <a:gd name="T82" fmla="*/ 693 w 937"/>
                <a:gd name="T83" fmla="*/ 71 h 193"/>
                <a:gd name="T84" fmla="*/ 698 w 937"/>
                <a:gd name="T85" fmla="*/ 129 h 193"/>
                <a:gd name="T86" fmla="*/ 722 w 937"/>
                <a:gd name="T87" fmla="*/ 13 h 193"/>
                <a:gd name="T88" fmla="*/ 751 w 937"/>
                <a:gd name="T89" fmla="*/ 129 h 193"/>
                <a:gd name="T90" fmla="*/ 761 w 937"/>
                <a:gd name="T91" fmla="*/ 71 h 193"/>
                <a:gd name="T92" fmla="*/ 775 w 937"/>
                <a:gd name="T93" fmla="*/ 147 h 193"/>
                <a:gd name="T94" fmla="*/ 785 w 937"/>
                <a:gd name="T95" fmla="*/ 63 h 193"/>
                <a:gd name="T96" fmla="*/ 805 w 937"/>
                <a:gd name="T97" fmla="*/ 71 h 193"/>
                <a:gd name="T98" fmla="*/ 824 w 937"/>
                <a:gd name="T99" fmla="*/ 134 h 193"/>
                <a:gd name="T100" fmla="*/ 844 w 937"/>
                <a:gd name="T101" fmla="*/ 40 h 193"/>
                <a:gd name="T102" fmla="*/ 858 w 937"/>
                <a:gd name="T103" fmla="*/ 152 h 193"/>
                <a:gd name="T104" fmla="*/ 863 w 937"/>
                <a:gd name="T105" fmla="*/ 13 h 193"/>
                <a:gd name="T106" fmla="*/ 868 w 937"/>
                <a:gd name="T107" fmla="*/ 170 h 193"/>
                <a:gd name="T108" fmla="*/ 873 w 937"/>
                <a:gd name="T109" fmla="*/ 63 h 193"/>
                <a:gd name="T110" fmla="*/ 897 w 937"/>
                <a:gd name="T111" fmla="*/ 76 h 193"/>
                <a:gd name="T112" fmla="*/ 902 w 937"/>
                <a:gd name="T113" fmla="*/ 98 h 193"/>
                <a:gd name="T114" fmla="*/ 926 w 937"/>
                <a:gd name="T115" fmla="*/ 45 h 193"/>
                <a:gd name="T116" fmla="*/ 926 w 937"/>
                <a:gd name="T117" fmla="*/ 156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7"/>
                <a:gd name="T178" fmla="*/ 0 h 193"/>
                <a:gd name="T179" fmla="*/ 937 w 937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7" h="193">
                  <a:moveTo>
                    <a:pt x="0" y="103"/>
                  </a:moveTo>
                  <a:lnTo>
                    <a:pt x="11" y="89"/>
                  </a:lnTo>
                  <a:lnTo>
                    <a:pt x="11" y="76"/>
                  </a:lnTo>
                  <a:lnTo>
                    <a:pt x="11" y="63"/>
                  </a:lnTo>
                  <a:lnTo>
                    <a:pt x="16" y="49"/>
                  </a:lnTo>
                  <a:lnTo>
                    <a:pt x="16" y="36"/>
                  </a:lnTo>
                  <a:lnTo>
                    <a:pt x="16" y="22"/>
                  </a:lnTo>
                  <a:lnTo>
                    <a:pt x="16" y="36"/>
                  </a:lnTo>
                  <a:lnTo>
                    <a:pt x="21" y="49"/>
                  </a:lnTo>
                  <a:lnTo>
                    <a:pt x="26" y="63"/>
                  </a:lnTo>
                  <a:lnTo>
                    <a:pt x="26" y="76"/>
                  </a:lnTo>
                  <a:lnTo>
                    <a:pt x="26" y="89"/>
                  </a:lnTo>
                  <a:lnTo>
                    <a:pt x="31" y="103"/>
                  </a:lnTo>
                  <a:lnTo>
                    <a:pt x="36" y="116"/>
                  </a:lnTo>
                  <a:lnTo>
                    <a:pt x="41" y="129"/>
                  </a:lnTo>
                  <a:lnTo>
                    <a:pt x="45" y="143"/>
                  </a:lnTo>
                  <a:lnTo>
                    <a:pt x="55" y="129"/>
                  </a:lnTo>
                  <a:lnTo>
                    <a:pt x="55" y="116"/>
                  </a:lnTo>
                  <a:lnTo>
                    <a:pt x="55" y="103"/>
                  </a:lnTo>
                  <a:lnTo>
                    <a:pt x="55" y="89"/>
                  </a:lnTo>
                  <a:lnTo>
                    <a:pt x="55" y="76"/>
                  </a:lnTo>
                  <a:lnTo>
                    <a:pt x="55" y="63"/>
                  </a:lnTo>
                  <a:lnTo>
                    <a:pt x="65" y="76"/>
                  </a:lnTo>
                  <a:lnTo>
                    <a:pt x="65" y="89"/>
                  </a:lnTo>
                  <a:lnTo>
                    <a:pt x="70" y="103"/>
                  </a:lnTo>
                  <a:lnTo>
                    <a:pt x="75" y="116"/>
                  </a:lnTo>
                  <a:lnTo>
                    <a:pt x="79" y="129"/>
                  </a:lnTo>
                  <a:lnTo>
                    <a:pt x="84" y="143"/>
                  </a:lnTo>
                  <a:lnTo>
                    <a:pt x="84" y="129"/>
                  </a:lnTo>
                  <a:lnTo>
                    <a:pt x="84" y="116"/>
                  </a:lnTo>
                  <a:lnTo>
                    <a:pt x="84" y="98"/>
                  </a:lnTo>
                  <a:lnTo>
                    <a:pt x="84" y="85"/>
                  </a:lnTo>
                  <a:lnTo>
                    <a:pt x="84" y="71"/>
                  </a:lnTo>
                  <a:lnTo>
                    <a:pt x="84" y="58"/>
                  </a:lnTo>
                  <a:lnTo>
                    <a:pt x="94" y="76"/>
                  </a:lnTo>
                  <a:lnTo>
                    <a:pt x="94" y="89"/>
                  </a:lnTo>
                  <a:lnTo>
                    <a:pt x="99" y="103"/>
                  </a:lnTo>
                  <a:lnTo>
                    <a:pt x="104" y="116"/>
                  </a:lnTo>
                  <a:lnTo>
                    <a:pt x="104" y="129"/>
                  </a:lnTo>
                  <a:lnTo>
                    <a:pt x="114" y="143"/>
                  </a:lnTo>
                  <a:lnTo>
                    <a:pt x="123" y="125"/>
                  </a:lnTo>
                  <a:lnTo>
                    <a:pt x="123" y="112"/>
                  </a:lnTo>
                  <a:lnTo>
                    <a:pt x="123" y="98"/>
                  </a:lnTo>
                  <a:lnTo>
                    <a:pt x="128" y="85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43" y="54"/>
                  </a:lnTo>
                  <a:lnTo>
                    <a:pt x="143" y="67"/>
                  </a:lnTo>
                  <a:lnTo>
                    <a:pt x="148" y="80"/>
                  </a:lnTo>
                  <a:lnTo>
                    <a:pt x="152" y="94"/>
                  </a:lnTo>
                  <a:lnTo>
                    <a:pt x="152" y="107"/>
                  </a:lnTo>
                  <a:lnTo>
                    <a:pt x="157" y="121"/>
                  </a:lnTo>
                  <a:lnTo>
                    <a:pt x="157" y="134"/>
                  </a:lnTo>
                  <a:lnTo>
                    <a:pt x="162" y="147"/>
                  </a:lnTo>
                  <a:lnTo>
                    <a:pt x="167" y="129"/>
                  </a:lnTo>
                  <a:lnTo>
                    <a:pt x="167" y="112"/>
                  </a:lnTo>
                  <a:lnTo>
                    <a:pt x="172" y="98"/>
                  </a:lnTo>
                  <a:lnTo>
                    <a:pt x="172" y="85"/>
                  </a:lnTo>
                  <a:lnTo>
                    <a:pt x="172" y="71"/>
                  </a:lnTo>
                  <a:lnTo>
                    <a:pt x="177" y="58"/>
                  </a:lnTo>
                  <a:lnTo>
                    <a:pt x="182" y="76"/>
                  </a:lnTo>
                  <a:lnTo>
                    <a:pt x="182" y="89"/>
                  </a:lnTo>
                  <a:lnTo>
                    <a:pt x="182" y="103"/>
                  </a:lnTo>
                  <a:lnTo>
                    <a:pt x="187" y="116"/>
                  </a:lnTo>
                  <a:lnTo>
                    <a:pt x="187" y="129"/>
                  </a:lnTo>
                  <a:lnTo>
                    <a:pt x="187" y="143"/>
                  </a:lnTo>
                  <a:lnTo>
                    <a:pt x="187" y="125"/>
                  </a:lnTo>
                  <a:lnTo>
                    <a:pt x="187" y="107"/>
                  </a:lnTo>
                  <a:lnTo>
                    <a:pt x="187" y="94"/>
                  </a:lnTo>
                  <a:lnTo>
                    <a:pt x="187" y="80"/>
                  </a:lnTo>
                  <a:lnTo>
                    <a:pt x="187" y="67"/>
                  </a:lnTo>
                  <a:lnTo>
                    <a:pt x="191" y="54"/>
                  </a:lnTo>
                  <a:lnTo>
                    <a:pt x="191" y="40"/>
                  </a:lnTo>
                  <a:lnTo>
                    <a:pt x="196" y="27"/>
                  </a:lnTo>
                  <a:lnTo>
                    <a:pt x="201" y="45"/>
                  </a:lnTo>
                  <a:lnTo>
                    <a:pt x="201" y="58"/>
                  </a:lnTo>
                  <a:lnTo>
                    <a:pt x="201" y="76"/>
                  </a:lnTo>
                  <a:lnTo>
                    <a:pt x="201" y="89"/>
                  </a:lnTo>
                  <a:lnTo>
                    <a:pt x="201" y="103"/>
                  </a:lnTo>
                  <a:lnTo>
                    <a:pt x="206" y="116"/>
                  </a:lnTo>
                  <a:lnTo>
                    <a:pt x="206" y="129"/>
                  </a:lnTo>
                  <a:lnTo>
                    <a:pt x="206" y="143"/>
                  </a:lnTo>
                  <a:lnTo>
                    <a:pt x="211" y="156"/>
                  </a:lnTo>
                  <a:lnTo>
                    <a:pt x="221" y="143"/>
                  </a:lnTo>
                  <a:lnTo>
                    <a:pt x="221" y="129"/>
                  </a:lnTo>
                  <a:lnTo>
                    <a:pt x="221" y="116"/>
                  </a:lnTo>
                  <a:lnTo>
                    <a:pt x="221" y="103"/>
                  </a:lnTo>
                  <a:lnTo>
                    <a:pt x="221" y="89"/>
                  </a:lnTo>
                  <a:lnTo>
                    <a:pt x="225" y="76"/>
                  </a:lnTo>
                  <a:lnTo>
                    <a:pt x="225" y="63"/>
                  </a:lnTo>
                  <a:lnTo>
                    <a:pt x="240" y="80"/>
                  </a:lnTo>
                  <a:lnTo>
                    <a:pt x="245" y="94"/>
                  </a:lnTo>
                  <a:lnTo>
                    <a:pt x="245" y="107"/>
                  </a:lnTo>
                  <a:lnTo>
                    <a:pt x="250" y="121"/>
                  </a:lnTo>
                  <a:lnTo>
                    <a:pt x="255" y="134"/>
                  </a:lnTo>
                  <a:lnTo>
                    <a:pt x="260" y="147"/>
                  </a:lnTo>
                  <a:lnTo>
                    <a:pt x="260" y="116"/>
                  </a:lnTo>
                  <a:lnTo>
                    <a:pt x="260" y="103"/>
                  </a:lnTo>
                  <a:lnTo>
                    <a:pt x="260" y="89"/>
                  </a:lnTo>
                  <a:lnTo>
                    <a:pt x="260" y="76"/>
                  </a:lnTo>
                  <a:lnTo>
                    <a:pt x="260" y="63"/>
                  </a:lnTo>
                  <a:lnTo>
                    <a:pt x="260" y="49"/>
                  </a:lnTo>
                  <a:lnTo>
                    <a:pt x="264" y="36"/>
                  </a:lnTo>
                  <a:lnTo>
                    <a:pt x="269" y="49"/>
                  </a:lnTo>
                  <a:lnTo>
                    <a:pt x="269" y="63"/>
                  </a:lnTo>
                  <a:lnTo>
                    <a:pt x="274" y="76"/>
                  </a:lnTo>
                  <a:lnTo>
                    <a:pt x="279" y="94"/>
                  </a:lnTo>
                  <a:lnTo>
                    <a:pt x="279" y="107"/>
                  </a:lnTo>
                  <a:lnTo>
                    <a:pt x="284" y="121"/>
                  </a:lnTo>
                  <a:lnTo>
                    <a:pt x="284" y="134"/>
                  </a:lnTo>
                  <a:lnTo>
                    <a:pt x="284" y="147"/>
                  </a:lnTo>
                  <a:lnTo>
                    <a:pt x="289" y="129"/>
                  </a:lnTo>
                  <a:lnTo>
                    <a:pt x="289" y="112"/>
                  </a:lnTo>
                  <a:lnTo>
                    <a:pt x="289" y="98"/>
                  </a:lnTo>
                  <a:lnTo>
                    <a:pt x="289" y="80"/>
                  </a:lnTo>
                  <a:lnTo>
                    <a:pt x="294" y="67"/>
                  </a:lnTo>
                  <a:lnTo>
                    <a:pt x="294" y="54"/>
                  </a:lnTo>
                  <a:lnTo>
                    <a:pt x="294" y="40"/>
                  </a:lnTo>
                  <a:lnTo>
                    <a:pt x="298" y="27"/>
                  </a:lnTo>
                  <a:lnTo>
                    <a:pt x="303" y="40"/>
                  </a:lnTo>
                  <a:lnTo>
                    <a:pt x="308" y="54"/>
                  </a:lnTo>
                  <a:lnTo>
                    <a:pt x="308" y="67"/>
                  </a:lnTo>
                  <a:lnTo>
                    <a:pt x="313" y="80"/>
                  </a:lnTo>
                  <a:lnTo>
                    <a:pt x="313" y="98"/>
                  </a:lnTo>
                  <a:lnTo>
                    <a:pt x="313" y="112"/>
                  </a:lnTo>
                  <a:lnTo>
                    <a:pt x="313" y="125"/>
                  </a:lnTo>
                  <a:lnTo>
                    <a:pt x="318" y="138"/>
                  </a:lnTo>
                  <a:lnTo>
                    <a:pt x="323" y="152"/>
                  </a:lnTo>
                  <a:lnTo>
                    <a:pt x="337" y="138"/>
                  </a:lnTo>
                  <a:lnTo>
                    <a:pt x="337" y="125"/>
                  </a:lnTo>
                  <a:lnTo>
                    <a:pt x="337" y="112"/>
                  </a:lnTo>
                  <a:lnTo>
                    <a:pt x="337" y="98"/>
                  </a:lnTo>
                  <a:lnTo>
                    <a:pt x="337" y="85"/>
                  </a:lnTo>
                  <a:lnTo>
                    <a:pt x="337" y="71"/>
                  </a:lnTo>
                  <a:lnTo>
                    <a:pt x="337" y="58"/>
                  </a:lnTo>
                  <a:lnTo>
                    <a:pt x="337" y="45"/>
                  </a:lnTo>
                  <a:lnTo>
                    <a:pt x="337" y="63"/>
                  </a:lnTo>
                  <a:lnTo>
                    <a:pt x="337" y="76"/>
                  </a:lnTo>
                  <a:lnTo>
                    <a:pt x="337" y="89"/>
                  </a:lnTo>
                  <a:lnTo>
                    <a:pt x="337" y="103"/>
                  </a:lnTo>
                  <a:lnTo>
                    <a:pt x="342" y="121"/>
                  </a:lnTo>
                  <a:lnTo>
                    <a:pt x="347" y="134"/>
                  </a:lnTo>
                  <a:lnTo>
                    <a:pt x="357" y="147"/>
                  </a:lnTo>
                  <a:lnTo>
                    <a:pt x="362" y="161"/>
                  </a:lnTo>
                  <a:lnTo>
                    <a:pt x="362" y="147"/>
                  </a:lnTo>
                  <a:lnTo>
                    <a:pt x="362" y="134"/>
                  </a:lnTo>
                  <a:lnTo>
                    <a:pt x="362" y="121"/>
                  </a:lnTo>
                  <a:lnTo>
                    <a:pt x="362" y="107"/>
                  </a:lnTo>
                  <a:lnTo>
                    <a:pt x="362" y="94"/>
                  </a:lnTo>
                  <a:lnTo>
                    <a:pt x="362" y="80"/>
                  </a:lnTo>
                  <a:lnTo>
                    <a:pt x="362" y="67"/>
                  </a:lnTo>
                  <a:lnTo>
                    <a:pt x="362" y="54"/>
                  </a:lnTo>
                  <a:lnTo>
                    <a:pt x="362" y="40"/>
                  </a:lnTo>
                  <a:lnTo>
                    <a:pt x="376" y="54"/>
                  </a:lnTo>
                  <a:lnTo>
                    <a:pt x="376" y="67"/>
                  </a:lnTo>
                  <a:lnTo>
                    <a:pt x="381" y="80"/>
                  </a:lnTo>
                  <a:lnTo>
                    <a:pt x="386" y="94"/>
                  </a:lnTo>
                  <a:lnTo>
                    <a:pt x="386" y="107"/>
                  </a:lnTo>
                  <a:lnTo>
                    <a:pt x="391" y="121"/>
                  </a:lnTo>
                  <a:lnTo>
                    <a:pt x="391" y="134"/>
                  </a:lnTo>
                  <a:lnTo>
                    <a:pt x="396" y="147"/>
                  </a:lnTo>
                  <a:lnTo>
                    <a:pt x="396" y="161"/>
                  </a:lnTo>
                  <a:lnTo>
                    <a:pt x="401" y="147"/>
                  </a:lnTo>
                  <a:lnTo>
                    <a:pt x="401" y="134"/>
                  </a:lnTo>
                  <a:lnTo>
                    <a:pt x="401" y="121"/>
                  </a:lnTo>
                  <a:lnTo>
                    <a:pt x="401" y="107"/>
                  </a:lnTo>
                  <a:lnTo>
                    <a:pt x="401" y="94"/>
                  </a:lnTo>
                  <a:lnTo>
                    <a:pt x="401" y="80"/>
                  </a:lnTo>
                  <a:lnTo>
                    <a:pt x="401" y="67"/>
                  </a:lnTo>
                  <a:lnTo>
                    <a:pt x="401" y="54"/>
                  </a:lnTo>
                  <a:lnTo>
                    <a:pt x="406" y="67"/>
                  </a:lnTo>
                  <a:lnTo>
                    <a:pt x="410" y="80"/>
                  </a:lnTo>
                  <a:lnTo>
                    <a:pt x="415" y="94"/>
                  </a:lnTo>
                  <a:lnTo>
                    <a:pt x="415" y="107"/>
                  </a:lnTo>
                  <a:lnTo>
                    <a:pt x="420" y="121"/>
                  </a:lnTo>
                  <a:lnTo>
                    <a:pt x="425" y="134"/>
                  </a:lnTo>
                  <a:lnTo>
                    <a:pt x="430" y="147"/>
                  </a:lnTo>
                  <a:lnTo>
                    <a:pt x="435" y="129"/>
                  </a:lnTo>
                  <a:lnTo>
                    <a:pt x="435" y="116"/>
                  </a:lnTo>
                  <a:lnTo>
                    <a:pt x="435" y="103"/>
                  </a:lnTo>
                  <a:lnTo>
                    <a:pt x="435" y="89"/>
                  </a:lnTo>
                  <a:lnTo>
                    <a:pt x="435" y="76"/>
                  </a:lnTo>
                  <a:lnTo>
                    <a:pt x="435" y="58"/>
                  </a:lnTo>
                  <a:lnTo>
                    <a:pt x="435" y="45"/>
                  </a:lnTo>
                  <a:lnTo>
                    <a:pt x="444" y="63"/>
                  </a:lnTo>
                  <a:lnTo>
                    <a:pt x="444" y="80"/>
                  </a:lnTo>
                  <a:lnTo>
                    <a:pt x="454" y="98"/>
                  </a:lnTo>
                  <a:lnTo>
                    <a:pt x="454" y="112"/>
                  </a:lnTo>
                  <a:lnTo>
                    <a:pt x="459" y="125"/>
                  </a:lnTo>
                  <a:lnTo>
                    <a:pt x="464" y="138"/>
                  </a:lnTo>
                  <a:lnTo>
                    <a:pt x="464" y="152"/>
                  </a:lnTo>
                  <a:lnTo>
                    <a:pt x="474" y="138"/>
                  </a:lnTo>
                  <a:lnTo>
                    <a:pt x="479" y="103"/>
                  </a:lnTo>
                  <a:lnTo>
                    <a:pt x="479" y="85"/>
                  </a:lnTo>
                  <a:lnTo>
                    <a:pt x="479" y="71"/>
                  </a:lnTo>
                  <a:lnTo>
                    <a:pt x="479" y="58"/>
                  </a:lnTo>
                  <a:lnTo>
                    <a:pt x="479" y="45"/>
                  </a:lnTo>
                  <a:lnTo>
                    <a:pt x="479" y="31"/>
                  </a:lnTo>
                  <a:lnTo>
                    <a:pt x="479" y="18"/>
                  </a:lnTo>
                  <a:lnTo>
                    <a:pt x="488" y="31"/>
                  </a:lnTo>
                  <a:lnTo>
                    <a:pt x="493" y="49"/>
                  </a:lnTo>
                  <a:lnTo>
                    <a:pt x="498" y="76"/>
                  </a:lnTo>
                  <a:lnTo>
                    <a:pt x="498" y="89"/>
                  </a:lnTo>
                  <a:lnTo>
                    <a:pt x="503" y="103"/>
                  </a:lnTo>
                  <a:lnTo>
                    <a:pt x="503" y="121"/>
                  </a:lnTo>
                  <a:lnTo>
                    <a:pt x="508" y="134"/>
                  </a:lnTo>
                  <a:lnTo>
                    <a:pt x="508" y="147"/>
                  </a:lnTo>
                  <a:lnTo>
                    <a:pt x="513" y="134"/>
                  </a:lnTo>
                  <a:lnTo>
                    <a:pt x="513" y="121"/>
                  </a:lnTo>
                  <a:lnTo>
                    <a:pt x="513" y="107"/>
                  </a:lnTo>
                  <a:lnTo>
                    <a:pt x="513" y="94"/>
                  </a:lnTo>
                  <a:lnTo>
                    <a:pt x="513" y="80"/>
                  </a:lnTo>
                  <a:lnTo>
                    <a:pt x="513" y="67"/>
                  </a:lnTo>
                  <a:lnTo>
                    <a:pt x="513" y="54"/>
                  </a:lnTo>
                  <a:lnTo>
                    <a:pt x="513" y="40"/>
                  </a:lnTo>
                  <a:lnTo>
                    <a:pt x="513" y="27"/>
                  </a:lnTo>
                  <a:lnTo>
                    <a:pt x="517" y="63"/>
                  </a:lnTo>
                  <a:lnTo>
                    <a:pt x="517" y="80"/>
                  </a:lnTo>
                  <a:lnTo>
                    <a:pt x="517" y="107"/>
                  </a:lnTo>
                  <a:lnTo>
                    <a:pt x="522" y="121"/>
                  </a:lnTo>
                  <a:lnTo>
                    <a:pt x="522" y="134"/>
                  </a:lnTo>
                  <a:lnTo>
                    <a:pt x="522" y="147"/>
                  </a:lnTo>
                  <a:lnTo>
                    <a:pt x="527" y="161"/>
                  </a:lnTo>
                  <a:lnTo>
                    <a:pt x="532" y="143"/>
                  </a:lnTo>
                  <a:lnTo>
                    <a:pt x="532" y="125"/>
                  </a:lnTo>
                  <a:lnTo>
                    <a:pt x="532" y="112"/>
                  </a:lnTo>
                  <a:lnTo>
                    <a:pt x="532" y="98"/>
                  </a:lnTo>
                  <a:lnTo>
                    <a:pt x="532" y="85"/>
                  </a:lnTo>
                  <a:lnTo>
                    <a:pt x="532" y="71"/>
                  </a:lnTo>
                  <a:lnTo>
                    <a:pt x="532" y="58"/>
                  </a:lnTo>
                  <a:lnTo>
                    <a:pt x="532" y="45"/>
                  </a:lnTo>
                  <a:lnTo>
                    <a:pt x="532" y="31"/>
                  </a:lnTo>
                  <a:lnTo>
                    <a:pt x="542" y="45"/>
                  </a:lnTo>
                  <a:lnTo>
                    <a:pt x="547" y="63"/>
                  </a:lnTo>
                  <a:lnTo>
                    <a:pt x="552" y="76"/>
                  </a:lnTo>
                  <a:lnTo>
                    <a:pt x="552" y="89"/>
                  </a:lnTo>
                  <a:lnTo>
                    <a:pt x="556" y="107"/>
                  </a:lnTo>
                  <a:lnTo>
                    <a:pt x="561" y="121"/>
                  </a:lnTo>
                  <a:lnTo>
                    <a:pt x="571" y="134"/>
                  </a:lnTo>
                  <a:lnTo>
                    <a:pt x="576" y="147"/>
                  </a:lnTo>
                  <a:lnTo>
                    <a:pt x="576" y="161"/>
                  </a:lnTo>
                  <a:lnTo>
                    <a:pt x="581" y="143"/>
                  </a:lnTo>
                  <a:lnTo>
                    <a:pt x="581" y="125"/>
                  </a:lnTo>
                  <a:lnTo>
                    <a:pt x="581" y="112"/>
                  </a:lnTo>
                  <a:lnTo>
                    <a:pt x="581" y="98"/>
                  </a:lnTo>
                  <a:lnTo>
                    <a:pt x="581" y="80"/>
                  </a:lnTo>
                  <a:lnTo>
                    <a:pt x="581" y="67"/>
                  </a:lnTo>
                  <a:lnTo>
                    <a:pt x="581" y="54"/>
                  </a:lnTo>
                  <a:lnTo>
                    <a:pt x="581" y="40"/>
                  </a:lnTo>
                  <a:lnTo>
                    <a:pt x="581" y="27"/>
                  </a:lnTo>
                  <a:lnTo>
                    <a:pt x="581" y="40"/>
                  </a:lnTo>
                  <a:lnTo>
                    <a:pt x="581" y="54"/>
                  </a:lnTo>
                  <a:lnTo>
                    <a:pt x="581" y="71"/>
                  </a:lnTo>
                  <a:lnTo>
                    <a:pt x="581" y="85"/>
                  </a:lnTo>
                  <a:lnTo>
                    <a:pt x="581" y="98"/>
                  </a:lnTo>
                  <a:lnTo>
                    <a:pt x="581" y="112"/>
                  </a:lnTo>
                  <a:lnTo>
                    <a:pt x="581" y="125"/>
                  </a:lnTo>
                  <a:lnTo>
                    <a:pt x="586" y="138"/>
                  </a:lnTo>
                  <a:lnTo>
                    <a:pt x="586" y="152"/>
                  </a:lnTo>
                  <a:lnTo>
                    <a:pt x="590" y="125"/>
                  </a:lnTo>
                  <a:lnTo>
                    <a:pt x="590" y="112"/>
                  </a:lnTo>
                  <a:lnTo>
                    <a:pt x="590" y="98"/>
                  </a:lnTo>
                  <a:lnTo>
                    <a:pt x="590" y="85"/>
                  </a:lnTo>
                  <a:lnTo>
                    <a:pt x="590" y="71"/>
                  </a:lnTo>
                  <a:lnTo>
                    <a:pt x="590" y="58"/>
                  </a:lnTo>
                  <a:lnTo>
                    <a:pt x="590" y="40"/>
                  </a:lnTo>
                  <a:lnTo>
                    <a:pt x="590" y="27"/>
                  </a:lnTo>
                  <a:lnTo>
                    <a:pt x="590" y="45"/>
                  </a:lnTo>
                  <a:lnTo>
                    <a:pt x="590" y="63"/>
                  </a:lnTo>
                  <a:lnTo>
                    <a:pt x="590" y="76"/>
                  </a:lnTo>
                  <a:lnTo>
                    <a:pt x="590" y="89"/>
                  </a:lnTo>
                  <a:lnTo>
                    <a:pt x="590" y="103"/>
                  </a:lnTo>
                  <a:lnTo>
                    <a:pt x="590" y="116"/>
                  </a:lnTo>
                  <a:lnTo>
                    <a:pt x="590" y="129"/>
                  </a:lnTo>
                  <a:lnTo>
                    <a:pt x="595" y="143"/>
                  </a:lnTo>
                  <a:lnTo>
                    <a:pt x="595" y="129"/>
                  </a:lnTo>
                  <a:lnTo>
                    <a:pt x="595" y="112"/>
                  </a:lnTo>
                  <a:lnTo>
                    <a:pt x="595" y="98"/>
                  </a:lnTo>
                  <a:lnTo>
                    <a:pt x="595" y="85"/>
                  </a:lnTo>
                  <a:lnTo>
                    <a:pt x="595" y="71"/>
                  </a:lnTo>
                  <a:lnTo>
                    <a:pt x="595" y="58"/>
                  </a:lnTo>
                  <a:lnTo>
                    <a:pt x="600" y="45"/>
                  </a:lnTo>
                  <a:lnTo>
                    <a:pt x="600" y="31"/>
                  </a:lnTo>
                  <a:lnTo>
                    <a:pt x="610" y="58"/>
                  </a:lnTo>
                  <a:lnTo>
                    <a:pt x="615" y="76"/>
                  </a:lnTo>
                  <a:lnTo>
                    <a:pt x="615" y="103"/>
                  </a:lnTo>
                  <a:lnTo>
                    <a:pt x="615" y="116"/>
                  </a:lnTo>
                  <a:lnTo>
                    <a:pt x="615" y="129"/>
                  </a:lnTo>
                  <a:lnTo>
                    <a:pt x="615" y="143"/>
                  </a:lnTo>
                  <a:lnTo>
                    <a:pt x="615" y="156"/>
                  </a:lnTo>
                  <a:lnTo>
                    <a:pt x="620" y="121"/>
                  </a:lnTo>
                  <a:lnTo>
                    <a:pt x="620" y="107"/>
                  </a:lnTo>
                  <a:lnTo>
                    <a:pt x="620" y="94"/>
                  </a:lnTo>
                  <a:lnTo>
                    <a:pt x="625" y="80"/>
                  </a:lnTo>
                  <a:lnTo>
                    <a:pt x="629" y="67"/>
                  </a:lnTo>
                  <a:lnTo>
                    <a:pt x="634" y="54"/>
                  </a:lnTo>
                  <a:lnTo>
                    <a:pt x="639" y="40"/>
                  </a:lnTo>
                  <a:lnTo>
                    <a:pt x="649" y="27"/>
                  </a:lnTo>
                  <a:lnTo>
                    <a:pt x="649" y="13"/>
                  </a:lnTo>
                  <a:lnTo>
                    <a:pt x="654" y="0"/>
                  </a:lnTo>
                  <a:lnTo>
                    <a:pt x="654" y="13"/>
                  </a:lnTo>
                  <a:lnTo>
                    <a:pt x="654" y="27"/>
                  </a:lnTo>
                  <a:lnTo>
                    <a:pt x="654" y="45"/>
                  </a:lnTo>
                  <a:lnTo>
                    <a:pt x="654" y="58"/>
                  </a:lnTo>
                  <a:lnTo>
                    <a:pt x="654" y="76"/>
                  </a:lnTo>
                  <a:lnTo>
                    <a:pt x="654" y="94"/>
                  </a:lnTo>
                  <a:lnTo>
                    <a:pt x="654" y="107"/>
                  </a:lnTo>
                  <a:lnTo>
                    <a:pt x="659" y="121"/>
                  </a:lnTo>
                  <a:lnTo>
                    <a:pt x="659" y="138"/>
                  </a:lnTo>
                  <a:lnTo>
                    <a:pt x="663" y="125"/>
                  </a:lnTo>
                  <a:lnTo>
                    <a:pt x="668" y="107"/>
                  </a:lnTo>
                  <a:lnTo>
                    <a:pt x="668" y="94"/>
                  </a:lnTo>
                  <a:lnTo>
                    <a:pt x="668" y="80"/>
                  </a:lnTo>
                  <a:lnTo>
                    <a:pt x="673" y="67"/>
                  </a:lnTo>
                  <a:lnTo>
                    <a:pt x="673" y="54"/>
                  </a:lnTo>
                  <a:lnTo>
                    <a:pt x="673" y="40"/>
                  </a:lnTo>
                  <a:lnTo>
                    <a:pt x="673" y="27"/>
                  </a:lnTo>
                  <a:lnTo>
                    <a:pt x="673" y="58"/>
                  </a:lnTo>
                  <a:lnTo>
                    <a:pt x="678" y="94"/>
                  </a:lnTo>
                  <a:lnTo>
                    <a:pt x="678" y="112"/>
                  </a:lnTo>
                  <a:lnTo>
                    <a:pt x="678" y="125"/>
                  </a:lnTo>
                  <a:lnTo>
                    <a:pt x="678" y="138"/>
                  </a:lnTo>
                  <a:lnTo>
                    <a:pt x="678" y="152"/>
                  </a:lnTo>
                  <a:lnTo>
                    <a:pt x="683" y="138"/>
                  </a:lnTo>
                  <a:lnTo>
                    <a:pt x="683" y="121"/>
                  </a:lnTo>
                  <a:lnTo>
                    <a:pt x="683" y="107"/>
                  </a:lnTo>
                  <a:lnTo>
                    <a:pt x="688" y="89"/>
                  </a:lnTo>
                  <a:lnTo>
                    <a:pt x="688" y="76"/>
                  </a:lnTo>
                  <a:lnTo>
                    <a:pt x="688" y="63"/>
                  </a:lnTo>
                  <a:lnTo>
                    <a:pt x="688" y="49"/>
                  </a:lnTo>
                  <a:lnTo>
                    <a:pt x="688" y="36"/>
                  </a:lnTo>
                  <a:lnTo>
                    <a:pt x="688" y="22"/>
                  </a:lnTo>
                  <a:lnTo>
                    <a:pt x="688" y="9"/>
                  </a:lnTo>
                  <a:lnTo>
                    <a:pt x="693" y="40"/>
                  </a:lnTo>
                  <a:lnTo>
                    <a:pt x="693" y="54"/>
                  </a:lnTo>
                  <a:lnTo>
                    <a:pt x="693" y="71"/>
                  </a:lnTo>
                  <a:lnTo>
                    <a:pt x="693" y="107"/>
                  </a:lnTo>
                  <a:lnTo>
                    <a:pt x="698" y="125"/>
                  </a:lnTo>
                  <a:lnTo>
                    <a:pt x="698" y="138"/>
                  </a:lnTo>
                  <a:lnTo>
                    <a:pt x="698" y="156"/>
                  </a:lnTo>
                  <a:lnTo>
                    <a:pt x="698" y="170"/>
                  </a:lnTo>
                  <a:lnTo>
                    <a:pt x="698" y="183"/>
                  </a:lnTo>
                  <a:lnTo>
                    <a:pt x="698" y="147"/>
                  </a:lnTo>
                  <a:lnTo>
                    <a:pt x="698" y="129"/>
                  </a:lnTo>
                  <a:lnTo>
                    <a:pt x="702" y="112"/>
                  </a:lnTo>
                  <a:lnTo>
                    <a:pt x="702" y="98"/>
                  </a:lnTo>
                  <a:lnTo>
                    <a:pt x="702" y="85"/>
                  </a:lnTo>
                  <a:lnTo>
                    <a:pt x="707" y="67"/>
                  </a:lnTo>
                  <a:lnTo>
                    <a:pt x="707" y="54"/>
                  </a:lnTo>
                  <a:lnTo>
                    <a:pt x="707" y="40"/>
                  </a:lnTo>
                  <a:lnTo>
                    <a:pt x="717" y="27"/>
                  </a:lnTo>
                  <a:lnTo>
                    <a:pt x="722" y="13"/>
                  </a:lnTo>
                  <a:lnTo>
                    <a:pt x="736" y="22"/>
                  </a:lnTo>
                  <a:lnTo>
                    <a:pt x="736" y="40"/>
                  </a:lnTo>
                  <a:lnTo>
                    <a:pt x="741" y="54"/>
                  </a:lnTo>
                  <a:lnTo>
                    <a:pt x="746" y="67"/>
                  </a:lnTo>
                  <a:lnTo>
                    <a:pt x="746" y="80"/>
                  </a:lnTo>
                  <a:lnTo>
                    <a:pt x="746" y="98"/>
                  </a:lnTo>
                  <a:lnTo>
                    <a:pt x="746" y="116"/>
                  </a:lnTo>
                  <a:lnTo>
                    <a:pt x="751" y="129"/>
                  </a:lnTo>
                  <a:lnTo>
                    <a:pt x="751" y="143"/>
                  </a:lnTo>
                  <a:lnTo>
                    <a:pt x="751" y="156"/>
                  </a:lnTo>
                  <a:lnTo>
                    <a:pt x="756" y="138"/>
                  </a:lnTo>
                  <a:lnTo>
                    <a:pt x="761" y="125"/>
                  </a:lnTo>
                  <a:lnTo>
                    <a:pt x="761" y="112"/>
                  </a:lnTo>
                  <a:lnTo>
                    <a:pt x="761" y="98"/>
                  </a:lnTo>
                  <a:lnTo>
                    <a:pt x="761" y="85"/>
                  </a:lnTo>
                  <a:lnTo>
                    <a:pt x="761" y="71"/>
                  </a:lnTo>
                  <a:lnTo>
                    <a:pt x="761" y="54"/>
                  </a:lnTo>
                  <a:lnTo>
                    <a:pt x="766" y="40"/>
                  </a:lnTo>
                  <a:lnTo>
                    <a:pt x="766" y="27"/>
                  </a:lnTo>
                  <a:lnTo>
                    <a:pt x="771" y="54"/>
                  </a:lnTo>
                  <a:lnTo>
                    <a:pt x="771" y="80"/>
                  </a:lnTo>
                  <a:lnTo>
                    <a:pt x="775" y="107"/>
                  </a:lnTo>
                  <a:lnTo>
                    <a:pt x="775" y="134"/>
                  </a:lnTo>
                  <a:lnTo>
                    <a:pt x="775" y="147"/>
                  </a:lnTo>
                  <a:lnTo>
                    <a:pt x="780" y="165"/>
                  </a:lnTo>
                  <a:lnTo>
                    <a:pt x="780" y="179"/>
                  </a:lnTo>
                  <a:lnTo>
                    <a:pt x="780" y="192"/>
                  </a:lnTo>
                  <a:lnTo>
                    <a:pt x="785" y="179"/>
                  </a:lnTo>
                  <a:lnTo>
                    <a:pt x="785" y="152"/>
                  </a:lnTo>
                  <a:lnTo>
                    <a:pt x="785" y="134"/>
                  </a:lnTo>
                  <a:lnTo>
                    <a:pt x="785" y="98"/>
                  </a:lnTo>
                  <a:lnTo>
                    <a:pt x="785" y="63"/>
                  </a:lnTo>
                  <a:lnTo>
                    <a:pt x="785" y="49"/>
                  </a:lnTo>
                  <a:lnTo>
                    <a:pt x="785" y="31"/>
                  </a:lnTo>
                  <a:lnTo>
                    <a:pt x="785" y="18"/>
                  </a:lnTo>
                  <a:lnTo>
                    <a:pt x="785" y="4"/>
                  </a:lnTo>
                  <a:lnTo>
                    <a:pt x="795" y="22"/>
                  </a:lnTo>
                  <a:lnTo>
                    <a:pt x="795" y="36"/>
                  </a:lnTo>
                  <a:lnTo>
                    <a:pt x="800" y="54"/>
                  </a:lnTo>
                  <a:lnTo>
                    <a:pt x="805" y="71"/>
                  </a:lnTo>
                  <a:lnTo>
                    <a:pt x="805" y="89"/>
                  </a:lnTo>
                  <a:lnTo>
                    <a:pt x="809" y="107"/>
                  </a:lnTo>
                  <a:lnTo>
                    <a:pt x="809" y="125"/>
                  </a:lnTo>
                  <a:lnTo>
                    <a:pt x="814" y="138"/>
                  </a:lnTo>
                  <a:lnTo>
                    <a:pt x="814" y="152"/>
                  </a:lnTo>
                  <a:lnTo>
                    <a:pt x="819" y="165"/>
                  </a:lnTo>
                  <a:lnTo>
                    <a:pt x="824" y="152"/>
                  </a:lnTo>
                  <a:lnTo>
                    <a:pt x="824" y="134"/>
                  </a:lnTo>
                  <a:lnTo>
                    <a:pt x="824" y="121"/>
                  </a:lnTo>
                  <a:lnTo>
                    <a:pt x="824" y="103"/>
                  </a:lnTo>
                  <a:lnTo>
                    <a:pt x="824" y="89"/>
                  </a:lnTo>
                  <a:lnTo>
                    <a:pt x="824" y="76"/>
                  </a:lnTo>
                  <a:lnTo>
                    <a:pt x="824" y="58"/>
                  </a:lnTo>
                  <a:lnTo>
                    <a:pt x="824" y="45"/>
                  </a:lnTo>
                  <a:lnTo>
                    <a:pt x="829" y="31"/>
                  </a:lnTo>
                  <a:lnTo>
                    <a:pt x="844" y="40"/>
                  </a:lnTo>
                  <a:lnTo>
                    <a:pt x="844" y="67"/>
                  </a:lnTo>
                  <a:lnTo>
                    <a:pt x="844" y="98"/>
                  </a:lnTo>
                  <a:lnTo>
                    <a:pt x="848" y="116"/>
                  </a:lnTo>
                  <a:lnTo>
                    <a:pt x="848" y="129"/>
                  </a:lnTo>
                  <a:lnTo>
                    <a:pt x="853" y="143"/>
                  </a:lnTo>
                  <a:lnTo>
                    <a:pt x="853" y="156"/>
                  </a:lnTo>
                  <a:lnTo>
                    <a:pt x="853" y="170"/>
                  </a:lnTo>
                  <a:lnTo>
                    <a:pt x="858" y="152"/>
                  </a:lnTo>
                  <a:lnTo>
                    <a:pt x="858" y="125"/>
                  </a:lnTo>
                  <a:lnTo>
                    <a:pt x="858" y="112"/>
                  </a:lnTo>
                  <a:lnTo>
                    <a:pt x="858" y="98"/>
                  </a:lnTo>
                  <a:lnTo>
                    <a:pt x="858" y="85"/>
                  </a:lnTo>
                  <a:lnTo>
                    <a:pt x="858" y="54"/>
                  </a:lnTo>
                  <a:lnTo>
                    <a:pt x="858" y="40"/>
                  </a:lnTo>
                  <a:lnTo>
                    <a:pt x="858" y="27"/>
                  </a:lnTo>
                  <a:lnTo>
                    <a:pt x="863" y="13"/>
                  </a:lnTo>
                  <a:lnTo>
                    <a:pt x="863" y="27"/>
                  </a:lnTo>
                  <a:lnTo>
                    <a:pt x="868" y="40"/>
                  </a:lnTo>
                  <a:lnTo>
                    <a:pt x="868" y="67"/>
                  </a:lnTo>
                  <a:lnTo>
                    <a:pt x="868" y="103"/>
                  </a:lnTo>
                  <a:lnTo>
                    <a:pt x="868" y="129"/>
                  </a:lnTo>
                  <a:lnTo>
                    <a:pt x="868" y="143"/>
                  </a:lnTo>
                  <a:lnTo>
                    <a:pt x="868" y="156"/>
                  </a:lnTo>
                  <a:lnTo>
                    <a:pt x="868" y="170"/>
                  </a:lnTo>
                  <a:lnTo>
                    <a:pt x="868" y="183"/>
                  </a:lnTo>
                  <a:lnTo>
                    <a:pt x="873" y="165"/>
                  </a:lnTo>
                  <a:lnTo>
                    <a:pt x="873" y="147"/>
                  </a:lnTo>
                  <a:lnTo>
                    <a:pt x="873" y="134"/>
                  </a:lnTo>
                  <a:lnTo>
                    <a:pt x="873" y="121"/>
                  </a:lnTo>
                  <a:lnTo>
                    <a:pt x="873" y="107"/>
                  </a:lnTo>
                  <a:lnTo>
                    <a:pt x="873" y="80"/>
                  </a:lnTo>
                  <a:lnTo>
                    <a:pt x="873" y="63"/>
                  </a:lnTo>
                  <a:lnTo>
                    <a:pt x="873" y="45"/>
                  </a:lnTo>
                  <a:lnTo>
                    <a:pt x="873" y="27"/>
                  </a:lnTo>
                  <a:lnTo>
                    <a:pt x="878" y="13"/>
                  </a:lnTo>
                  <a:lnTo>
                    <a:pt x="887" y="0"/>
                  </a:lnTo>
                  <a:lnTo>
                    <a:pt x="897" y="13"/>
                  </a:lnTo>
                  <a:lnTo>
                    <a:pt x="897" y="45"/>
                  </a:lnTo>
                  <a:lnTo>
                    <a:pt x="897" y="63"/>
                  </a:lnTo>
                  <a:lnTo>
                    <a:pt x="897" y="76"/>
                  </a:lnTo>
                  <a:lnTo>
                    <a:pt x="897" y="112"/>
                  </a:lnTo>
                  <a:lnTo>
                    <a:pt x="897" y="125"/>
                  </a:lnTo>
                  <a:lnTo>
                    <a:pt x="897" y="143"/>
                  </a:lnTo>
                  <a:lnTo>
                    <a:pt x="902" y="156"/>
                  </a:lnTo>
                  <a:lnTo>
                    <a:pt x="902" y="170"/>
                  </a:lnTo>
                  <a:lnTo>
                    <a:pt x="902" y="143"/>
                  </a:lnTo>
                  <a:lnTo>
                    <a:pt x="902" y="116"/>
                  </a:lnTo>
                  <a:lnTo>
                    <a:pt x="902" y="98"/>
                  </a:lnTo>
                  <a:lnTo>
                    <a:pt x="902" y="80"/>
                  </a:lnTo>
                  <a:lnTo>
                    <a:pt x="907" y="67"/>
                  </a:lnTo>
                  <a:lnTo>
                    <a:pt x="912" y="49"/>
                  </a:lnTo>
                  <a:lnTo>
                    <a:pt x="912" y="36"/>
                  </a:lnTo>
                  <a:lnTo>
                    <a:pt x="921" y="22"/>
                  </a:lnTo>
                  <a:lnTo>
                    <a:pt x="926" y="9"/>
                  </a:lnTo>
                  <a:lnTo>
                    <a:pt x="926" y="27"/>
                  </a:lnTo>
                  <a:lnTo>
                    <a:pt x="926" y="45"/>
                  </a:lnTo>
                  <a:lnTo>
                    <a:pt x="926" y="58"/>
                  </a:lnTo>
                  <a:lnTo>
                    <a:pt x="926" y="71"/>
                  </a:lnTo>
                  <a:lnTo>
                    <a:pt x="926" y="85"/>
                  </a:lnTo>
                  <a:lnTo>
                    <a:pt x="926" y="103"/>
                  </a:lnTo>
                  <a:lnTo>
                    <a:pt x="926" y="116"/>
                  </a:lnTo>
                  <a:lnTo>
                    <a:pt x="926" y="129"/>
                  </a:lnTo>
                  <a:lnTo>
                    <a:pt x="926" y="143"/>
                  </a:lnTo>
                  <a:lnTo>
                    <a:pt x="926" y="156"/>
                  </a:lnTo>
                  <a:lnTo>
                    <a:pt x="926" y="170"/>
                  </a:lnTo>
                  <a:lnTo>
                    <a:pt x="931" y="152"/>
                  </a:lnTo>
                  <a:lnTo>
                    <a:pt x="931" y="138"/>
                  </a:lnTo>
                  <a:lnTo>
                    <a:pt x="931" y="125"/>
                  </a:lnTo>
                  <a:lnTo>
                    <a:pt x="931" y="107"/>
                  </a:lnTo>
                  <a:lnTo>
                    <a:pt x="931" y="94"/>
                  </a:lnTo>
                  <a:lnTo>
                    <a:pt x="936" y="8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17" name="Freeform 59"/>
            <p:cNvSpPr>
              <a:spLocks/>
            </p:cNvSpPr>
            <p:nvPr/>
          </p:nvSpPr>
          <p:spPr bwMode="auto">
            <a:xfrm>
              <a:off x="3212" y="1776"/>
              <a:ext cx="1249" cy="193"/>
            </a:xfrm>
            <a:custGeom>
              <a:avLst/>
              <a:gdLst>
                <a:gd name="T0" fmla="*/ 22 w 1249"/>
                <a:gd name="T1" fmla="*/ 36 h 193"/>
                <a:gd name="T2" fmla="*/ 61 w 1249"/>
                <a:gd name="T3" fmla="*/ 143 h 193"/>
                <a:gd name="T4" fmla="*/ 87 w 1249"/>
                <a:gd name="T5" fmla="*/ 89 h 193"/>
                <a:gd name="T6" fmla="*/ 112 w 1249"/>
                <a:gd name="T7" fmla="*/ 85 h 193"/>
                <a:gd name="T8" fmla="*/ 151 w 1249"/>
                <a:gd name="T9" fmla="*/ 143 h 193"/>
                <a:gd name="T10" fmla="*/ 190 w 1249"/>
                <a:gd name="T11" fmla="*/ 67 h 193"/>
                <a:gd name="T12" fmla="*/ 223 w 1249"/>
                <a:gd name="T13" fmla="*/ 112 h 193"/>
                <a:gd name="T14" fmla="*/ 249 w 1249"/>
                <a:gd name="T15" fmla="*/ 116 h 193"/>
                <a:gd name="T16" fmla="*/ 255 w 1249"/>
                <a:gd name="T17" fmla="*/ 54 h 193"/>
                <a:gd name="T18" fmla="*/ 275 w 1249"/>
                <a:gd name="T19" fmla="*/ 116 h 193"/>
                <a:gd name="T20" fmla="*/ 294 w 1249"/>
                <a:gd name="T21" fmla="*/ 89 h 193"/>
                <a:gd name="T22" fmla="*/ 346 w 1249"/>
                <a:gd name="T23" fmla="*/ 147 h 193"/>
                <a:gd name="T24" fmla="*/ 359 w 1249"/>
                <a:gd name="T25" fmla="*/ 49 h 193"/>
                <a:gd name="T26" fmla="*/ 385 w 1249"/>
                <a:gd name="T27" fmla="*/ 129 h 193"/>
                <a:gd name="T28" fmla="*/ 404 w 1249"/>
                <a:gd name="T29" fmla="*/ 40 h 193"/>
                <a:gd name="T30" fmla="*/ 430 w 1249"/>
                <a:gd name="T31" fmla="*/ 152 h 193"/>
                <a:gd name="T32" fmla="*/ 450 w 1249"/>
                <a:gd name="T33" fmla="*/ 45 h 193"/>
                <a:gd name="T34" fmla="*/ 482 w 1249"/>
                <a:gd name="T35" fmla="*/ 161 h 193"/>
                <a:gd name="T36" fmla="*/ 482 w 1249"/>
                <a:gd name="T37" fmla="*/ 54 h 193"/>
                <a:gd name="T38" fmla="*/ 521 w 1249"/>
                <a:gd name="T39" fmla="*/ 134 h 193"/>
                <a:gd name="T40" fmla="*/ 534 w 1249"/>
                <a:gd name="T41" fmla="*/ 80 h 193"/>
                <a:gd name="T42" fmla="*/ 567 w 1249"/>
                <a:gd name="T43" fmla="*/ 134 h 193"/>
                <a:gd name="T44" fmla="*/ 580 w 1249"/>
                <a:gd name="T45" fmla="*/ 45 h 193"/>
                <a:gd name="T46" fmla="*/ 632 w 1249"/>
                <a:gd name="T47" fmla="*/ 138 h 193"/>
                <a:gd name="T48" fmla="*/ 651 w 1249"/>
                <a:gd name="T49" fmla="*/ 31 h 193"/>
                <a:gd name="T50" fmla="*/ 683 w 1249"/>
                <a:gd name="T51" fmla="*/ 134 h 193"/>
                <a:gd name="T52" fmla="*/ 683 w 1249"/>
                <a:gd name="T53" fmla="*/ 27 h 193"/>
                <a:gd name="T54" fmla="*/ 709 w 1249"/>
                <a:gd name="T55" fmla="*/ 143 h 193"/>
                <a:gd name="T56" fmla="*/ 709 w 1249"/>
                <a:gd name="T57" fmla="*/ 31 h 193"/>
                <a:gd name="T58" fmla="*/ 768 w 1249"/>
                <a:gd name="T59" fmla="*/ 147 h 193"/>
                <a:gd name="T60" fmla="*/ 774 w 1249"/>
                <a:gd name="T61" fmla="*/ 54 h 193"/>
                <a:gd name="T62" fmla="*/ 774 w 1249"/>
                <a:gd name="T63" fmla="*/ 112 h 193"/>
                <a:gd name="T64" fmla="*/ 787 w 1249"/>
                <a:gd name="T65" fmla="*/ 71 h 193"/>
                <a:gd name="T66" fmla="*/ 787 w 1249"/>
                <a:gd name="T67" fmla="*/ 103 h 193"/>
                <a:gd name="T68" fmla="*/ 794 w 1249"/>
                <a:gd name="T69" fmla="*/ 71 h 193"/>
                <a:gd name="T70" fmla="*/ 820 w 1249"/>
                <a:gd name="T71" fmla="*/ 129 h 193"/>
                <a:gd name="T72" fmla="*/ 846 w 1249"/>
                <a:gd name="T73" fmla="*/ 54 h 193"/>
                <a:gd name="T74" fmla="*/ 872 w 1249"/>
                <a:gd name="T75" fmla="*/ 58 h 193"/>
                <a:gd name="T76" fmla="*/ 891 w 1249"/>
                <a:gd name="T77" fmla="*/ 94 h 193"/>
                <a:gd name="T78" fmla="*/ 904 w 1249"/>
                <a:gd name="T79" fmla="*/ 112 h 193"/>
                <a:gd name="T80" fmla="*/ 917 w 1249"/>
                <a:gd name="T81" fmla="*/ 76 h 193"/>
                <a:gd name="T82" fmla="*/ 924 w 1249"/>
                <a:gd name="T83" fmla="*/ 71 h 193"/>
                <a:gd name="T84" fmla="*/ 930 w 1249"/>
                <a:gd name="T85" fmla="*/ 129 h 193"/>
                <a:gd name="T86" fmla="*/ 962 w 1249"/>
                <a:gd name="T87" fmla="*/ 13 h 193"/>
                <a:gd name="T88" fmla="*/ 1001 w 1249"/>
                <a:gd name="T89" fmla="*/ 129 h 193"/>
                <a:gd name="T90" fmla="*/ 1014 w 1249"/>
                <a:gd name="T91" fmla="*/ 71 h 193"/>
                <a:gd name="T92" fmla="*/ 1034 w 1249"/>
                <a:gd name="T93" fmla="*/ 147 h 193"/>
                <a:gd name="T94" fmla="*/ 1047 w 1249"/>
                <a:gd name="T95" fmla="*/ 63 h 193"/>
                <a:gd name="T96" fmla="*/ 1073 w 1249"/>
                <a:gd name="T97" fmla="*/ 71 h 193"/>
                <a:gd name="T98" fmla="*/ 1099 w 1249"/>
                <a:gd name="T99" fmla="*/ 134 h 193"/>
                <a:gd name="T100" fmla="*/ 1125 w 1249"/>
                <a:gd name="T101" fmla="*/ 40 h 193"/>
                <a:gd name="T102" fmla="*/ 1144 w 1249"/>
                <a:gd name="T103" fmla="*/ 152 h 193"/>
                <a:gd name="T104" fmla="*/ 1151 w 1249"/>
                <a:gd name="T105" fmla="*/ 13 h 193"/>
                <a:gd name="T106" fmla="*/ 1157 w 1249"/>
                <a:gd name="T107" fmla="*/ 170 h 193"/>
                <a:gd name="T108" fmla="*/ 1164 w 1249"/>
                <a:gd name="T109" fmla="*/ 63 h 193"/>
                <a:gd name="T110" fmla="*/ 1196 w 1249"/>
                <a:gd name="T111" fmla="*/ 76 h 193"/>
                <a:gd name="T112" fmla="*/ 1203 w 1249"/>
                <a:gd name="T113" fmla="*/ 98 h 193"/>
                <a:gd name="T114" fmla="*/ 1235 w 1249"/>
                <a:gd name="T115" fmla="*/ 45 h 193"/>
                <a:gd name="T116" fmla="*/ 1235 w 1249"/>
                <a:gd name="T117" fmla="*/ 156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9"/>
                <a:gd name="T178" fmla="*/ 0 h 193"/>
                <a:gd name="T179" fmla="*/ 1249 w 1249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9" h="193">
                  <a:moveTo>
                    <a:pt x="0" y="103"/>
                  </a:moveTo>
                  <a:lnTo>
                    <a:pt x="15" y="89"/>
                  </a:lnTo>
                  <a:lnTo>
                    <a:pt x="15" y="76"/>
                  </a:lnTo>
                  <a:lnTo>
                    <a:pt x="15" y="63"/>
                  </a:lnTo>
                  <a:lnTo>
                    <a:pt x="22" y="49"/>
                  </a:lnTo>
                  <a:lnTo>
                    <a:pt x="22" y="36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28" y="49"/>
                  </a:lnTo>
                  <a:lnTo>
                    <a:pt x="35" y="63"/>
                  </a:lnTo>
                  <a:lnTo>
                    <a:pt x="35" y="76"/>
                  </a:lnTo>
                  <a:lnTo>
                    <a:pt x="35" y="89"/>
                  </a:lnTo>
                  <a:lnTo>
                    <a:pt x="41" y="103"/>
                  </a:lnTo>
                  <a:lnTo>
                    <a:pt x="48" y="116"/>
                  </a:lnTo>
                  <a:lnTo>
                    <a:pt x="54" y="129"/>
                  </a:lnTo>
                  <a:lnTo>
                    <a:pt x="61" y="143"/>
                  </a:lnTo>
                  <a:lnTo>
                    <a:pt x="74" y="129"/>
                  </a:lnTo>
                  <a:lnTo>
                    <a:pt x="74" y="116"/>
                  </a:lnTo>
                  <a:lnTo>
                    <a:pt x="74" y="103"/>
                  </a:lnTo>
                  <a:lnTo>
                    <a:pt x="74" y="89"/>
                  </a:lnTo>
                  <a:lnTo>
                    <a:pt x="74" y="76"/>
                  </a:lnTo>
                  <a:lnTo>
                    <a:pt x="74" y="63"/>
                  </a:lnTo>
                  <a:lnTo>
                    <a:pt x="87" y="76"/>
                  </a:lnTo>
                  <a:lnTo>
                    <a:pt x="87" y="89"/>
                  </a:lnTo>
                  <a:lnTo>
                    <a:pt x="93" y="103"/>
                  </a:lnTo>
                  <a:lnTo>
                    <a:pt x="99" y="116"/>
                  </a:lnTo>
                  <a:lnTo>
                    <a:pt x="106" y="129"/>
                  </a:lnTo>
                  <a:lnTo>
                    <a:pt x="112" y="143"/>
                  </a:lnTo>
                  <a:lnTo>
                    <a:pt x="112" y="129"/>
                  </a:lnTo>
                  <a:lnTo>
                    <a:pt x="112" y="116"/>
                  </a:lnTo>
                  <a:lnTo>
                    <a:pt x="112" y="98"/>
                  </a:lnTo>
                  <a:lnTo>
                    <a:pt x="112" y="85"/>
                  </a:lnTo>
                  <a:lnTo>
                    <a:pt x="112" y="71"/>
                  </a:lnTo>
                  <a:lnTo>
                    <a:pt x="112" y="58"/>
                  </a:lnTo>
                  <a:lnTo>
                    <a:pt x="125" y="76"/>
                  </a:lnTo>
                  <a:lnTo>
                    <a:pt x="125" y="89"/>
                  </a:lnTo>
                  <a:lnTo>
                    <a:pt x="132" y="103"/>
                  </a:lnTo>
                  <a:lnTo>
                    <a:pt x="138" y="116"/>
                  </a:lnTo>
                  <a:lnTo>
                    <a:pt x="138" y="129"/>
                  </a:lnTo>
                  <a:lnTo>
                    <a:pt x="151" y="143"/>
                  </a:lnTo>
                  <a:lnTo>
                    <a:pt x="164" y="125"/>
                  </a:lnTo>
                  <a:lnTo>
                    <a:pt x="164" y="112"/>
                  </a:lnTo>
                  <a:lnTo>
                    <a:pt x="164" y="98"/>
                  </a:lnTo>
                  <a:lnTo>
                    <a:pt x="171" y="85"/>
                  </a:lnTo>
                  <a:lnTo>
                    <a:pt x="171" y="71"/>
                  </a:lnTo>
                  <a:lnTo>
                    <a:pt x="171" y="58"/>
                  </a:lnTo>
                  <a:lnTo>
                    <a:pt x="190" y="54"/>
                  </a:lnTo>
                  <a:lnTo>
                    <a:pt x="190" y="67"/>
                  </a:lnTo>
                  <a:lnTo>
                    <a:pt x="197" y="80"/>
                  </a:lnTo>
                  <a:lnTo>
                    <a:pt x="203" y="94"/>
                  </a:lnTo>
                  <a:lnTo>
                    <a:pt x="203" y="107"/>
                  </a:lnTo>
                  <a:lnTo>
                    <a:pt x="210" y="121"/>
                  </a:lnTo>
                  <a:lnTo>
                    <a:pt x="210" y="134"/>
                  </a:lnTo>
                  <a:lnTo>
                    <a:pt x="216" y="147"/>
                  </a:lnTo>
                  <a:lnTo>
                    <a:pt x="223" y="129"/>
                  </a:lnTo>
                  <a:lnTo>
                    <a:pt x="223" y="112"/>
                  </a:lnTo>
                  <a:lnTo>
                    <a:pt x="229" y="98"/>
                  </a:lnTo>
                  <a:lnTo>
                    <a:pt x="229" y="85"/>
                  </a:lnTo>
                  <a:lnTo>
                    <a:pt x="229" y="71"/>
                  </a:lnTo>
                  <a:lnTo>
                    <a:pt x="236" y="58"/>
                  </a:lnTo>
                  <a:lnTo>
                    <a:pt x="242" y="76"/>
                  </a:lnTo>
                  <a:lnTo>
                    <a:pt x="242" y="89"/>
                  </a:lnTo>
                  <a:lnTo>
                    <a:pt x="242" y="103"/>
                  </a:lnTo>
                  <a:lnTo>
                    <a:pt x="249" y="116"/>
                  </a:lnTo>
                  <a:lnTo>
                    <a:pt x="249" y="129"/>
                  </a:lnTo>
                  <a:lnTo>
                    <a:pt x="249" y="143"/>
                  </a:lnTo>
                  <a:lnTo>
                    <a:pt x="249" y="125"/>
                  </a:lnTo>
                  <a:lnTo>
                    <a:pt x="249" y="107"/>
                  </a:lnTo>
                  <a:lnTo>
                    <a:pt x="249" y="94"/>
                  </a:lnTo>
                  <a:lnTo>
                    <a:pt x="249" y="80"/>
                  </a:lnTo>
                  <a:lnTo>
                    <a:pt x="249" y="67"/>
                  </a:lnTo>
                  <a:lnTo>
                    <a:pt x="255" y="54"/>
                  </a:lnTo>
                  <a:lnTo>
                    <a:pt x="255" y="40"/>
                  </a:lnTo>
                  <a:lnTo>
                    <a:pt x="262" y="27"/>
                  </a:lnTo>
                  <a:lnTo>
                    <a:pt x="268" y="45"/>
                  </a:lnTo>
                  <a:lnTo>
                    <a:pt x="268" y="58"/>
                  </a:lnTo>
                  <a:lnTo>
                    <a:pt x="268" y="76"/>
                  </a:lnTo>
                  <a:lnTo>
                    <a:pt x="268" y="89"/>
                  </a:lnTo>
                  <a:lnTo>
                    <a:pt x="268" y="103"/>
                  </a:lnTo>
                  <a:lnTo>
                    <a:pt x="275" y="116"/>
                  </a:lnTo>
                  <a:lnTo>
                    <a:pt x="275" y="129"/>
                  </a:lnTo>
                  <a:lnTo>
                    <a:pt x="275" y="143"/>
                  </a:lnTo>
                  <a:lnTo>
                    <a:pt x="281" y="156"/>
                  </a:lnTo>
                  <a:lnTo>
                    <a:pt x="294" y="143"/>
                  </a:lnTo>
                  <a:lnTo>
                    <a:pt x="294" y="129"/>
                  </a:lnTo>
                  <a:lnTo>
                    <a:pt x="294" y="116"/>
                  </a:lnTo>
                  <a:lnTo>
                    <a:pt x="294" y="103"/>
                  </a:lnTo>
                  <a:lnTo>
                    <a:pt x="294" y="89"/>
                  </a:lnTo>
                  <a:lnTo>
                    <a:pt x="301" y="76"/>
                  </a:lnTo>
                  <a:lnTo>
                    <a:pt x="301" y="63"/>
                  </a:lnTo>
                  <a:lnTo>
                    <a:pt x="320" y="80"/>
                  </a:lnTo>
                  <a:lnTo>
                    <a:pt x="327" y="94"/>
                  </a:lnTo>
                  <a:lnTo>
                    <a:pt x="327" y="107"/>
                  </a:lnTo>
                  <a:lnTo>
                    <a:pt x="333" y="121"/>
                  </a:lnTo>
                  <a:lnTo>
                    <a:pt x="340" y="134"/>
                  </a:lnTo>
                  <a:lnTo>
                    <a:pt x="346" y="147"/>
                  </a:lnTo>
                  <a:lnTo>
                    <a:pt x="346" y="116"/>
                  </a:lnTo>
                  <a:lnTo>
                    <a:pt x="346" y="103"/>
                  </a:lnTo>
                  <a:lnTo>
                    <a:pt x="346" y="89"/>
                  </a:lnTo>
                  <a:lnTo>
                    <a:pt x="346" y="76"/>
                  </a:lnTo>
                  <a:lnTo>
                    <a:pt x="346" y="63"/>
                  </a:lnTo>
                  <a:lnTo>
                    <a:pt x="346" y="49"/>
                  </a:lnTo>
                  <a:lnTo>
                    <a:pt x="353" y="36"/>
                  </a:lnTo>
                  <a:lnTo>
                    <a:pt x="359" y="49"/>
                  </a:lnTo>
                  <a:lnTo>
                    <a:pt x="359" y="63"/>
                  </a:lnTo>
                  <a:lnTo>
                    <a:pt x="366" y="76"/>
                  </a:lnTo>
                  <a:lnTo>
                    <a:pt x="372" y="94"/>
                  </a:lnTo>
                  <a:lnTo>
                    <a:pt x="372" y="107"/>
                  </a:lnTo>
                  <a:lnTo>
                    <a:pt x="379" y="121"/>
                  </a:lnTo>
                  <a:lnTo>
                    <a:pt x="379" y="134"/>
                  </a:lnTo>
                  <a:lnTo>
                    <a:pt x="379" y="147"/>
                  </a:lnTo>
                  <a:lnTo>
                    <a:pt x="385" y="129"/>
                  </a:lnTo>
                  <a:lnTo>
                    <a:pt x="385" y="112"/>
                  </a:lnTo>
                  <a:lnTo>
                    <a:pt x="385" y="98"/>
                  </a:lnTo>
                  <a:lnTo>
                    <a:pt x="385" y="80"/>
                  </a:lnTo>
                  <a:lnTo>
                    <a:pt x="391" y="67"/>
                  </a:lnTo>
                  <a:lnTo>
                    <a:pt x="391" y="54"/>
                  </a:lnTo>
                  <a:lnTo>
                    <a:pt x="391" y="40"/>
                  </a:lnTo>
                  <a:lnTo>
                    <a:pt x="398" y="27"/>
                  </a:lnTo>
                  <a:lnTo>
                    <a:pt x="404" y="40"/>
                  </a:lnTo>
                  <a:lnTo>
                    <a:pt x="411" y="54"/>
                  </a:lnTo>
                  <a:lnTo>
                    <a:pt x="411" y="67"/>
                  </a:lnTo>
                  <a:lnTo>
                    <a:pt x="417" y="80"/>
                  </a:lnTo>
                  <a:lnTo>
                    <a:pt x="417" y="98"/>
                  </a:lnTo>
                  <a:lnTo>
                    <a:pt x="417" y="112"/>
                  </a:lnTo>
                  <a:lnTo>
                    <a:pt x="417" y="125"/>
                  </a:lnTo>
                  <a:lnTo>
                    <a:pt x="424" y="138"/>
                  </a:lnTo>
                  <a:lnTo>
                    <a:pt x="430" y="152"/>
                  </a:lnTo>
                  <a:lnTo>
                    <a:pt x="450" y="138"/>
                  </a:lnTo>
                  <a:lnTo>
                    <a:pt x="450" y="125"/>
                  </a:lnTo>
                  <a:lnTo>
                    <a:pt x="450" y="112"/>
                  </a:lnTo>
                  <a:lnTo>
                    <a:pt x="450" y="98"/>
                  </a:lnTo>
                  <a:lnTo>
                    <a:pt x="450" y="85"/>
                  </a:lnTo>
                  <a:lnTo>
                    <a:pt x="450" y="71"/>
                  </a:lnTo>
                  <a:lnTo>
                    <a:pt x="450" y="58"/>
                  </a:lnTo>
                  <a:lnTo>
                    <a:pt x="450" y="45"/>
                  </a:lnTo>
                  <a:lnTo>
                    <a:pt x="450" y="63"/>
                  </a:lnTo>
                  <a:lnTo>
                    <a:pt x="450" y="76"/>
                  </a:lnTo>
                  <a:lnTo>
                    <a:pt x="450" y="89"/>
                  </a:lnTo>
                  <a:lnTo>
                    <a:pt x="450" y="103"/>
                  </a:lnTo>
                  <a:lnTo>
                    <a:pt x="456" y="121"/>
                  </a:lnTo>
                  <a:lnTo>
                    <a:pt x="463" y="134"/>
                  </a:lnTo>
                  <a:lnTo>
                    <a:pt x="476" y="147"/>
                  </a:lnTo>
                  <a:lnTo>
                    <a:pt x="482" y="161"/>
                  </a:lnTo>
                  <a:lnTo>
                    <a:pt x="482" y="147"/>
                  </a:lnTo>
                  <a:lnTo>
                    <a:pt x="482" y="134"/>
                  </a:lnTo>
                  <a:lnTo>
                    <a:pt x="482" y="121"/>
                  </a:lnTo>
                  <a:lnTo>
                    <a:pt x="482" y="107"/>
                  </a:lnTo>
                  <a:lnTo>
                    <a:pt x="482" y="94"/>
                  </a:lnTo>
                  <a:lnTo>
                    <a:pt x="482" y="80"/>
                  </a:lnTo>
                  <a:lnTo>
                    <a:pt x="482" y="67"/>
                  </a:lnTo>
                  <a:lnTo>
                    <a:pt x="482" y="54"/>
                  </a:lnTo>
                  <a:lnTo>
                    <a:pt x="482" y="40"/>
                  </a:lnTo>
                  <a:lnTo>
                    <a:pt x="502" y="54"/>
                  </a:lnTo>
                  <a:lnTo>
                    <a:pt x="502" y="67"/>
                  </a:lnTo>
                  <a:lnTo>
                    <a:pt x="508" y="80"/>
                  </a:lnTo>
                  <a:lnTo>
                    <a:pt x="515" y="94"/>
                  </a:lnTo>
                  <a:lnTo>
                    <a:pt x="515" y="107"/>
                  </a:lnTo>
                  <a:lnTo>
                    <a:pt x="521" y="121"/>
                  </a:lnTo>
                  <a:lnTo>
                    <a:pt x="521" y="134"/>
                  </a:lnTo>
                  <a:lnTo>
                    <a:pt x="528" y="147"/>
                  </a:lnTo>
                  <a:lnTo>
                    <a:pt x="528" y="161"/>
                  </a:lnTo>
                  <a:lnTo>
                    <a:pt x="534" y="147"/>
                  </a:lnTo>
                  <a:lnTo>
                    <a:pt x="534" y="134"/>
                  </a:lnTo>
                  <a:lnTo>
                    <a:pt x="534" y="121"/>
                  </a:lnTo>
                  <a:lnTo>
                    <a:pt x="534" y="107"/>
                  </a:lnTo>
                  <a:lnTo>
                    <a:pt x="534" y="94"/>
                  </a:lnTo>
                  <a:lnTo>
                    <a:pt x="534" y="80"/>
                  </a:lnTo>
                  <a:lnTo>
                    <a:pt x="534" y="67"/>
                  </a:lnTo>
                  <a:lnTo>
                    <a:pt x="534" y="54"/>
                  </a:lnTo>
                  <a:lnTo>
                    <a:pt x="541" y="67"/>
                  </a:lnTo>
                  <a:lnTo>
                    <a:pt x="547" y="80"/>
                  </a:lnTo>
                  <a:lnTo>
                    <a:pt x="554" y="94"/>
                  </a:lnTo>
                  <a:lnTo>
                    <a:pt x="554" y="107"/>
                  </a:lnTo>
                  <a:lnTo>
                    <a:pt x="560" y="121"/>
                  </a:lnTo>
                  <a:lnTo>
                    <a:pt x="567" y="134"/>
                  </a:lnTo>
                  <a:lnTo>
                    <a:pt x="573" y="147"/>
                  </a:lnTo>
                  <a:lnTo>
                    <a:pt x="580" y="129"/>
                  </a:lnTo>
                  <a:lnTo>
                    <a:pt x="580" y="116"/>
                  </a:lnTo>
                  <a:lnTo>
                    <a:pt x="580" y="103"/>
                  </a:lnTo>
                  <a:lnTo>
                    <a:pt x="580" y="89"/>
                  </a:lnTo>
                  <a:lnTo>
                    <a:pt x="580" y="76"/>
                  </a:lnTo>
                  <a:lnTo>
                    <a:pt x="580" y="58"/>
                  </a:lnTo>
                  <a:lnTo>
                    <a:pt x="580" y="45"/>
                  </a:lnTo>
                  <a:lnTo>
                    <a:pt x="593" y="63"/>
                  </a:lnTo>
                  <a:lnTo>
                    <a:pt x="593" y="80"/>
                  </a:lnTo>
                  <a:lnTo>
                    <a:pt x="606" y="98"/>
                  </a:lnTo>
                  <a:lnTo>
                    <a:pt x="606" y="112"/>
                  </a:lnTo>
                  <a:lnTo>
                    <a:pt x="612" y="125"/>
                  </a:lnTo>
                  <a:lnTo>
                    <a:pt x="619" y="138"/>
                  </a:lnTo>
                  <a:lnTo>
                    <a:pt x="619" y="152"/>
                  </a:lnTo>
                  <a:lnTo>
                    <a:pt x="632" y="138"/>
                  </a:lnTo>
                  <a:lnTo>
                    <a:pt x="638" y="103"/>
                  </a:lnTo>
                  <a:lnTo>
                    <a:pt x="638" y="85"/>
                  </a:lnTo>
                  <a:lnTo>
                    <a:pt x="638" y="71"/>
                  </a:lnTo>
                  <a:lnTo>
                    <a:pt x="638" y="58"/>
                  </a:lnTo>
                  <a:lnTo>
                    <a:pt x="638" y="45"/>
                  </a:lnTo>
                  <a:lnTo>
                    <a:pt x="638" y="31"/>
                  </a:lnTo>
                  <a:lnTo>
                    <a:pt x="638" y="18"/>
                  </a:lnTo>
                  <a:lnTo>
                    <a:pt x="651" y="31"/>
                  </a:lnTo>
                  <a:lnTo>
                    <a:pt x="658" y="49"/>
                  </a:lnTo>
                  <a:lnTo>
                    <a:pt x="664" y="76"/>
                  </a:lnTo>
                  <a:lnTo>
                    <a:pt x="664" y="89"/>
                  </a:lnTo>
                  <a:lnTo>
                    <a:pt x="671" y="103"/>
                  </a:lnTo>
                  <a:lnTo>
                    <a:pt x="671" y="121"/>
                  </a:lnTo>
                  <a:lnTo>
                    <a:pt x="677" y="134"/>
                  </a:lnTo>
                  <a:lnTo>
                    <a:pt x="677" y="147"/>
                  </a:lnTo>
                  <a:lnTo>
                    <a:pt x="683" y="134"/>
                  </a:lnTo>
                  <a:lnTo>
                    <a:pt x="683" y="121"/>
                  </a:lnTo>
                  <a:lnTo>
                    <a:pt x="683" y="107"/>
                  </a:lnTo>
                  <a:lnTo>
                    <a:pt x="683" y="94"/>
                  </a:lnTo>
                  <a:lnTo>
                    <a:pt x="683" y="80"/>
                  </a:lnTo>
                  <a:lnTo>
                    <a:pt x="683" y="67"/>
                  </a:lnTo>
                  <a:lnTo>
                    <a:pt x="683" y="54"/>
                  </a:lnTo>
                  <a:lnTo>
                    <a:pt x="683" y="40"/>
                  </a:lnTo>
                  <a:lnTo>
                    <a:pt x="683" y="27"/>
                  </a:lnTo>
                  <a:lnTo>
                    <a:pt x="690" y="63"/>
                  </a:lnTo>
                  <a:lnTo>
                    <a:pt x="690" y="80"/>
                  </a:lnTo>
                  <a:lnTo>
                    <a:pt x="690" y="107"/>
                  </a:lnTo>
                  <a:lnTo>
                    <a:pt x="696" y="121"/>
                  </a:lnTo>
                  <a:lnTo>
                    <a:pt x="696" y="134"/>
                  </a:lnTo>
                  <a:lnTo>
                    <a:pt x="696" y="147"/>
                  </a:lnTo>
                  <a:lnTo>
                    <a:pt x="703" y="161"/>
                  </a:lnTo>
                  <a:lnTo>
                    <a:pt x="709" y="143"/>
                  </a:lnTo>
                  <a:lnTo>
                    <a:pt x="709" y="125"/>
                  </a:lnTo>
                  <a:lnTo>
                    <a:pt x="709" y="112"/>
                  </a:lnTo>
                  <a:lnTo>
                    <a:pt x="709" y="98"/>
                  </a:lnTo>
                  <a:lnTo>
                    <a:pt x="709" y="85"/>
                  </a:lnTo>
                  <a:lnTo>
                    <a:pt x="709" y="71"/>
                  </a:lnTo>
                  <a:lnTo>
                    <a:pt x="709" y="58"/>
                  </a:lnTo>
                  <a:lnTo>
                    <a:pt x="709" y="45"/>
                  </a:lnTo>
                  <a:lnTo>
                    <a:pt x="709" y="31"/>
                  </a:lnTo>
                  <a:lnTo>
                    <a:pt x="722" y="45"/>
                  </a:lnTo>
                  <a:lnTo>
                    <a:pt x="729" y="63"/>
                  </a:lnTo>
                  <a:lnTo>
                    <a:pt x="735" y="76"/>
                  </a:lnTo>
                  <a:lnTo>
                    <a:pt x="735" y="89"/>
                  </a:lnTo>
                  <a:lnTo>
                    <a:pt x="742" y="107"/>
                  </a:lnTo>
                  <a:lnTo>
                    <a:pt x="748" y="121"/>
                  </a:lnTo>
                  <a:lnTo>
                    <a:pt x="761" y="134"/>
                  </a:lnTo>
                  <a:lnTo>
                    <a:pt x="768" y="147"/>
                  </a:lnTo>
                  <a:lnTo>
                    <a:pt x="768" y="161"/>
                  </a:lnTo>
                  <a:lnTo>
                    <a:pt x="774" y="143"/>
                  </a:lnTo>
                  <a:lnTo>
                    <a:pt x="774" y="125"/>
                  </a:lnTo>
                  <a:lnTo>
                    <a:pt x="774" y="112"/>
                  </a:lnTo>
                  <a:lnTo>
                    <a:pt x="774" y="98"/>
                  </a:lnTo>
                  <a:lnTo>
                    <a:pt x="774" y="80"/>
                  </a:lnTo>
                  <a:lnTo>
                    <a:pt x="774" y="67"/>
                  </a:lnTo>
                  <a:lnTo>
                    <a:pt x="774" y="54"/>
                  </a:lnTo>
                  <a:lnTo>
                    <a:pt x="774" y="40"/>
                  </a:lnTo>
                  <a:lnTo>
                    <a:pt x="774" y="27"/>
                  </a:lnTo>
                  <a:lnTo>
                    <a:pt x="774" y="40"/>
                  </a:lnTo>
                  <a:lnTo>
                    <a:pt x="774" y="54"/>
                  </a:lnTo>
                  <a:lnTo>
                    <a:pt x="774" y="71"/>
                  </a:lnTo>
                  <a:lnTo>
                    <a:pt x="774" y="85"/>
                  </a:lnTo>
                  <a:lnTo>
                    <a:pt x="774" y="98"/>
                  </a:lnTo>
                  <a:lnTo>
                    <a:pt x="774" y="112"/>
                  </a:lnTo>
                  <a:lnTo>
                    <a:pt x="774" y="125"/>
                  </a:lnTo>
                  <a:lnTo>
                    <a:pt x="781" y="138"/>
                  </a:lnTo>
                  <a:lnTo>
                    <a:pt x="781" y="152"/>
                  </a:lnTo>
                  <a:lnTo>
                    <a:pt x="787" y="125"/>
                  </a:lnTo>
                  <a:lnTo>
                    <a:pt x="787" y="112"/>
                  </a:lnTo>
                  <a:lnTo>
                    <a:pt x="787" y="98"/>
                  </a:lnTo>
                  <a:lnTo>
                    <a:pt x="787" y="85"/>
                  </a:lnTo>
                  <a:lnTo>
                    <a:pt x="787" y="71"/>
                  </a:lnTo>
                  <a:lnTo>
                    <a:pt x="787" y="58"/>
                  </a:lnTo>
                  <a:lnTo>
                    <a:pt x="787" y="40"/>
                  </a:lnTo>
                  <a:lnTo>
                    <a:pt x="787" y="27"/>
                  </a:lnTo>
                  <a:lnTo>
                    <a:pt x="787" y="45"/>
                  </a:lnTo>
                  <a:lnTo>
                    <a:pt x="787" y="63"/>
                  </a:lnTo>
                  <a:lnTo>
                    <a:pt x="787" y="76"/>
                  </a:lnTo>
                  <a:lnTo>
                    <a:pt x="787" y="89"/>
                  </a:lnTo>
                  <a:lnTo>
                    <a:pt x="787" y="103"/>
                  </a:lnTo>
                  <a:lnTo>
                    <a:pt x="787" y="116"/>
                  </a:lnTo>
                  <a:lnTo>
                    <a:pt x="787" y="129"/>
                  </a:lnTo>
                  <a:lnTo>
                    <a:pt x="794" y="143"/>
                  </a:lnTo>
                  <a:lnTo>
                    <a:pt x="794" y="129"/>
                  </a:lnTo>
                  <a:lnTo>
                    <a:pt x="794" y="112"/>
                  </a:lnTo>
                  <a:lnTo>
                    <a:pt x="794" y="98"/>
                  </a:lnTo>
                  <a:lnTo>
                    <a:pt x="794" y="85"/>
                  </a:lnTo>
                  <a:lnTo>
                    <a:pt x="794" y="71"/>
                  </a:lnTo>
                  <a:lnTo>
                    <a:pt x="794" y="58"/>
                  </a:lnTo>
                  <a:lnTo>
                    <a:pt x="800" y="45"/>
                  </a:lnTo>
                  <a:lnTo>
                    <a:pt x="800" y="31"/>
                  </a:lnTo>
                  <a:lnTo>
                    <a:pt x="813" y="58"/>
                  </a:lnTo>
                  <a:lnTo>
                    <a:pt x="820" y="76"/>
                  </a:lnTo>
                  <a:lnTo>
                    <a:pt x="820" y="103"/>
                  </a:lnTo>
                  <a:lnTo>
                    <a:pt x="820" y="116"/>
                  </a:lnTo>
                  <a:lnTo>
                    <a:pt x="820" y="129"/>
                  </a:lnTo>
                  <a:lnTo>
                    <a:pt x="820" y="143"/>
                  </a:lnTo>
                  <a:lnTo>
                    <a:pt x="820" y="156"/>
                  </a:lnTo>
                  <a:lnTo>
                    <a:pt x="826" y="121"/>
                  </a:lnTo>
                  <a:lnTo>
                    <a:pt x="826" y="107"/>
                  </a:lnTo>
                  <a:lnTo>
                    <a:pt x="826" y="94"/>
                  </a:lnTo>
                  <a:lnTo>
                    <a:pt x="833" y="80"/>
                  </a:lnTo>
                  <a:lnTo>
                    <a:pt x="839" y="67"/>
                  </a:lnTo>
                  <a:lnTo>
                    <a:pt x="846" y="54"/>
                  </a:lnTo>
                  <a:lnTo>
                    <a:pt x="852" y="40"/>
                  </a:lnTo>
                  <a:lnTo>
                    <a:pt x="865" y="27"/>
                  </a:lnTo>
                  <a:lnTo>
                    <a:pt x="865" y="13"/>
                  </a:lnTo>
                  <a:lnTo>
                    <a:pt x="872" y="0"/>
                  </a:lnTo>
                  <a:lnTo>
                    <a:pt x="872" y="13"/>
                  </a:lnTo>
                  <a:lnTo>
                    <a:pt x="872" y="27"/>
                  </a:lnTo>
                  <a:lnTo>
                    <a:pt x="872" y="45"/>
                  </a:lnTo>
                  <a:lnTo>
                    <a:pt x="872" y="58"/>
                  </a:lnTo>
                  <a:lnTo>
                    <a:pt x="872" y="76"/>
                  </a:lnTo>
                  <a:lnTo>
                    <a:pt x="872" y="94"/>
                  </a:lnTo>
                  <a:lnTo>
                    <a:pt x="872" y="107"/>
                  </a:lnTo>
                  <a:lnTo>
                    <a:pt x="878" y="121"/>
                  </a:lnTo>
                  <a:lnTo>
                    <a:pt x="878" y="138"/>
                  </a:lnTo>
                  <a:lnTo>
                    <a:pt x="885" y="125"/>
                  </a:lnTo>
                  <a:lnTo>
                    <a:pt x="891" y="107"/>
                  </a:lnTo>
                  <a:lnTo>
                    <a:pt x="891" y="94"/>
                  </a:lnTo>
                  <a:lnTo>
                    <a:pt x="891" y="80"/>
                  </a:lnTo>
                  <a:lnTo>
                    <a:pt x="898" y="67"/>
                  </a:lnTo>
                  <a:lnTo>
                    <a:pt x="898" y="54"/>
                  </a:lnTo>
                  <a:lnTo>
                    <a:pt x="898" y="40"/>
                  </a:lnTo>
                  <a:lnTo>
                    <a:pt x="898" y="27"/>
                  </a:lnTo>
                  <a:lnTo>
                    <a:pt x="898" y="58"/>
                  </a:lnTo>
                  <a:lnTo>
                    <a:pt x="904" y="94"/>
                  </a:lnTo>
                  <a:lnTo>
                    <a:pt x="904" y="112"/>
                  </a:lnTo>
                  <a:lnTo>
                    <a:pt x="904" y="125"/>
                  </a:lnTo>
                  <a:lnTo>
                    <a:pt x="904" y="138"/>
                  </a:lnTo>
                  <a:lnTo>
                    <a:pt x="904" y="152"/>
                  </a:lnTo>
                  <a:lnTo>
                    <a:pt x="911" y="138"/>
                  </a:lnTo>
                  <a:lnTo>
                    <a:pt x="911" y="121"/>
                  </a:lnTo>
                  <a:lnTo>
                    <a:pt x="911" y="107"/>
                  </a:lnTo>
                  <a:lnTo>
                    <a:pt x="917" y="89"/>
                  </a:lnTo>
                  <a:lnTo>
                    <a:pt x="917" y="76"/>
                  </a:lnTo>
                  <a:lnTo>
                    <a:pt x="917" y="63"/>
                  </a:lnTo>
                  <a:lnTo>
                    <a:pt x="917" y="49"/>
                  </a:lnTo>
                  <a:lnTo>
                    <a:pt x="917" y="36"/>
                  </a:lnTo>
                  <a:lnTo>
                    <a:pt x="917" y="22"/>
                  </a:lnTo>
                  <a:lnTo>
                    <a:pt x="917" y="9"/>
                  </a:lnTo>
                  <a:lnTo>
                    <a:pt x="924" y="40"/>
                  </a:lnTo>
                  <a:lnTo>
                    <a:pt x="924" y="54"/>
                  </a:lnTo>
                  <a:lnTo>
                    <a:pt x="924" y="71"/>
                  </a:lnTo>
                  <a:lnTo>
                    <a:pt x="924" y="107"/>
                  </a:lnTo>
                  <a:lnTo>
                    <a:pt x="930" y="125"/>
                  </a:lnTo>
                  <a:lnTo>
                    <a:pt x="930" y="138"/>
                  </a:lnTo>
                  <a:lnTo>
                    <a:pt x="930" y="156"/>
                  </a:lnTo>
                  <a:lnTo>
                    <a:pt x="930" y="170"/>
                  </a:lnTo>
                  <a:lnTo>
                    <a:pt x="930" y="183"/>
                  </a:lnTo>
                  <a:lnTo>
                    <a:pt x="930" y="147"/>
                  </a:lnTo>
                  <a:lnTo>
                    <a:pt x="930" y="129"/>
                  </a:lnTo>
                  <a:lnTo>
                    <a:pt x="937" y="112"/>
                  </a:lnTo>
                  <a:lnTo>
                    <a:pt x="937" y="98"/>
                  </a:lnTo>
                  <a:lnTo>
                    <a:pt x="937" y="85"/>
                  </a:lnTo>
                  <a:lnTo>
                    <a:pt x="943" y="67"/>
                  </a:lnTo>
                  <a:lnTo>
                    <a:pt x="943" y="54"/>
                  </a:lnTo>
                  <a:lnTo>
                    <a:pt x="943" y="40"/>
                  </a:lnTo>
                  <a:lnTo>
                    <a:pt x="956" y="27"/>
                  </a:lnTo>
                  <a:lnTo>
                    <a:pt x="962" y="13"/>
                  </a:lnTo>
                  <a:lnTo>
                    <a:pt x="982" y="22"/>
                  </a:lnTo>
                  <a:lnTo>
                    <a:pt x="982" y="40"/>
                  </a:lnTo>
                  <a:lnTo>
                    <a:pt x="988" y="54"/>
                  </a:lnTo>
                  <a:lnTo>
                    <a:pt x="995" y="67"/>
                  </a:lnTo>
                  <a:lnTo>
                    <a:pt x="995" y="80"/>
                  </a:lnTo>
                  <a:lnTo>
                    <a:pt x="995" y="98"/>
                  </a:lnTo>
                  <a:lnTo>
                    <a:pt x="995" y="116"/>
                  </a:lnTo>
                  <a:lnTo>
                    <a:pt x="1001" y="129"/>
                  </a:lnTo>
                  <a:lnTo>
                    <a:pt x="1001" y="143"/>
                  </a:lnTo>
                  <a:lnTo>
                    <a:pt x="1001" y="156"/>
                  </a:lnTo>
                  <a:lnTo>
                    <a:pt x="1008" y="138"/>
                  </a:lnTo>
                  <a:lnTo>
                    <a:pt x="1014" y="125"/>
                  </a:lnTo>
                  <a:lnTo>
                    <a:pt x="1014" y="112"/>
                  </a:lnTo>
                  <a:lnTo>
                    <a:pt x="1014" y="98"/>
                  </a:lnTo>
                  <a:lnTo>
                    <a:pt x="1014" y="85"/>
                  </a:lnTo>
                  <a:lnTo>
                    <a:pt x="1014" y="71"/>
                  </a:lnTo>
                  <a:lnTo>
                    <a:pt x="1014" y="54"/>
                  </a:lnTo>
                  <a:lnTo>
                    <a:pt x="1021" y="40"/>
                  </a:lnTo>
                  <a:lnTo>
                    <a:pt x="1021" y="27"/>
                  </a:lnTo>
                  <a:lnTo>
                    <a:pt x="1027" y="54"/>
                  </a:lnTo>
                  <a:lnTo>
                    <a:pt x="1027" y="80"/>
                  </a:lnTo>
                  <a:lnTo>
                    <a:pt x="1034" y="107"/>
                  </a:lnTo>
                  <a:lnTo>
                    <a:pt x="1034" y="134"/>
                  </a:lnTo>
                  <a:lnTo>
                    <a:pt x="1034" y="147"/>
                  </a:lnTo>
                  <a:lnTo>
                    <a:pt x="1040" y="165"/>
                  </a:lnTo>
                  <a:lnTo>
                    <a:pt x="1040" y="179"/>
                  </a:lnTo>
                  <a:lnTo>
                    <a:pt x="1040" y="192"/>
                  </a:lnTo>
                  <a:lnTo>
                    <a:pt x="1047" y="179"/>
                  </a:lnTo>
                  <a:lnTo>
                    <a:pt x="1047" y="152"/>
                  </a:lnTo>
                  <a:lnTo>
                    <a:pt x="1047" y="134"/>
                  </a:lnTo>
                  <a:lnTo>
                    <a:pt x="1047" y="98"/>
                  </a:lnTo>
                  <a:lnTo>
                    <a:pt x="1047" y="63"/>
                  </a:lnTo>
                  <a:lnTo>
                    <a:pt x="1047" y="49"/>
                  </a:lnTo>
                  <a:lnTo>
                    <a:pt x="1047" y="31"/>
                  </a:lnTo>
                  <a:lnTo>
                    <a:pt x="1047" y="18"/>
                  </a:lnTo>
                  <a:lnTo>
                    <a:pt x="1047" y="4"/>
                  </a:lnTo>
                  <a:lnTo>
                    <a:pt x="1060" y="22"/>
                  </a:lnTo>
                  <a:lnTo>
                    <a:pt x="1060" y="36"/>
                  </a:lnTo>
                  <a:lnTo>
                    <a:pt x="1066" y="54"/>
                  </a:lnTo>
                  <a:lnTo>
                    <a:pt x="1073" y="71"/>
                  </a:lnTo>
                  <a:lnTo>
                    <a:pt x="1073" y="89"/>
                  </a:lnTo>
                  <a:lnTo>
                    <a:pt x="1079" y="107"/>
                  </a:lnTo>
                  <a:lnTo>
                    <a:pt x="1079" y="125"/>
                  </a:lnTo>
                  <a:lnTo>
                    <a:pt x="1086" y="138"/>
                  </a:lnTo>
                  <a:lnTo>
                    <a:pt x="1086" y="152"/>
                  </a:lnTo>
                  <a:lnTo>
                    <a:pt x="1092" y="165"/>
                  </a:lnTo>
                  <a:lnTo>
                    <a:pt x="1099" y="152"/>
                  </a:lnTo>
                  <a:lnTo>
                    <a:pt x="1099" y="134"/>
                  </a:lnTo>
                  <a:lnTo>
                    <a:pt x="1099" y="121"/>
                  </a:lnTo>
                  <a:lnTo>
                    <a:pt x="1099" y="103"/>
                  </a:lnTo>
                  <a:lnTo>
                    <a:pt x="1099" y="89"/>
                  </a:lnTo>
                  <a:lnTo>
                    <a:pt x="1099" y="76"/>
                  </a:lnTo>
                  <a:lnTo>
                    <a:pt x="1099" y="58"/>
                  </a:lnTo>
                  <a:lnTo>
                    <a:pt x="1099" y="45"/>
                  </a:lnTo>
                  <a:lnTo>
                    <a:pt x="1105" y="31"/>
                  </a:lnTo>
                  <a:lnTo>
                    <a:pt x="1125" y="40"/>
                  </a:lnTo>
                  <a:lnTo>
                    <a:pt x="1125" y="67"/>
                  </a:lnTo>
                  <a:lnTo>
                    <a:pt x="1125" y="98"/>
                  </a:lnTo>
                  <a:lnTo>
                    <a:pt x="1131" y="116"/>
                  </a:lnTo>
                  <a:lnTo>
                    <a:pt x="1131" y="129"/>
                  </a:lnTo>
                  <a:lnTo>
                    <a:pt x="1138" y="143"/>
                  </a:lnTo>
                  <a:lnTo>
                    <a:pt x="1138" y="156"/>
                  </a:lnTo>
                  <a:lnTo>
                    <a:pt x="1138" y="170"/>
                  </a:lnTo>
                  <a:lnTo>
                    <a:pt x="1144" y="152"/>
                  </a:lnTo>
                  <a:lnTo>
                    <a:pt x="1144" y="125"/>
                  </a:lnTo>
                  <a:lnTo>
                    <a:pt x="1144" y="112"/>
                  </a:lnTo>
                  <a:lnTo>
                    <a:pt x="1144" y="98"/>
                  </a:lnTo>
                  <a:lnTo>
                    <a:pt x="1144" y="85"/>
                  </a:lnTo>
                  <a:lnTo>
                    <a:pt x="1144" y="54"/>
                  </a:lnTo>
                  <a:lnTo>
                    <a:pt x="1144" y="40"/>
                  </a:lnTo>
                  <a:lnTo>
                    <a:pt x="1144" y="27"/>
                  </a:lnTo>
                  <a:lnTo>
                    <a:pt x="1151" y="13"/>
                  </a:lnTo>
                  <a:lnTo>
                    <a:pt x="1151" y="27"/>
                  </a:lnTo>
                  <a:lnTo>
                    <a:pt x="1157" y="40"/>
                  </a:lnTo>
                  <a:lnTo>
                    <a:pt x="1157" y="67"/>
                  </a:lnTo>
                  <a:lnTo>
                    <a:pt x="1157" y="103"/>
                  </a:lnTo>
                  <a:lnTo>
                    <a:pt x="1157" y="129"/>
                  </a:lnTo>
                  <a:lnTo>
                    <a:pt x="1157" y="143"/>
                  </a:lnTo>
                  <a:lnTo>
                    <a:pt x="1157" y="156"/>
                  </a:lnTo>
                  <a:lnTo>
                    <a:pt x="1157" y="170"/>
                  </a:lnTo>
                  <a:lnTo>
                    <a:pt x="1157" y="183"/>
                  </a:lnTo>
                  <a:lnTo>
                    <a:pt x="1164" y="165"/>
                  </a:lnTo>
                  <a:lnTo>
                    <a:pt x="1164" y="147"/>
                  </a:lnTo>
                  <a:lnTo>
                    <a:pt x="1164" y="134"/>
                  </a:lnTo>
                  <a:lnTo>
                    <a:pt x="1164" y="121"/>
                  </a:lnTo>
                  <a:lnTo>
                    <a:pt x="1164" y="107"/>
                  </a:lnTo>
                  <a:lnTo>
                    <a:pt x="1164" y="80"/>
                  </a:lnTo>
                  <a:lnTo>
                    <a:pt x="1164" y="63"/>
                  </a:lnTo>
                  <a:lnTo>
                    <a:pt x="1164" y="45"/>
                  </a:lnTo>
                  <a:lnTo>
                    <a:pt x="1164" y="27"/>
                  </a:lnTo>
                  <a:lnTo>
                    <a:pt x="1170" y="13"/>
                  </a:lnTo>
                  <a:lnTo>
                    <a:pt x="1183" y="0"/>
                  </a:lnTo>
                  <a:lnTo>
                    <a:pt x="1196" y="13"/>
                  </a:lnTo>
                  <a:lnTo>
                    <a:pt x="1196" y="45"/>
                  </a:lnTo>
                  <a:lnTo>
                    <a:pt x="1196" y="63"/>
                  </a:lnTo>
                  <a:lnTo>
                    <a:pt x="1196" y="76"/>
                  </a:lnTo>
                  <a:lnTo>
                    <a:pt x="1196" y="112"/>
                  </a:lnTo>
                  <a:lnTo>
                    <a:pt x="1196" y="125"/>
                  </a:lnTo>
                  <a:lnTo>
                    <a:pt x="1196" y="143"/>
                  </a:lnTo>
                  <a:lnTo>
                    <a:pt x="1203" y="156"/>
                  </a:lnTo>
                  <a:lnTo>
                    <a:pt x="1203" y="170"/>
                  </a:lnTo>
                  <a:lnTo>
                    <a:pt x="1203" y="143"/>
                  </a:lnTo>
                  <a:lnTo>
                    <a:pt x="1203" y="116"/>
                  </a:lnTo>
                  <a:lnTo>
                    <a:pt x="1203" y="98"/>
                  </a:lnTo>
                  <a:lnTo>
                    <a:pt x="1203" y="80"/>
                  </a:lnTo>
                  <a:lnTo>
                    <a:pt x="1209" y="67"/>
                  </a:lnTo>
                  <a:lnTo>
                    <a:pt x="1216" y="49"/>
                  </a:lnTo>
                  <a:lnTo>
                    <a:pt x="1216" y="36"/>
                  </a:lnTo>
                  <a:lnTo>
                    <a:pt x="1229" y="22"/>
                  </a:lnTo>
                  <a:lnTo>
                    <a:pt x="1235" y="9"/>
                  </a:lnTo>
                  <a:lnTo>
                    <a:pt x="1235" y="27"/>
                  </a:lnTo>
                  <a:lnTo>
                    <a:pt x="1235" y="45"/>
                  </a:lnTo>
                  <a:lnTo>
                    <a:pt x="1235" y="58"/>
                  </a:lnTo>
                  <a:lnTo>
                    <a:pt x="1235" y="71"/>
                  </a:lnTo>
                  <a:lnTo>
                    <a:pt x="1235" y="85"/>
                  </a:lnTo>
                  <a:lnTo>
                    <a:pt x="1235" y="103"/>
                  </a:lnTo>
                  <a:lnTo>
                    <a:pt x="1235" y="116"/>
                  </a:lnTo>
                  <a:lnTo>
                    <a:pt x="1235" y="129"/>
                  </a:lnTo>
                  <a:lnTo>
                    <a:pt x="1235" y="143"/>
                  </a:lnTo>
                  <a:lnTo>
                    <a:pt x="1235" y="156"/>
                  </a:lnTo>
                  <a:lnTo>
                    <a:pt x="1235" y="170"/>
                  </a:lnTo>
                  <a:lnTo>
                    <a:pt x="1242" y="152"/>
                  </a:lnTo>
                  <a:lnTo>
                    <a:pt x="1242" y="138"/>
                  </a:lnTo>
                  <a:lnTo>
                    <a:pt x="1242" y="125"/>
                  </a:lnTo>
                  <a:lnTo>
                    <a:pt x="1242" y="107"/>
                  </a:lnTo>
                  <a:lnTo>
                    <a:pt x="1242" y="94"/>
                  </a:lnTo>
                  <a:lnTo>
                    <a:pt x="1248" y="8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18" name="Freeform 60"/>
            <p:cNvSpPr>
              <a:spLocks/>
            </p:cNvSpPr>
            <p:nvPr/>
          </p:nvSpPr>
          <p:spPr bwMode="auto">
            <a:xfrm>
              <a:off x="1964" y="1776"/>
              <a:ext cx="940" cy="193"/>
            </a:xfrm>
            <a:custGeom>
              <a:avLst/>
              <a:gdLst>
                <a:gd name="T0" fmla="*/ 16 w 940"/>
                <a:gd name="T1" fmla="*/ 36 h 193"/>
                <a:gd name="T2" fmla="*/ 46 w 940"/>
                <a:gd name="T3" fmla="*/ 143 h 193"/>
                <a:gd name="T4" fmla="*/ 65 w 940"/>
                <a:gd name="T5" fmla="*/ 89 h 193"/>
                <a:gd name="T6" fmla="*/ 85 w 940"/>
                <a:gd name="T7" fmla="*/ 85 h 193"/>
                <a:gd name="T8" fmla="*/ 114 w 940"/>
                <a:gd name="T9" fmla="*/ 143 h 193"/>
                <a:gd name="T10" fmla="*/ 143 w 940"/>
                <a:gd name="T11" fmla="*/ 67 h 193"/>
                <a:gd name="T12" fmla="*/ 168 w 940"/>
                <a:gd name="T13" fmla="*/ 112 h 193"/>
                <a:gd name="T14" fmla="*/ 187 w 940"/>
                <a:gd name="T15" fmla="*/ 116 h 193"/>
                <a:gd name="T16" fmla="*/ 192 w 940"/>
                <a:gd name="T17" fmla="*/ 54 h 193"/>
                <a:gd name="T18" fmla="*/ 207 w 940"/>
                <a:gd name="T19" fmla="*/ 116 h 193"/>
                <a:gd name="T20" fmla="*/ 221 w 940"/>
                <a:gd name="T21" fmla="*/ 89 h 193"/>
                <a:gd name="T22" fmla="*/ 260 w 940"/>
                <a:gd name="T23" fmla="*/ 147 h 193"/>
                <a:gd name="T24" fmla="*/ 270 w 940"/>
                <a:gd name="T25" fmla="*/ 49 h 193"/>
                <a:gd name="T26" fmla="*/ 290 w 940"/>
                <a:gd name="T27" fmla="*/ 129 h 193"/>
                <a:gd name="T28" fmla="*/ 304 w 940"/>
                <a:gd name="T29" fmla="*/ 40 h 193"/>
                <a:gd name="T30" fmla="*/ 324 w 940"/>
                <a:gd name="T31" fmla="*/ 152 h 193"/>
                <a:gd name="T32" fmla="*/ 338 w 940"/>
                <a:gd name="T33" fmla="*/ 45 h 193"/>
                <a:gd name="T34" fmla="*/ 363 w 940"/>
                <a:gd name="T35" fmla="*/ 161 h 193"/>
                <a:gd name="T36" fmla="*/ 363 w 940"/>
                <a:gd name="T37" fmla="*/ 54 h 193"/>
                <a:gd name="T38" fmla="*/ 392 w 940"/>
                <a:gd name="T39" fmla="*/ 134 h 193"/>
                <a:gd name="T40" fmla="*/ 402 w 940"/>
                <a:gd name="T41" fmla="*/ 80 h 193"/>
                <a:gd name="T42" fmla="*/ 426 w 940"/>
                <a:gd name="T43" fmla="*/ 134 h 193"/>
                <a:gd name="T44" fmla="*/ 436 w 940"/>
                <a:gd name="T45" fmla="*/ 45 h 193"/>
                <a:gd name="T46" fmla="*/ 475 w 940"/>
                <a:gd name="T47" fmla="*/ 138 h 193"/>
                <a:gd name="T48" fmla="*/ 490 w 940"/>
                <a:gd name="T49" fmla="*/ 31 h 193"/>
                <a:gd name="T50" fmla="*/ 514 w 940"/>
                <a:gd name="T51" fmla="*/ 134 h 193"/>
                <a:gd name="T52" fmla="*/ 514 w 940"/>
                <a:gd name="T53" fmla="*/ 27 h 193"/>
                <a:gd name="T54" fmla="*/ 534 w 940"/>
                <a:gd name="T55" fmla="*/ 143 h 193"/>
                <a:gd name="T56" fmla="*/ 534 w 940"/>
                <a:gd name="T57" fmla="*/ 31 h 193"/>
                <a:gd name="T58" fmla="*/ 578 w 940"/>
                <a:gd name="T59" fmla="*/ 147 h 193"/>
                <a:gd name="T60" fmla="*/ 583 w 940"/>
                <a:gd name="T61" fmla="*/ 54 h 193"/>
                <a:gd name="T62" fmla="*/ 583 w 940"/>
                <a:gd name="T63" fmla="*/ 112 h 193"/>
                <a:gd name="T64" fmla="*/ 592 w 940"/>
                <a:gd name="T65" fmla="*/ 71 h 193"/>
                <a:gd name="T66" fmla="*/ 592 w 940"/>
                <a:gd name="T67" fmla="*/ 103 h 193"/>
                <a:gd name="T68" fmla="*/ 597 w 940"/>
                <a:gd name="T69" fmla="*/ 71 h 193"/>
                <a:gd name="T70" fmla="*/ 617 w 940"/>
                <a:gd name="T71" fmla="*/ 129 h 193"/>
                <a:gd name="T72" fmla="*/ 636 w 940"/>
                <a:gd name="T73" fmla="*/ 54 h 193"/>
                <a:gd name="T74" fmla="*/ 656 w 940"/>
                <a:gd name="T75" fmla="*/ 58 h 193"/>
                <a:gd name="T76" fmla="*/ 670 w 940"/>
                <a:gd name="T77" fmla="*/ 94 h 193"/>
                <a:gd name="T78" fmla="*/ 680 w 940"/>
                <a:gd name="T79" fmla="*/ 112 h 193"/>
                <a:gd name="T80" fmla="*/ 690 w 940"/>
                <a:gd name="T81" fmla="*/ 76 h 193"/>
                <a:gd name="T82" fmla="*/ 695 w 940"/>
                <a:gd name="T83" fmla="*/ 71 h 193"/>
                <a:gd name="T84" fmla="*/ 700 w 940"/>
                <a:gd name="T85" fmla="*/ 129 h 193"/>
                <a:gd name="T86" fmla="*/ 724 w 940"/>
                <a:gd name="T87" fmla="*/ 13 h 193"/>
                <a:gd name="T88" fmla="*/ 753 w 940"/>
                <a:gd name="T89" fmla="*/ 129 h 193"/>
                <a:gd name="T90" fmla="*/ 763 w 940"/>
                <a:gd name="T91" fmla="*/ 71 h 193"/>
                <a:gd name="T92" fmla="*/ 778 w 940"/>
                <a:gd name="T93" fmla="*/ 147 h 193"/>
                <a:gd name="T94" fmla="*/ 788 w 940"/>
                <a:gd name="T95" fmla="*/ 63 h 193"/>
                <a:gd name="T96" fmla="*/ 807 w 940"/>
                <a:gd name="T97" fmla="*/ 71 h 193"/>
                <a:gd name="T98" fmla="*/ 827 w 940"/>
                <a:gd name="T99" fmla="*/ 134 h 193"/>
                <a:gd name="T100" fmla="*/ 846 w 940"/>
                <a:gd name="T101" fmla="*/ 40 h 193"/>
                <a:gd name="T102" fmla="*/ 861 w 940"/>
                <a:gd name="T103" fmla="*/ 152 h 193"/>
                <a:gd name="T104" fmla="*/ 866 w 940"/>
                <a:gd name="T105" fmla="*/ 13 h 193"/>
                <a:gd name="T106" fmla="*/ 871 w 940"/>
                <a:gd name="T107" fmla="*/ 170 h 193"/>
                <a:gd name="T108" fmla="*/ 876 w 940"/>
                <a:gd name="T109" fmla="*/ 63 h 193"/>
                <a:gd name="T110" fmla="*/ 900 w 940"/>
                <a:gd name="T111" fmla="*/ 76 h 193"/>
                <a:gd name="T112" fmla="*/ 905 w 940"/>
                <a:gd name="T113" fmla="*/ 98 h 193"/>
                <a:gd name="T114" fmla="*/ 929 w 940"/>
                <a:gd name="T115" fmla="*/ 45 h 193"/>
                <a:gd name="T116" fmla="*/ 929 w 940"/>
                <a:gd name="T117" fmla="*/ 156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0"/>
                <a:gd name="T178" fmla="*/ 0 h 193"/>
                <a:gd name="T179" fmla="*/ 940 w 940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0" h="193">
                  <a:moveTo>
                    <a:pt x="0" y="103"/>
                  </a:moveTo>
                  <a:lnTo>
                    <a:pt x="11" y="89"/>
                  </a:lnTo>
                  <a:lnTo>
                    <a:pt x="11" y="76"/>
                  </a:lnTo>
                  <a:lnTo>
                    <a:pt x="11" y="63"/>
                  </a:lnTo>
                  <a:lnTo>
                    <a:pt x="16" y="49"/>
                  </a:lnTo>
                  <a:lnTo>
                    <a:pt x="16" y="36"/>
                  </a:lnTo>
                  <a:lnTo>
                    <a:pt x="16" y="22"/>
                  </a:lnTo>
                  <a:lnTo>
                    <a:pt x="16" y="36"/>
                  </a:lnTo>
                  <a:lnTo>
                    <a:pt x="21" y="49"/>
                  </a:lnTo>
                  <a:lnTo>
                    <a:pt x="26" y="63"/>
                  </a:lnTo>
                  <a:lnTo>
                    <a:pt x="26" y="76"/>
                  </a:lnTo>
                  <a:lnTo>
                    <a:pt x="26" y="89"/>
                  </a:lnTo>
                  <a:lnTo>
                    <a:pt x="31" y="103"/>
                  </a:lnTo>
                  <a:lnTo>
                    <a:pt x="36" y="116"/>
                  </a:lnTo>
                  <a:lnTo>
                    <a:pt x="41" y="129"/>
                  </a:lnTo>
                  <a:lnTo>
                    <a:pt x="46" y="143"/>
                  </a:lnTo>
                  <a:lnTo>
                    <a:pt x="55" y="129"/>
                  </a:lnTo>
                  <a:lnTo>
                    <a:pt x="55" y="116"/>
                  </a:lnTo>
                  <a:lnTo>
                    <a:pt x="55" y="103"/>
                  </a:lnTo>
                  <a:lnTo>
                    <a:pt x="55" y="89"/>
                  </a:lnTo>
                  <a:lnTo>
                    <a:pt x="55" y="76"/>
                  </a:lnTo>
                  <a:lnTo>
                    <a:pt x="55" y="63"/>
                  </a:lnTo>
                  <a:lnTo>
                    <a:pt x="65" y="76"/>
                  </a:lnTo>
                  <a:lnTo>
                    <a:pt x="65" y="89"/>
                  </a:lnTo>
                  <a:lnTo>
                    <a:pt x="70" y="103"/>
                  </a:lnTo>
                  <a:lnTo>
                    <a:pt x="75" y="116"/>
                  </a:lnTo>
                  <a:lnTo>
                    <a:pt x="80" y="129"/>
                  </a:lnTo>
                  <a:lnTo>
                    <a:pt x="85" y="143"/>
                  </a:lnTo>
                  <a:lnTo>
                    <a:pt x="85" y="129"/>
                  </a:lnTo>
                  <a:lnTo>
                    <a:pt x="85" y="116"/>
                  </a:lnTo>
                  <a:lnTo>
                    <a:pt x="85" y="98"/>
                  </a:lnTo>
                  <a:lnTo>
                    <a:pt x="85" y="85"/>
                  </a:lnTo>
                  <a:lnTo>
                    <a:pt x="85" y="71"/>
                  </a:lnTo>
                  <a:lnTo>
                    <a:pt x="85" y="58"/>
                  </a:lnTo>
                  <a:lnTo>
                    <a:pt x="94" y="76"/>
                  </a:lnTo>
                  <a:lnTo>
                    <a:pt x="94" y="89"/>
                  </a:lnTo>
                  <a:lnTo>
                    <a:pt x="99" y="103"/>
                  </a:lnTo>
                  <a:lnTo>
                    <a:pt x="104" y="116"/>
                  </a:lnTo>
                  <a:lnTo>
                    <a:pt x="104" y="129"/>
                  </a:lnTo>
                  <a:lnTo>
                    <a:pt x="114" y="143"/>
                  </a:lnTo>
                  <a:lnTo>
                    <a:pt x="124" y="125"/>
                  </a:lnTo>
                  <a:lnTo>
                    <a:pt x="124" y="112"/>
                  </a:lnTo>
                  <a:lnTo>
                    <a:pt x="124" y="98"/>
                  </a:lnTo>
                  <a:lnTo>
                    <a:pt x="129" y="85"/>
                  </a:lnTo>
                  <a:lnTo>
                    <a:pt x="129" y="71"/>
                  </a:lnTo>
                  <a:lnTo>
                    <a:pt x="129" y="58"/>
                  </a:lnTo>
                  <a:lnTo>
                    <a:pt x="143" y="54"/>
                  </a:lnTo>
                  <a:lnTo>
                    <a:pt x="143" y="67"/>
                  </a:lnTo>
                  <a:lnTo>
                    <a:pt x="148" y="80"/>
                  </a:lnTo>
                  <a:lnTo>
                    <a:pt x="153" y="94"/>
                  </a:lnTo>
                  <a:lnTo>
                    <a:pt x="153" y="107"/>
                  </a:lnTo>
                  <a:lnTo>
                    <a:pt x="158" y="121"/>
                  </a:lnTo>
                  <a:lnTo>
                    <a:pt x="158" y="134"/>
                  </a:lnTo>
                  <a:lnTo>
                    <a:pt x="163" y="147"/>
                  </a:lnTo>
                  <a:lnTo>
                    <a:pt x="168" y="129"/>
                  </a:lnTo>
                  <a:lnTo>
                    <a:pt x="168" y="112"/>
                  </a:lnTo>
                  <a:lnTo>
                    <a:pt x="173" y="98"/>
                  </a:lnTo>
                  <a:lnTo>
                    <a:pt x="173" y="85"/>
                  </a:lnTo>
                  <a:lnTo>
                    <a:pt x="173" y="71"/>
                  </a:lnTo>
                  <a:lnTo>
                    <a:pt x="177" y="58"/>
                  </a:lnTo>
                  <a:lnTo>
                    <a:pt x="182" y="76"/>
                  </a:lnTo>
                  <a:lnTo>
                    <a:pt x="182" y="89"/>
                  </a:lnTo>
                  <a:lnTo>
                    <a:pt x="182" y="103"/>
                  </a:lnTo>
                  <a:lnTo>
                    <a:pt x="187" y="116"/>
                  </a:lnTo>
                  <a:lnTo>
                    <a:pt x="187" y="129"/>
                  </a:lnTo>
                  <a:lnTo>
                    <a:pt x="187" y="143"/>
                  </a:lnTo>
                  <a:lnTo>
                    <a:pt x="187" y="125"/>
                  </a:lnTo>
                  <a:lnTo>
                    <a:pt x="187" y="107"/>
                  </a:lnTo>
                  <a:lnTo>
                    <a:pt x="187" y="94"/>
                  </a:lnTo>
                  <a:lnTo>
                    <a:pt x="187" y="80"/>
                  </a:lnTo>
                  <a:lnTo>
                    <a:pt x="187" y="67"/>
                  </a:lnTo>
                  <a:lnTo>
                    <a:pt x="192" y="54"/>
                  </a:lnTo>
                  <a:lnTo>
                    <a:pt x="192" y="40"/>
                  </a:lnTo>
                  <a:lnTo>
                    <a:pt x="197" y="27"/>
                  </a:lnTo>
                  <a:lnTo>
                    <a:pt x="202" y="45"/>
                  </a:lnTo>
                  <a:lnTo>
                    <a:pt x="202" y="58"/>
                  </a:lnTo>
                  <a:lnTo>
                    <a:pt x="202" y="76"/>
                  </a:lnTo>
                  <a:lnTo>
                    <a:pt x="202" y="89"/>
                  </a:lnTo>
                  <a:lnTo>
                    <a:pt x="202" y="103"/>
                  </a:lnTo>
                  <a:lnTo>
                    <a:pt x="207" y="116"/>
                  </a:lnTo>
                  <a:lnTo>
                    <a:pt x="207" y="129"/>
                  </a:lnTo>
                  <a:lnTo>
                    <a:pt x="207" y="143"/>
                  </a:lnTo>
                  <a:lnTo>
                    <a:pt x="212" y="156"/>
                  </a:lnTo>
                  <a:lnTo>
                    <a:pt x="221" y="143"/>
                  </a:lnTo>
                  <a:lnTo>
                    <a:pt x="221" y="129"/>
                  </a:lnTo>
                  <a:lnTo>
                    <a:pt x="221" y="116"/>
                  </a:lnTo>
                  <a:lnTo>
                    <a:pt x="221" y="103"/>
                  </a:lnTo>
                  <a:lnTo>
                    <a:pt x="221" y="89"/>
                  </a:lnTo>
                  <a:lnTo>
                    <a:pt x="226" y="76"/>
                  </a:lnTo>
                  <a:lnTo>
                    <a:pt x="226" y="63"/>
                  </a:lnTo>
                  <a:lnTo>
                    <a:pt x="241" y="80"/>
                  </a:lnTo>
                  <a:lnTo>
                    <a:pt x="246" y="94"/>
                  </a:lnTo>
                  <a:lnTo>
                    <a:pt x="246" y="107"/>
                  </a:lnTo>
                  <a:lnTo>
                    <a:pt x="251" y="121"/>
                  </a:lnTo>
                  <a:lnTo>
                    <a:pt x="255" y="134"/>
                  </a:lnTo>
                  <a:lnTo>
                    <a:pt x="260" y="147"/>
                  </a:lnTo>
                  <a:lnTo>
                    <a:pt x="260" y="116"/>
                  </a:lnTo>
                  <a:lnTo>
                    <a:pt x="260" y="103"/>
                  </a:lnTo>
                  <a:lnTo>
                    <a:pt x="260" y="89"/>
                  </a:lnTo>
                  <a:lnTo>
                    <a:pt x="260" y="76"/>
                  </a:lnTo>
                  <a:lnTo>
                    <a:pt x="260" y="63"/>
                  </a:lnTo>
                  <a:lnTo>
                    <a:pt x="260" y="49"/>
                  </a:lnTo>
                  <a:lnTo>
                    <a:pt x="265" y="36"/>
                  </a:lnTo>
                  <a:lnTo>
                    <a:pt x="270" y="49"/>
                  </a:lnTo>
                  <a:lnTo>
                    <a:pt x="270" y="63"/>
                  </a:lnTo>
                  <a:lnTo>
                    <a:pt x="275" y="76"/>
                  </a:lnTo>
                  <a:lnTo>
                    <a:pt x="280" y="94"/>
                  </a:lnTo>
                  <a:lnTo>
                    <a:pt x="280" y="107"/>
                  </a:lnTo>
                  <a:lnTo>
                    <a:pt x="285" y="121"/>
                  </a:lnTo>
                  <a:lnTo>
                    <a:pt x="285" y="134"/>
                  </a:lnTo>
                  <a:lnTo>
                    <a:pt x="285" y="147"/>
                  </a:lnTo>
                  <a:lnTo>
                    <a:pt x="290" y="129"/>
                  </a:lnTo>
                  <a:lnTo>
                    <a:pt x="290" y="112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5" y="67"/>
                  </a:lnTo>
                  <a:lnTo>
                    <a:pt x="295" y="54"/>
                  </a:lnTo>
                  <a:lnTo>
                    <a:pt x="295" y="40"/>
                  </a:lnTo>
                  <a:lnTo>
                    <a:pt x="299" y="27"/>
                  </a:lnTo>
                  <a:lnTo>
                    <a:pt x="304" y="40"/>
                  </a:lnTo>
                  <a:lnTo>
                    <a:pt x="309" y="54"/>
                  </a:lnTo>
                  <a:lnTo>
                    <a:pt x="309" y="67"/>
                  </a:lnTo>
                  <a:lnTo>
                    <a:pt x="314" y="80"/>
                  </a:lnTo>
                  <a:lnTo>
                    <a:pt x="314" y="98"/>
                  </a:lnTo>
                  <a:lnTo>
                    <a:pt x="314" y="112"/>
                  </a:lnTo>
                  <a:lnTo>
                    <a:pt x="314" y="125"/>
                  </a:lnTo>
                  <a:lnTo>
                    <a:pt x="319" y="138"/>
                  </a:lnTo>
                  <a:lnTo>
                    <a:pt x="324" y="152"/>
                  </a:lnTo>
                  <a:lnTo>
                    <a:pt x="338" y="138"/>
                  </a:lnTo>
                  <a:lnTo>
                    <a:pt x="338" y="125"/>
                  </a:lnTo>
                  <a:lnTo>
                    <a:pt x="338" y="112"/>
                  </a:lnTo>
                  <a:lnTo>
                    <a:pt x="338" y="98"/>
                  </a:lnTo>
                  <a:lnTo>
                    <a:pt x="338" y="85"/>
                  </a:lnTo>
                  <a:lnTo>
                    <a:pt x="338" y="71"/>
                  </a:lnTo>
                  <a:lnTo>
                    <a:pt x="338" y="58"/>
                  </a:lnTo>
                  <a:lnTo>
                    <a:pt x="338" y="45"/>
                  </a:lnTo>
                  <a:lnTo>
                    <a:pt x="338" y="63"/>
                  </a:lnTo>
                  <a:lnTo>
                    <a:pt x="338" y="76"/>
                  </a:lnTo>
                  <a:lnTo>
                    <a:pt x="338" y="89"/>
                  </a:lnTo>
                  <a:lnTo>
                    <a:pt x="338" y="103"/>
                  </a:lnTo>
                  <a:lnTo>
                    <a:pt x="343" y="121"/>
                  </a:lnTo>
                  <a:lnTo>
                    <a:pt x="348" y="134"/>
                  </a:lnTo>
                  <a:lnTo>
                    <a:pt x="358" y="147"/>
                  </a:lnTo>
                  <a:lnTo>
                    <a:pt x="363" y="161"/>
                  </a:lnTo>
                  <a:lnTo>
                    <a:pt x="363" y="147"/>
                  </a:lnTo>
                  <a:lnTo>
                    <a:pt x="363" y="134"/>
                  </a:lnTo>
                  <a:lnTo>
                    <a:pt x="363" y="121"/>
                  </a:lnTo>
                  <a:lnTo>
                    <a:pt x="363" y="107"/>
                  </a:lnTo>
                  <a:lnTo>
                    <a:pt x="363" y="94"/>
                  </a:lnTo>
                  <a:lnTo>
                    <a:pt x="363" y="80"/>
                  </a:lnTo>
                  <a:lnTo>
                    <a:pt x="363" y="67"/>
                  </a:lnTo>
                  <a:lnTo>
                    <a:pt x="363" y="54"/>
                  </a:lnTo>
                  <a:lnTo>
                    <a:pt x="363" y="40"/>
                  </a:lnTo>
                  <a:lnTo>
                    <a:pt x="378" y="54"/>
                  </a:lnTo>
                  <a:lnTo>
                    <a:pt x="378" y="67"/>
                  </a:lnTo>
                  <a:lnTo>
                    <a:pt x="382" y="80"/>
                  </a:lnTo>
                  <a:lnTo>
                    <a:pt x="387" y="94"/>
                  </a:lnTo>
                  <a:lnTo>
                    <a:pt x="387" y="107"/>
                  </a:lnTo>
                  <a:lnTo>
                    <a:pt x="392" y="121"/>
                  </a:lnTo>
                  <a:lnTo>
                    <a:pt x="392" y="134"/>
                  </a:lnTo>
                  <a:lnTo>
                    <a:pt x="397" y="147"/>
                  </a:lnTo>
                  <a:lnTo>
                    <a:pt x="397" y="161"/>
                  </a:lnTo>
                  <a:lnTo>
                    <a:pt x="402" y="147"/>
                  </a:lnTo>
                  <a:lnTo>
                    <a:pt x="402" y="134"/>
                  </a:lnTo>
                  <a:lnTo>
                    <a:pt x="402" y="121"/>
                  </a:lnTo>
                  <a:lnTo>
                    <a:pt x="402" y="107"/>
                  </a:lnTo>
                  <a:lnTo>
                    <a:pt x="402" y="94"/>
                  </a:lnTo>
                  <a:lnTo>
                    <a:pt x="402" y="80"/>
                  </a:lnTo>
                  <a:lnTo>
                    <a:pt x="402" y="67"/>
                  </a:lnTo>
                  <a:lnTo>
                    <a:pt x="402" y="54"/>
                  </a:lnTo>
                  <a:lnTo>
                    <a:pt x="407" y="67"/>
                  </a:lnTo>
                  <a:lnTo>
                    <a:pt x="412" y="80"/>
                  </a:lnTo>
                  <a:lnTo>
                    <a:pt x="417" y="94"/>
                  </a:lnTo>
                  <a:lnTo>
                    <a:pt x="417" y="107"/>
                  </a:lnTo>
                  <a:lnTo>
                    <a:pt x="421" y="121"/>
                  </a:lnTo>
                  <a:lnTo>
                    <a:pt x="426" y="134"/>
                  </a:lnTo>
                  <a:lnTo>
                    <a:pt x="431" y="147"/>
                  </a:lnTo>
                  <a:lnTo>
                    <a:pt x="436" y="129"/>
                  </a:lnTo>
                  <a:lnTo>
                    <a:pt x="436" y="116"/>
                  </a:lnTo>
                  <a:lnTo>
                    <a:pt x="436" y="103"/>
                  </a:lnTo>
                  <a:lnTo>
                    <a:pt x="436" y="89"/>
                  </a:lnTo>
                  <a:lnTo>
                    <a:pt x="436" y="76"/>
                  </a:lnTo>
                  <a:lnTo>
                    <a:pt x="436" y="58"/>
                  </a:lnTo>
                  <a:lnTo>
                    <a:pt x="436" y="45"/>
                  </a:lnTo>
                  <a:lnTo>
                    <a:pt x="446" y="63"/>
                  </a:lnTo>
                  <a:lnTo>
                    <a:pt x="446" y="80"/>
                  </a:lnTo>
                  <a:lnTo>
                    <a:pt x="456" y="98"/>
                  </a:lnTo>
                  <a:lnTo>
                    <a:pt x="456" y="112"/>
                  </a:lnTo>
                  <a:lnTo>
                    <a:pt x="461" y="125"/>
                  </a:lnTo>
                  <a:lnTo>
                    <a:pt x="465" y="138"/>
                  </a:lnTo>
                  <a:lnTo>
                    <a:pt x="465" y="152"/>
                  </a:lnTo>
                  <a:lnTo>
                    <a:pt x="475" y="138"/>
                  </a:lnTo>
                  <a:lnTo>
                    <a:pt x="480" y="103"/>
                  </a:lnTo>
                  <a:lnTo>
                    <a:pt x="480" y="85"/>
                  </a:lnTo>
                  <a:lnTo>
                    <a:pt x="480" y="71"/>
                  </a:lnTo>
                  <a:lnTo>
                    <a:pt x="480" y="58"/>
                  </a:lnTo>
                  <a:lnTo>
                    <a:pt x="480" y="45"/>
                  </a:lnTo>
                  <a:lnTo>
                    <a:pt x="480" y="31"/>
                  </a:lnTo>
                  <a:lnTo>
                    <a:pt x="480" y="18"/>
                  </a:lnTo>
                  <a:lnTo>
                    <a:pt x="490" y="31"/>
                  </a:lnTo>
                  <a:lnTo>
                    <a:pt x="495" y="49"/>
                  </a:lnTo>
                  <a:lnTo>
                    <a:pt x="500" y="76"/>
                  </a:lnTo>
                  <a:lnTo>
                    <a:pt x="500" y="89"/>
                  </a:lnTo>
                  <a:lnTo>
                    <a:pt x="504" y="103"/>
                  </a:lnTo>
                  <a:lnTo>
                    <a:pt x="504" y="121"/>
                  </a:lnTo>
                  <a:lnTo>
                    <a:pt x="509" y="134"/>
                  </a:lnTo>
                  <a:lnTo>
                    <a:pt x="509" y="147"/>
                  </a:lnTo>
                  <a:lnTo>
                    <a:pt x="514" y="134"/>
                  </a:lnTo>
                  <a:lnTo>
                    <a:pt x="514" y="121"/>
                  </a:lnTo>
                  <a:lnTo>
                    <a:pt x="514" y="107"/>
                  </a:lnTo>
                  <a:lnTo>
                    <a:pt x="514" y="94"/>
                  </a:lnTo>
                  <a:lnTo>
                    <a:pt x="514" y="80"/>
                  </a:lnTo>
                  <a:lnTo>
                    <a:pt x="514" y="67"/>
                  </a:lnTo>
                  <a:lnTo>
                    <a:pt x="514" y="54"/>
                  </a:lnTo>
                  <a:lnTo>
                    <a:pt x="514" y="40"/>
                  </a:lnTo>
                  <a:lnTo>
                    <a:pt x="514" y="27"/>
                  </a:lnTo>
                  <a:lnTo>
                    <a:pt x="519" y="63"/>
                  </a:lnTo>
                  <a:lnTo>
                    <a:pt x="519" y="80"/>
                  </a:lnTo>
                  <a:lnTo>
                    <a:pt x="519" y="107"/>
                  </a:lnTo>
                  <a:lnTo>
                    <a:pt x="524" y="121"/>
                  </a:lnTo>
                  <a:lnTo>
                    <a:pt x="524" y="134"/>
                  </a:lnTo>
                  <a:lnTo>
                    <a:pt x="524" y="147"/>
                  </a:lnTo>
                  <a:lnTo>
                    <a:pt x="529" y="161"/>
                  </a:lnTo>
                  <a:lnTo>
                    <a:pt x="534" y="143"/>
                  </a:lnTo>
                  <a:lnTo>
                    <a:pt x="534" y="125"/>
                  </a:lnTo>
                  <a:lnTo>
                    <a:pt x="534" y="112"/>
                  </a:lnTo>
                  <a:lnTo>
                    <a:pt x="534" y="98"/>
                  </a:lnTo>
                  <a:lnTo>
                    <a:pt x="534" y="85"/>
                  </a:lnTo>
                  <a:lnTo>
                    <a:pt x="534" y="71"/>
                  </a:lnTo>
                  <a:lnTo>
                    <a:pt x="534" y="58"/>
                  </a:lnTo>
                  <a:lnTo>
                    <a:pt x="534" y="45"/>
                  </a:lnTo>
                  <a:lnTo>
                    <a:pt x="534" y="31"/>
                  </a:lnTo>
                  <a:lnTo>
                    <a:pt x="544" y="45"/>
                  </a:lnTo>
                  <a:lnTo>
                    <a:pt x="548" y="63"/>
                  </a:lnTo>
                  <a:lnTo>
                    <a:pt x="553" y="76"/>
                  </a:lnTo>
                  <a:lnTo>
                    <a:pt x="553" y="89"/>
                  </a:lnTo>
                  <a:lnTo>
                    <a:pt x="558" y="107"/>
                  </a:lnTo>
                  <a:lnTo>
                    <a:pt x="563" y="121"/>
                  </a:lnTo>
                  <a:lnTo>
                    <a:pt x="573" y="134"/>
                  </a:lnTo>
                  <a:lnTo>
                    <a:pt x="578" y="147"/>
                  </a:lnTo>
                  <a:lnTo>
                    <a:pt x="578" y="161"/>
                  </a:lnTo>
                  <a:lnTo>
                    <a:pt x="583" y="143"/>
                  </a:lnTo>
                  <a:lnTo>
                    <a:pt x="583" y="125"/>
                  </a:lnTo>
                  <a:lnTo>
                    <a:pt x="583" y="112"/>
                  </a:lnTo>
                  <a:lnTo>
                    <a:pt x="583" y="98"/>
                  </a:lnTo>
                  <a:lnTo>
                    <a:pt x="583" y="80"/>
                  </a:lnTo>
                  <a:lnTo>
                    <a:pt x="583" y="67"/>
                  </a:lnTo>
                  <a:lnTo>
                    <a:pt x="583" y="54"/>
                  </a:lnTo>
                  <a:lnTo>
                    <a:pt x="583" y="40"/>
                  </a:lnTo>
                  <a:lnTo>
                    <a:pt x="583" y="27"/>
                  </a:lnTo>
                  <a:lnTo>
                    <a:pt x="583" y="40"/>
                  </a:lnTo>
                  <a:lnTo>
                    <a:pt x="583" y="54"/>
                  </a:lnTo>
                  <a:lnTo>
                    <a:pt x="583" y="71"/>
                  </a:lnTo>
                  <a:lnTo>
                    <a:pt x="583" y="85"/>
                  </a:lnTo>
                  <a:lnTo>
                    <a:pt x="583" y="98"/>
                  </a:lnTo>
                  <a:lnTo>
                    <a:pt x="583" y="112"/>
                  </a:lnTo>
                  <a:lnTo>
                    <a:pt x="583" y="125"/>
                  </a:lnTo>
                  <a:lnTo>
                    <a:pt x="587" y="138"/>
                  </a:lnTo>
                  <a:lnTo>
                    <a:pt x="587" y="152"/>
                  </a:lnTo>
                  <a:lnTo>
                    <a:pt x="592" y="125"/>
                  </a:lnTo>
                  <a:lnTo>
                    <a:pt x="592" y="112"/>
                  </a:lnTo>
                  <a:lnTo>
                    <a:pt x="592" y="98"/>
                  </a:lnTo>
                  <a:lnTo>
                    <a:pt x="592" y="85"/>
                  </a:lnTo>
                  <a:lnTo>
                    <a:pt x="592" y="71"/>
                  </a:lnTo>
                  <a:lnTo>
                    <a:pt x="592" y="58"/>
                  </a:lnTo>
                  <a:lnTo>
                    <a:pt x="592" y="40"/>
                  </a:lnTo>
                  <a:lnTo>
                    <a:pt x="592" y="27"/>
                  </a:lnTo>
                  <a:lnTo>
                    <a:pt x="592" y="45"/>
                  </a:lnTo>
                  <a:lnTo>
                    <a:pt x="592" y="63"/>
                  </a:lnTo>
                  <a:lnTo>
                    <a:pt x="592" y="76"/>
                  </a:lnTo>
                  <a:lnTo>
                    <a:pt x="592" y="89"/>
                  </a:lnTo>
                  <a:lnTo>
                    <a:pt x="592" y="103"/>
                  </a:lnTo>
                  <a:lnTo>
                    <a:pt x="592" y="116"/>
                  </a:lnTo>
                  <a:lnTo>
                    <a:pt x="592" y="129"/>
                  </a:lnTo>
                  <a:lnTo>
                    <a:pt x="597" y="143"/>
                  </a:lnTo>
                  <a:lnTo>
                    <a:pt x="597" y="129"/>
                  </a:lnTo>
                  <a:lnTo>
                    <a:pt x="597" y="112"/>
                  </a:lnTo>
                  <a:lnTo>
                    <a:pt x="597" y="98"/>
                  </a:lnTo>
                  <a:lnTo>
                    <a:pt x="597" y="85"/>
                  </a:lnTo>
                  <a:lnTo>
                    <a:pt x="597" y="71"/>
                  </a:lnTo>
                  <a:lnTo>
                    <a:pt x="597" y="58"/>
                  </a:lnTo>
                  <a:lnTo>
                    <a:pt x="602" y="45"/>
                  </a:lnTo>
                  <a:lnTo>
                    <a:pt x="602" y="31"/>
                  </a:lnTo>
                  <a:lnTo>
                    <a:pt x="612" y="58"/>
                  </a:lnTo>
                  <a:lnTo>
                    <a:pt x="617" y="76"/>
                  </a:lnTo>
                  <a:lnTo>
                    <a:pt x="617" y="103"/>
                  </a:lnTo>
                  <a:lnTo>
                    <a:pt x="617" y="116"/>
                  </a:lnTo>
                  <a:lnTo>
                    <a:pt x="617" y="129"/>
                  </a:lnTo>
                  <a:lnTo>
                    <a:pt x="617" y="143"/>
                  </a:lnTo>
                  <a:lnTo>
                    <a:pt x="617" y="156"/>
                  </a:lnTo>
                  <a:lnTo>
                    <a:pt x="622" y="121"/>
                  </a:lnTo>
                  <a:lnTo>
                    <a:pt x="622" y="107"/>
                  </a:lnTo>
                  <a:lnTo>
                    <a:pt x="622" y="94"/>
                  </a:lnTo>
                  <a:lnTo>
                    <a:pt x="627" y="80"/>
                  </a:lnTo>
                  <a:lnTo>
                    <a:pt x="631" y="67"/>
                  </a:lnTo>
                  <a:lnTo>
                    <a:pt x="636" y="54"/>
                  </a:lnTo>
                  <a:lnTo>
                    <a:pt x="641" y="40"/>
                  </a:lnTo>
                  <a:lnTo>
                    <a:pt x="651" y="27"/>
                  </a:lnTo>
                  <a:lnTo>
                    <a:pt x="651" y="13"/>
                  </a:lnTo>
                  <a:lnTo>
                    <a:pt x="656" y="0"/>
                  </a:lnTo>
                  <a:lnTo>
                    <a:pt x="656" y="13"/>
                  </a:lnTo>
                  <a:lnTo>
                    <a:pt x="656" y="27"/>
                  </a:lnTo>
                  <a:lnTo>
                    <a:pt x="656" y="45"/>
                  </a:lnTo>
                  <a:lnTo>
                    <a:pt x="656" y="58"/>
                  </a:lnTo>
                  <a:lnTo>
                    <a:pt x="656" y="76"/>
                  </a:lnTo>
                  <a:lnTo>
                    <a:pt x="656" y="94"/>
                  </a:lnTo>
                  <a:lnTo>
                    <a:pt x="656" y="107"/>
                  </a:lnTo>
                  <a:lnTo>
                    <a:pt x="661" y="121"/>
                  </a:lnTo>
                  <a:lnTo>
                    <a:pt x="661" y="138"/>
                  </a:lnTo>
                  <a:lnTo>
                    <a:pt x="666" y="125"/>
                  </a:lnTo>
                  <a:lnTo>
                    <a:pt x="670" y="107"/>
                  </a:lnTo>
                  <a:lnTo>
                    <a:pt x="670" y="94"/>
                  </a:lnTo>
                  <a:lnTo>
                    <a:pt x="670" y="80"/>
                  </a:lnTo>
                  <a:lnTo>
                    <a:pt x="675" y="67"/>
                  </a:lnTo>
                  <a:lnTo>
                    <a:pt x="675" y="54"/>
                  </a:lnTo>
                  <a:lnTo>
                    <a:pt x="675" y="40"/>
                  </a:lnTo>
                  <a:lnTo>
                    <a:pt x="675" y="27"/>
                  </a:lnTo>
                  <a:lnTo>
                    <a:pt x="675" y="58"/>
                  </a:lnTo>
                  <a:lnTo>
                    <a:pt x="680" y="94"/>
                  </a:lnTo>
                  <a:lnTo>
                    <a:pt x="680" y="112"/>
                  </a:lnTo>
                  <a:lnTo>
                    <a:pt x="680" y="125"/>
                  </a:lnTo>
                  <a:lnTo>
                    <a:pt x="680" y="138"/>
                  </a:lnTo>
                  <a:lnTo>
                    <a:pt x="680" y="152"/>
                  </a:lnTo>
                  <a:lnTo>
                    <a:pt x="685" y="138"/>
                  </a:lnTo>
                  <a:lnTo>
                    <a:pt x="685" y="121"/>
                  </a:lnTo>
                  <a:lnTo>
                    <a:pt x="685" y="107"/>
                  </a:lnTo>
                  <a:lnTo>
                    <a:pt x="690" y="89"/>
                  </a:lnTo>
                  <a:lnTo>
                    <a:pt x="690" y="76"/>
                  </a:lnTo>
                  <a:lnTo>
                    <a:pt x="690" y="63"/>
                  </a:lnTo>
                  <a:lnTo>
                    <a:pt x="690" y="49"/>
                  </a:lnTo>
                  <a:lnTo>
                    <a:pt x="690" y="36"/>
                  </a:lnTo>
                  <a:lnTo>
                    <a:pt x="690" y="22"/>
                  </a:lnTo>
                  <a:lnTo>
                    <a:pt x="690" y="9"/>
                  </a:lnTo>
                  <a:lnTo>
                    <a:pt x="695" y="40"/>
                  </a:lnTo>
                  <a:lnTo>
                    <a:pt x="695" y="54"/>
                  </a:lnTo>
                  <a:lnTo>
                    <a:pt x="695" y="71"/>
                  </a:lnTo>
                  <a:lnTo>
                    <a:pt x="695" y="107"/>
                  </a:lnTo>
                  <a:lnTo>
                    <a:pt x="700" y="125"/>
                  </a:lnTo>
                  <a:lnTo>
                    <a:pt x="700" y="138"/>
                  </a:lnTo>
                  <a:lnTo>
                    <a:pt x="700" y="156"/>
                  </a:lnTo>
                  <a:lnTo>
                    <a:pt x="700" y="170"/>
                  </a:lnTo>
                  <a:lnTo>
                    <a:pt x="700" y="183"/>
                  </a:lnTo>
                  <a:lnTo>
                    <a:pt x="700" y="147"/>
                  </a:lnTo>
                  <a:lnTo>
                    <a:pt x="700" y="129"/>
                  </a:lnTo>
                  <a:lnTo>
                    <a:pt x="705" y="112"/>
                  </a:lnTo>
                  <a:lnTo>
                    <a:pt x="705" y="98"/>
                  </a:lnTo>
                  <a:lnTo>
                    <a:pt x="705" y="85"/>
                  </a:lnTo>
                  <a:lnTo>
                    <a:pt x="710" y="67"/>
                  </a:lnTo>
                  <a:lnTo>
                    <a:pt x="710" y="54"/>
                  </a:lnTo>
                  <a:lnTo>
                    <a:pt x="710" y="40"/>
                  </a:lnTo>
                  <a:lnTo>
                    <a:pt x="719" y="27"/>
                  </a:lnTo>
                  <a:lnTo>
                    <a:pt x="724" y="13"/>
                  </a:lnTo>
                  <a:lnTo>
                    <a:pt x="739" y="22"/>
                  </a:lnTo>
                  <a:lnTo>
                    <a:pt x="739" y="40"/>
                  </a:lnTo>
                  <a:lnTo>
                    <a:pt x="744" y="54"/>
                  </a:lnTo>
                  <a:lnTo>
                    <a:pt x="749" y="67"/>
                  </a:lnTo>
                  <a:lnTo>
                    <a:pt x="749" y="80"/>
                  </a:lnTo>
                  <a:lnTo>
                    <a:pt x="749" y="98"/>
                  </a:lnTo>
                  <a:lnTo>
                    <a:pt x="749" y="116"/>
                  </a:lnTo>
                  <a:lnTo>
                    <a:pt x="753" y="129"/>
                  </a:lnTo>
                  <a:lnTo>
                    <a:pt x="753" y="143"/>
                  </a:lnTo>
                  <a:lnTo>
                    <a:pt x="753" y="156"/>
                  </a:lnTo>
                  <a:lnTo>
                    <a:pt x="758" y="138"/>
                  </a:lnTo>
                  <a:lnTo>
                    <a:pt x="763" y="125"/>
                  </a:lnTo>
                  <a:lnTo>
                    <a:pt x="763" y="112"/>
                  </a:lnTo>
                  <a:lnTo>
                    <a:pt x="763" y="98"/>
                  </a:lnTo>
                  <a:lnTo>
                    <a:pt x="763" y="85"/>
                  </a:lnTo>
                  <a:lnTo>
                    <a:pt x="763" y="71"/>
                  </a:lnTo>
                  <a:lnTo>
                    <a:pt x="763" y="54"/>
                  </a:lnTo>
                  <a:lnTo>
                    <a:pt x="768" y="40"/>
                  </a:lnTo>
                  <a:lnTo>
                    <a:pt x="768" y="27"/>
                  </a:lnTo>
                  <a:lnTo>
                    <a:pt x="773" y="54"/>
                  </a:lnTo>
                  <a:lnTo>
                    <a:pt x="773" y="80"/>
                  </a:lnTo>
                  <a:lnTo>
                    <a:pt x="778" y="107"/>
                  </a:lnTo>
                  <a:lnTo>
                    <a:pt x="778" y="134"/>
                  </a:lnTo>
                  <a:lnTo>
                    <a:pt x="778" y="147"/>
                  </a:lnTo>
                  <a:lnTo>
                    <a:pt x="783" y="165"/>
                  </a:lnTo>
                  <a:lnTo>
                    <a:pt x="783" y="179"/>
                  </a:lnTo>
                  <a:lnTo>
                    <a:pt x="783" y="192"/>
                  </a:lnTo>
                  <a:lnTo>
                    <a:pt x="788" y="179"/>
                  </a:lnTo>
                  <a:lnTo>
                    <a:pt x="788" y="152"/>
                  </a:lnTo>
                  <a:lnTo>
                    <a:pt x="788" y="134"/>
                  </a:lnTo>
                  <a:lnTo>
                    <a:pt x="788" y="98"/>
                  </a:lnTo>
                  <a:lnTo>
                    <a:pt x="788" y="63"/>
                  </a:lnTo>
                  <a:lnTo>
                    <a:pt x="788" y="49"/>
                  </a:lnTo>
                  <a:lnTo>
                    <a:pt x="788" y="31"/>
                  </a:lnTo>
                  <a:lnTo>
                    <a:pt x="788" y="18"/>
                  </a:lnTo>
                  <a:lnTo>
                    <a:pt x="788" y="4"/>
                  </a:lnTo>
                  <a:lnTo>
                    <a:pt x="797" y="22"/>
                  </a:lnTo>
                  <a:lnTo>
                    <a:pt x="797" y="36"/>
                  </a:lnTo>
                  <a:lnTo>
                    <a:pt x="802" y="54"/>
                  </a:lnTo>
                  <a:lnTo>
                    <a:pt x="807" y="71"/>
                  </a:lnTo>
                  <a:lnTo>
                    <a:pt x="807" y="89"/>
                  </a:lnTo>
                  <a:lnTo>
                    <a:pt x="812" y="107"/>
                  </a:lnTo>
                  <a:lnTo>
                    <a:pt x="812" y="125"/>
                  </a:lnTo>
                  <a:lnTo>
                    <a:pt x="817" y="138"/>
                  </a:lnTo>
                  <a:lnTo>
                    <a:pt x="817" y="152"/>
                  </a:lnTo>
                  <a:lnTo>
                    <a:pt x="822" y="165"/>
                  </a:lnTo>
                  <a:lnTo>
                    <a:pt x="827" y="152"/>
                  </a:lnTo>
                  <a:lnTo>
                    <a:pt x="827" y="134"/>
                  </a:lnTo>
                  <a:lnTo>
                    <a:pt x="827" y="121"/>
                  </a:lnTo>
                  <a:lnTo>
                    <a:pt x="827" y="103"/>
                  </a:lnTo>
                  <a:lnTo>
                    <a:pt x="827" y="89"/>
                  </a:lnTo>
                  <a:lnTo>
                    <a:pt x="827" y="76"/>
                  </a:lnTo>
                  <a:lnTo>
                    <a:pt x="827" y="58"/>
                  </a:lnTo>
                  <a:lnTo>
                    <a:pt x="827" y="45"/>
                  </a:lnTo>
                  <a:lnTo>
                    <a:pt x="832" y="31"/>
                  </a:lnTo>
                  <a:lnTo>
                    <a:pt x="846" y="40"/>
                  </a:lnTo>
                  <a:lnTo>
                    <a:pt x="846" y="67"/>
                  </a:lnTo>
                  <a:lnTo>
                    <a:pt x="846" y="98"/>
                  </a:lnTo>
                  <a:lnTo>
                    <a:pt x="851" y="116"/>
                  </a:lnTo>
                  <a:lnTo>
                    <a:pt x="851" y="129"/>
                  </a:lnTo>
                  <a:lnTo>
                    <a:pt x="856" y="143"/>
                  </a:lnTo>
                  <a:lnTo>
                    <a:pt x="856" y="156"/>
                  </a:lnTo>
                  <a:lnTo>
                    <a:pt x="856" y="170"/>
                  </a:lnTo>
                  <a:lnTo>
                    <a:pt x="861" y="152"/>
                  </a:lnTo>
                  <a:lnTo>
                    <a:pt x="861" y="125"/>
                  </a:lnTo>
                  <a:lnTo>
                    <a:pt x="861" y="112"/>
                  </a:lnTo>
                  <a:lnTo>
                    <a:pt x="861" y="98"/>
                  </a:lnTo>
                  <a:lnTo>
                    <a:pt x="861" y="85"/>
                  </a:lnTo>
                  <a:lnTo>
                    <a:pt x="861" y="54"/>
                  </a:lnTo>
                  <a:lnTo>
                    <a:pt x="861" y="40"/>
                  </a:lnTo>
                  <a:lnTo>
                    <a:pt x="861" y="27"/>
                  </a:lnTo>
                  <a:lnTo>
                    <a:pt x="866" y="13"/>
                  </a:lnTo>
                  <a:lnTo>
                    <a:pt x="866" y="27"/>
                  </a:lnTo>
                  <a:lnTo>
                    <a:pt x="871" y="40"/>
                  </a:lnTo>
                  <a:lnTo>
                    <a:pt x="871" y="67"/>
                  </a:lnTo>
                  <a:lnTo>
                    <a:pt x="871" y="103"/>
                  </a:lnTo>
                  <a:lnTo>
                    <a:pt x="871" y="129"/>
                  </a:lnTo>
                  <a:lnTo>
                    <a:pt x="871" y="143"/>
                  </a:lnTo>
                  <a:lnTo>
                    <a:pt x="871" y="156"/>
                  </a:lnTo>
                  <a:lnTo>
                    <a:pt x="871" y="170"/>
                  </a:lnTo>
                  <a:lnTo>
                    <a:pt x="871" y="183"/>
                  </a:lnTo>
                  <a:lnTo>
                    <a:pt x="876" y="165"/>
                  </a:lnTo>
                  <a:lnTo>
                    <a:pt x="876" y="147"/>
                  </a:lnTo>
                  <a:lnTo>
                    <a:pt x="876" y="134"/>
                  </a:lnTo>
                  <a:lnTo>
                    <a:pt x="876" y="121"/>
                  </a:lnTo>
                  <a:lnTo>
                    <a:pt x="876" y="107"/>
                  </a:lnTo>
                  <a:lnTo>
                    <a:pt x="876" y="80"/>
                  </a:lnTo>
                  <a:lnTo>
                    <a:pt x="876" y="63"/>
                  </a:lnTo>
                  <a:lnTo>
                    <a:pt x="876" y="45"/>
                  </a:lnTo>
                  <a:lnTo>
                    <a:pt x="876" y="27"/>
                  </a:lnTo>
                  <a:lnTo>
                    <a:pt x="880" y="13"/>
                  </a:lnTo>
                  <a:lnTo>
                    <a:pt x="890" y="0"/>
                  </a:lnTo>
                  <a:lnTo>
                    <a:pt x="900" y="13"/>
                  </a:lnTo>
                  <a:lnTo>
                    <a:pt x="900" y="45"/>
                  </a:lnTo>
                  <a:lnTo>
                    <a:pt x="900" y="63"/>
                  </a:lnTo>
                  <a:lnTo>
                    <a:pt x="900" y="76"/>
                  </a:lnTo>
                  <a:lnTo>
                    <a:pt x="900" y="112"/>
                  </a:lnTo>
                  <a:lnTo>
                    <a:pt x="900" y="125"/>
                  </a:lnTo>
                  <a:lnTo>
                    <a:pt x="900" y="143"/>
                  </a:lnTo>
                  <a:lnTo>
                    <a:pt x="905" y="156"/>
                  </a:lnTo>
                  <a:lnTo>
                    <a:pt x="905" y="170"/>
                  </a:lnTo>
                  <a:lnTo>
                    <a:pt x="905" y="143"/>
                  </a:lnTo>
                  <a:lnTo>
                    <a:pt x="905" y="116"/>
                  </a:lnTo>
                  <a:lnTo>
                    <a:pt x="905" y="98"/>
                  </a:lnTo>
                  <a:lnTo>
                    <a:pt x="905" y="80"/>
                  </a:lnTo>
                  <a:lnTo>
                    <a:pt x="910" y="67"/>
                  </a:lnTo>
                  <a:lnTo>
                    <a:pt x="915" y="49"/>
                  </a:lnTo>
                  <a:lnTo>
                    <a:pt x="915" y="36"/>
                  </a:lnTo>
                  <a:lnTo>
                    <a:pt x="924" y="22"/>
                  </a:lnTo>
                  <a:lnTo>
                    <a:pt x="929" y="9"/>
                  </a:lnTo>
                  <a:lnTo>
                    <a:pt x="929" y="27"/>
                  </a:lnTo>
                  <a:lnTo>
                    <a:pt x="929" y="45"/>
                  </a:lnTo>
                  <a:lnTo>
                    <a:pt x="929" y="58"/>
                  </a:lnTo>
                  <a:lnTo>
                    <a:pt x="929" y="71"/>
                  </a:lnTo>
                  <a:lnTo>
                    <a:pt x="929" y="85"/>
                  </a:lnTo>
                  <a:lnTo>
                    <a:pt x="929" y="103"/>
                  </a:lnTo>
                  <a:lnTo>
                    <a:pt x="929" y="116"/>
                  </a:lnTo>
                  <a:lnTo>
                    <a:pt x="929" y="129"/>
                  </a:lnTo>
                  <a:lnTo>
                    <a:pt x="929" y="143"/>
                  </a:lnTo>
                  <a:lnTo>
                    <a:pt x="929" y="156"/>
                  </a:lnTo>
                  <a:lnTo>
                    <a:pt x="929" y="170"/>
                  </a:lnTo>
                  <a:lnTo>
                    <a:pt x="934" y="152"/>
                  </a:lnTo>
                  <a:lnTo>
                    <a:pt x="934" y="138"/>
                  </a:lnTo>
                  <a:lnTo>
                    <a:pt x="934" y="125"/>
                  </a:lnTo>
                  <a:lnTo>
                    <a:pt x="934" y="107"/>
                  </a:lnTo>
                  <a:lnTo>
                    <a:pt x="934" y="94"/>
                  </a:lnTo>
                  <a:lnTo>
                    <a:pt x="939" y="8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19" name="Freeform 61"/>
            <p:cNvSpPr>
              <a:spLocks/>
            </p:cNvSpPr>
            <p:nvPr/>
          </p:nvSpPr>
          <p:spPr bwMode="auto">
            <a:xfrm>
              <a:off x="4772" y="1776"/>
              <a:ext cx="940" cy="193"/>
            </a:xfrm>
            <a:custGeom>
              <a:avLst/>
              <a:gdLst>
                <a:gd name="T0" fmla="*/ 16 w 940"/>
                <a:gd name="T1" fmla="*/ 36 h 193"/>
                <a:gd name="T2" fmla="*/ 46 w 940"/>
                <a:gd name="T3" fmla="*/ 143 h 193"/>
                <a:gd name="T4" fmla="*/ 65 w 940"/>
                <a:gd name="T5" fmla="*/ 89 h 193"/>
                <a:gd name="T6" fmla="*/ 85 w 940"/>
                <a:gd name="T7" fmla="*/ 85 h 193"/>
                <a:gd name="T8" fmla="*/ 114 w 940"/>
                <a:gd name="T9" fmla="*/ 143 h 193"/>
                <a:gd name="T10" fmla="*/ 143 w 940"/>
                <a:gd name="T11" fmla="*/ 67 h 193"/>
                <a:gd name="T12" fmla="*/ 168 w 940"/>
                <a:gd name="T13" fmla="*/ 112 h 193"/>
                <a:gd name="T14" fmla="*/ 187 w 940"/>
                <a:gd name="T15" fmla="*/ 116 h 193"/>
                <a:gd name="T16" fmla="*/ 192 w 940"/>
                <a:gd name="T17" fmla="*/ 54 h 193"/>
                <a:gd name="T18" fmla="*/ 207 w 940"/>
                <a:gd name="T19" fmla="*/ 116 h 193"/>
                <a:gd name="T20" fmla="*/ 221 w 940"/>
                <a:gd name="T21" fmla="*/ 89 h 193"/>
                <a:gd name="T22" fmla="*/ 260 w 940"/>
                <a:gd name="T23" fmla="*/ 147 h 193"/>
                <a:gd name="T24" fmla="*/ 270 w 940"/>
                <a:gd name="T25" fmla="*/ 49 h 193"/>
                <a:gd name="T26" fmla="*/ 290 w 940"/>
                <a:gd name="T27" fmla="*/ 129 h 193"/>
                <a:gd name="T28" fmla="*/ 304 w 940"/>
                <a:gd name="T29" fmla="*/ 40 h 193"/>
                <a:gd name="T30" fmla="*/ 324 w 940"/>
                <a:gd name="T31" fmla="*/ 152 h 193"/>
                <a:gd name="T32" fmla="*/ 338 w 940"/>
                <a:gd name="T33" fmla="*/ 45 h 193"/>
                <a:gd name="T34" fmla="*/ 363 w 940"/>
                <a:gd name="T35" fmla="*/ 161 h 193"/>
                <a:gd name="T36" fmla="*/ 363 w 940"/>
                <a:gd name="T37" fmla="*/ 54 h 193"/>
                <a:gd name="T38" fmla="*/ 392 w 940"/>
                <a:gd name="T39" fmla="*/ 134 h 193"/>
                <a:gd name="T40" fmla="*/ 402 w 940"/>
                <a:gd name="T41" fmla="*/ 80 h 193"/>
                <a:gd name="T42" fmla="*/ 426 w 940"/>
                <a:gd name="T43" fmla="*/ 134 h 193"/>
                <a:gd name="T44" fmla="*/ 436 w 940"/>
                <a:gd name="T45" fmla="*/ 45 h 193"/>
                <a:gd name="T46" fmla="*/ 475 w 940"/>
                <a:gd name="T47" fmla="*/ 138 h 193"/>
                <a:gd name="T48" fmla="*/ 490 w 940"/>
                <a:gd name="T49" fmla="*/ 31 h 193"/>
                <a:gd name="T50" fmla="*/ 514 w 940"/>
                <a:gd name="T51" fmla="*/ 134 h 193"/>
                <a:gd name="T52" fmla="*/ 514 w 940"/>
                <a:gd name="T53" fmla="*/ 27 h 193"/>
                <a:gd name="T54" fmla="*/ 534 w 940"/>
                <a:gd name="T55" fmla="*/ 143 h 193"/>
                <a:gd name="T56" fmla="*/ 534 w 940"/>
                <a:gd name="T57" fmla="*/ 31 h 193"/>
                <a:gd name="T58" fmla="*/ 578 w 940"/>
                <a:gd name="T59" fmla="*/ 147 h 193"/>
                <a:gd name="T60" fmla="*/ 583 w 940"/>
                <a:gd name="T61" fmla="*/ 54 h 193"/>
                <a:gd name="T62" fmla="*/ 583 w 940"/>
                <a:gd name="T63" fmla="*/ 112 h 193"/>
                <a:gd name="T64" fmla="*/ 592 w 940"/>
                <a:gd name="T65" fmla="*/ 71 h 193"/>
                <a:gd name="T66" fmla="*/ 592 w 940"/>
                <a:gd name="T67" fmla="*/ 103 h 193"/>
                <a:gd name="T68" fmla="*/ 597 w 940"/>
                <a:gd name="T69" fmla="*/ 71 h 193"/>
                <a:gd name="T70" fmla="*/ 617 w 940"/>
                <a:gd name="T71" fmla="*/ 129 h 193"/>
                <a:gd name="T72" fmla="*/ 636 w 940"/>
                <a:gd name="T73" fmla="*/ 54 h 193"/>
                <a:gd name="T74" fmla="*/ 656 w 940"/>
                <a:gd name="T75" fmla="*/ 58 h 193"/>
                <a:gd name="T76" fmla="*/ 670 w 940"/>
                <a:gd name="T77" fmla="*/ 94 h 193"/>
                <a:gd name="T78" fmla="*/ 680 w 940"/>
                <a:gd name="T79" fmla="*/ 112 h 193"/>
                <a:gd name="T80" fmla="*/ 690 w 940"/>
                <a:gd name="T81" fmla="*/ 76 h 193"/>
                <a:gd name="T82" fmla="*/ 695 w 940"/>
                <a:gd name="T83" fmla="*/ 71 h 193"/>
                <a:gd name="T84" fmla="*/ 700 w 940"/>
                <a:gd name="T85" fmla="*/ 129 h 193"/>
                <a:gd name="T86" fmla="*/ 724 w 940"/>
                <a:gd name="T87" fmla="*/ 13 h 193"/>
                <a:gd name="T88" fmla="*/ 753 w 940"/>
                <a:gd name="T89" fmla="*/ 129 h 193"/>
                <a:gd name="T90" fmla="*/ 763 w 940"/>
                <a:gd name="T91" fmla="*/ 71 h 193"/>
                <a:gd name="T92" fmla="*/ 778 w 940"/>
                <a:gd name="T93" fmla="*/ 147 h 193"/>
                <a:gd name="T94" fmla="*/ 788 w 940"/>
                <a:gd name="T95" fmla="*/ 63 h 193"/>
                <a:gd name="T96" fmla="*/ 807 w 940"/>
                <a:gd name="T97" fmla="*/ 71 h 193"/>
                <a:gd name="T98" fmla="*/ 827 w 940"/>
                <a:gd name="T99" fmla="*/ 134 h 193"/>
                <a:gd name="T100" fmla="*/ 846 w 940"/>
                <a:gd name="T101" fmla="*/ 40 h 193"/>
                <a:gd name="T102" fmla="*/ 861 w 940"/>
                <a:gd name="T103" fmla="*/ 152 h 193"/>
                <a:gd name="T104" fmla="*/ 866 w 940"/>
                <a:gd name="T105" fmla="*/ 13 h 193"/>
                <a:gd name="T106" fmla="*/ 871 w 940"/>
                <a:gd name="T107" fmla="*/ 170 h 193"/>
                <a:gd name="T108" fmla="*/ 876 w 940"/>
                <a:gd name="T109" fmla="*/ 63 h 193"/>
                <a:gd name="T110" fmla="*/ 900 w 940"/>
                <a:gd name="T111" fmla="*/ 76 h 193"/>
                <a:gd name="T112" fmla="*/ 905 w 940"/>
                <a:gd name="T113" fmla="*/ 98 h 193"/>
                <a:gd name="T114" fmla="*/ 929 w 940"/>
                <a:gd name="T115" fmla="*/ 45 h 193"/>
                <a:gd name="T116" fmla="*/ 929 w 940"/>
                <a:gd name="T117" fmla="*/ 156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0"/>
                <a:gd name="T178" fmla="*/ 0 h 193"/>
                <a:gd name="T179" fmla="*/ 940 w 940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0" h="193">
                  <a:moveTo>
                    <a:pt x="0" y="103"/>
                  </a:moveTo>
                  <a:lnTo>
                    <a:pt x="11" y="89"/>
                  </a:lnTo>
                  <a:lnTo>
                    <a:pt x="11" y="76"/>
                  </a:lnTo>
                  <a:lnTo>
                    <a:pt x="11" y="63"/>
                  </a:lnTo>
                  <a:lnTo>
                    <a:pt x="16" y="49"/>
                  </a:lnTo>
                  <a:lnTo>
                    <a:pt x="16" y="36"/>
                  </a:lnTo>
                  <a:lnTo>
                    <a:pt x="16" y="22"/>
                  </a:lnTo>
                  <a:lnTo>
                    <a:pt x="16" y="36"/>
                  </a:lnTo>
                  <a:lnTo>
                    <a:pt x="21" y="49"/>
                  </a:lnTo>
                  <a:lnTo>
                    <a:pt x="26" y="63"/>
                  </a:lnTo>
                  <a:lnTo>
                    <a:pt x="26" y="76"/>
                  </a:lnTo>
                  <a:lnTo>
                    <a:pt x="26" y="89"/>
                  </a:lnTo>
                  <a:lnTo>
                    <a:pt x="31" y="103"/>
                  </a:lnTo>
                  <a:lnTo>
                    <a:pt x="36" y="116"/>
                  </a:lnTo>
                  <a:lnTo>
                    <a:pt x="41" y="129"/>
                  </a:lnTo>
                  <a:lnTo>
                    <a:pt x="46" y="143"/>
                  </a:lnTo>
                  <a:lnTo>
                    <a:pt x="55" y="129"/>
                  </a:lnTo>
                  <a:lnTo>
                    <a:pt x="55" y="116"/>
                  </a:lnTo>
                  <a:lnTo>
                    <a:pt x="55" y="103"/>
                  </a:lnTo>
                  <a:lnTo>
                    <a:pt x="55" y="89"/>
                  </a:lnTo>
                  <a:lnTo>
                    <a:pt x="55" y="76"/>
                  </a:lnTo>
                  <a:lnTo>
                    <a:pt x="55" y="63"/>
                  </a:lnTo>
                  <a:lnTo>
                    <a:pt x="65" y="76"/>
                  </a:lnTo>
                  <a:lnTo>
                    <a:pt x="65" y="89"/>
                  </a:lnTo>
                  <a:lnTo>
                    <a:pt x="70" y="103"/>
                  </a:lnTo>
                  <a:lnTo>
                    <a:pt x="75" y="116"/>
                  </a:lnTo>
                  <a:lnTo>
                    <a:pt x="80" y="129"/>
                  </a:lnTo>
                  <a:lnTo>
                    <a:pt x="85" y="143"/>
                  </a:lnTo>
                  <a:lnTo>
                    <a:pt x="85" y="129"/>
                  </a:lnTo>
                  <a:lnTo>
                    <a:pt x="85" y="116"/>
                  </a:lnTo>
                  <a:lnTo>
                    <a:pt x="85" y="98"/>
                  </a:lnTo>
                  <a:lnTo>
                    <a:pt x="85" y="85"/>
                  </a:lnTo>
                  <a:lnTo>
                    <a:pt x="85" y="71"/>
                  </a:lnTo>
                  <a:lnTo>
                    <a:pt x="85" y="58"/>
                  </a:lnTo>
                  <a:lnTo>
                    <a:pt x="94" y="76"/>
                  </a:lnTo>
                  <a:lnTo>
                    <a:pt x="94" y="89"/>
                  </a:lnTo>
                  <a:lnTo>
                    <a:pt x="99" y="103"/>
                  </a:lnTo>
                  <a:lnTo>
                    <a:pt x="104" y="116"/>
                  </a:lnTo>
                  <a:lnTo>
                    <a:pt x="104" y="129"/>
                  </a:lnTo>
                  <a:lnTo>
                    <a:pt x="114" y="143"/>
                  </a:lnTo>
                  <a:lnTo>
                    <a:pt x="124" y="125"/>
                  </a:lnTo>
                  <a:lnTo>
                    <a:pt x="124" y="112"/>
                  </a:lnTo>
                  <a:lnTo>
                    <a:pt x="124" y="98"/>
                  </a:lnTo>
                  <a:lnTo>
                    <a:pt x="129" y="85"/>
                  </a:lnTo>
                  <a:lnTo>
                    <a:pt x="129" y="71"/>
                  </a:lnTo>
                  <a:lnTo>
                    <a:pt x="129" y="58"/>
                  </a:lnTo>
                  <a:lnTo>
                    <a:pt x="143" y="54"/>
                  </a:lnTo>
                  <a:lnTo>
                    <a:pt x="143" y="67"/>
                  </a:lnTo>
                  <a:lnTo>
                    <a:pt x="148" y="80"/>
                  </a:lnTo>
                  <a:lnTo>
                    <a:pt x="153" y="94"/>
                  </a:lnTo>
                  <a:lnTo>
                    <a:pt x="153" y="107"/>
                  </a:lnTo>
                  <a:lnTo>
                    <a:pt x="158" y="121"/>
                  </a:lnTo>
                  <a:lnTo>
                    <a:pt x="158" y="134"/>
                  </a:lnTo>
                  <a:lnTo>
                    <a:pt x="163" y="147"/>
                  </a:lnTo>
                  <a:lnTo>
                    <a:pt x="168" y="129"/>
                  </a:lnTo>
                  <a:lnTo>
                    <a:pt x="168" y="112"/>
                  </a:lnTo>
                  <a:lnTo>
                    <a:pt x="173" y="98"/>
                  </a:lnTo>
                  <a:lnTo>
                    <a:pt x="173" y="85"/>
                  </a:lnTo>
                  <a:lnTo>
                    <a:pt x="173" y="71"/>
                  </a:lnTo>
                  <a:lnTo>
                    <a:pt x="177" y="58"/>
                  </a:lnTo>
                  <a:lnTo>
                    <a:pt x="182" y="76"/>
                  </a:lnTo>
                  <a:lnTo>
                    <a:pt x="182" y="89"/>
                  </a:lnTo>
                  <a:lnTo>
                    <a:pt x="182" y="103"/>
                  </a:lnTo>
                  <a:lnTo>
                    <a:pt x="187" y="116"/>
                  </a:lnTo>
                  <a:lnTo>
                    <a:pt x="187" y="129"/>
                  </a:lnTo>
                  <a:lnTo>
                    <a:pt x="187" y="143"/>
                  </a:lnTo>
                  <a:lnTo>
                    <a:pt x="187" y="125"/>
                  </a:lnTo>
                  <a:lnTo>
                    <a:pt x="187" y="107"/>
                  </a:lnTo>
                  <a:lnTo>
                    <a:pt x="187" y="94"/>
                  </a:lnTo>
                  <a:lnTo>
                    <a:pt x="187" y="80"/>
                  </a:lnTo>
                  <a:lnTo>
                    <a:pt x="187" y="67"/>
                  </a:lnTo>
                  <a:lnTo>
                    <a:pt x="192" y="54"/>
                  </a:lnTo>
                  <a:lnTo>
                    <a:pt x="192" y="40"/>
                  </a:lnTo>
                  <a:lnTo>
                    <a:pt x="197" y="27"/>
                  </a:lnTo>
                  <a:lnTo>
                    <a:pt x="202" y="45"/>
                  </a:lnTo>
                  <a:lnTo>
                    <a:pt x="202" y="58"/>
                  </a:lnTo>
                  <a:lnTo>
                    <a:pt x="202" y="76"/>
                  </a:lnTo>
                  <a:lnTo>
                    <a:pt x="202" y="89"/>
                  </a:lnTo>
                  <a:lnTo>
                    <a:pt x="202" y="103"/>
                  </a:lnTo>
                  <a:lnTo>
                    <a:pt x="207" y="116"/>
                  </a:lnTo>
                  <a:lnTo>
                    <a:pt x="207" y="129"/>
                  </a:lnTo>
                  <a:lnTo>
                    <a:pt x="207" y="143"/>
                  </a:lnTo>
                  <a:lnTo>
                    <a:pt x="212" y="156"/>
                  </a:lnTo>
                  <a:lnTo>
                    <a:pt x="221" y="143"/>
                  </a:lnTo>
                  <a:lnTo>
                    <a:pt x="221" y="129"/>
                  </a:lnTo>
                  <a:lnTo>
                    <a:pt x="221" y="116"/>
                  </a:lnTo>
                  <a:lnTo>
                    <a:pt x="221" y="103"/>
                  </a:lnTo>
                  <a:lnTo>
                    <a:pt x="221" y="89"/>
                  </a:lnTo>
                  <a:lnTo>
                    <a:pt x="226" y="76"/>
                  </a:lnTo>
                  <a:lnTo>
                    <a:pt x="226" y="63"/>
                  </a:lnTo>
                  <a:lnTo>
                    <a:pt x="241" y="80"/>
                  </a:lnTo>
                  <a:lnTo>
                    <a:pt x="246" y="94"/>
                  </a:lnTo>
                  <a:lnTo>
                    <a:pt x="246" y="107"/>
                  </a:lnTo>
                  <a:lnTo>
                    <a:pt x="251" y="121"/>
                  </a:lnTo>
                  <a:lnTo>
                    <a:pt x="255" y="134"/>
                  </a:lnTo>
                  <a:lnTo>
                    <a:pt x="260" y="147"/>
                  </a:lnTo>
                  <a:lnTo>
                    <a:pt x="260" y="116"/>
                  </a:lnTo>
                  <a:lnTo>
                    <a:pt x="260" y="103"/>
                  </a:lnTo>
                  <a:lnTo>
                    <a:pt x="260" y="89"/>
                  </a:lnTo>
                  <a:lnTo>
                    <a:pt x="260" y="76"/>
                  </a:lnTo>
                  <a:lnTo>
                    <a:pt x="260" y="63"/>
                  </a:lnTo>
                  <a:lnTo>
                    <a:pt x="260" y="49"/>
                  </a:lnTo>
                  <a:lnTo>
                    <a:pt x="265" y="36"/>
                  </a:lnTo>
                  <a:lnTo>
                    <a:pt x="270" y="49"/>
                  </a:lnTo>
                  <a:lnTo>
                    <a:pt x="270" y="63"/>
                  </a:lnTo>
                  <a:lnTo>
                    <a:pt x="275" y="76"/>
                  </a:lnTo>
                  <a:lnTo>
                    <a:pt x="280" y="94"/>
                  </a:lnTo>
                  <a:lnTo>
                    <a:pt x="280" y="107"/>
                  </a:lnTo>
                  <a:lnTo>
                    <a:pt x="285" y="121"/>
                  </a:lnTo>
                  <a:lnTo>
                    <a:pt x="285" y="134"/>
                  </a:lnTo>
                  <a:lnTo>
                    <a:pt x="285" y="147"/>
                  </a:lnTo>
                  <a:lnTo>
                    <a:pt x="290" y="129"/>
                  </a:lnTo>
                  <a:lnTo>
                    <a:pt x="290" y="112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5" y="67"/>
                  </a:lnTo>
                  <a:lnTo>
                    <a:pt x="295" y="54"/>
                  </a:lnTo>
                  <a:lnTo>
                    <a:pt x="295" y="40"/>
                  </a:lnTo>
                  <a:lnTo>
                    <a:pt x="299" y="27"/>
                  </a:lnTo>
                  <a:lnTo>
                    <a:pt x="304" y="40"/>
                  </a:lnTo>
                  <a:lnTo>
                    <a:pt x="309" y="54"/>
                  </a:lnTo>
                  <a:lnTo>
                    <a:pt x="309" y="67"/>
                  </a:lnTo>
                  <a:lnTo>
                    <a:pt x="314" y="80"/>
                  </a:lnTo>
                  <a:lnTo>
                    <a:pt x="314" y="98"/>
                  </a:lnTo>
                  <a:lnTo>
                    <a:pt x="314" y="112"/>
                  </a:lnTo>
                  <a:lnTo>
                    <a:pt x="314" y="125"/>
                  </a:lnTo>
                  <a:lnTo>
                    <a:pt x="319" y="138"/>
                  </a:lnTo>
                  <a:lnTo>
                    <a:pt x="324" y="152"/>
                  </a:lnTo>
                  <a:lnTo>
                    <a:pt x="338" y="138"/>
                  </a:lnTo>
                  <a:lnTo>
                    <a:pt x="338" y="125"/>
                  </a:lnTo>
                  <a:lnTo>
                    <a:pt x="338" y="112"/>
                  </a:lnTo>
                  <a:lnTo>
                    <a:pt x="338" y="98"/>
                  </a:lnTo>
                  <a:lnTo>
                    <a:pt x="338" y="85"/>
                  </a:lnTo>
                  <a:lnTo>
                    <a:pt x="338" y="71"/>
                  </a:lnTo>
                  <a:lnTo>
                    <a:pt x="338" y="58"/>
                  </a:lnTo>
                  <a:lnTo>
                    <a:pt x="338" y="45"/>
                  </a:lnTo>
                  <a:lnTo>
                    <a:pt x="338" y="63"/>
                  </a:lnTo>
                  <a:lnTo>
                    <a:pt x="338" y="76"/>
                  </a:lnTo>
                  <a:lnTo>
                    <a:pt x="338" y="89"/>
                  </a:lnTo>
                  <a:lnTo>
                    <a:pt x="338" y="103"/>
                  </a:lnTo>
                  <a:lnTo>
                    <a:pt x="343" y="121"/>
                  </a:lnTo>
                  <a:lnTo>
                    <a:pt x="348" y="134"/>
                  </a:lnTo>
                  <a:lnTo>
                    <a:pt x="358" y="147"/>
                  </a:lnTo>
                  <a:lnTo>
                    <a:pt x="363" y="161"/>
                  </a:lnTo>
                  <a:lnTo>
                    <a:pt x="363" y="147"/>
                  </a:lnTo>
                  <a:lnTo>
                    <a:pt x="363" y="134"/>
                  </a:lnTo>
                  <a:lnTo>
                    <a:pt x="363" y="121"/>
                  </a:lnTo>
                  <a:lnTo>
                    <a:pt x="363" y="107"/>
                  </a:lnTo>
                  <a:lnTo>
                    <a:pt x="363" y="94"/>
                  </a:lnTo>
                  <a:lnTo>
                    <a:pt x="363" y="80"/>
                  </a:lnTo>
                  <a:lnTo>
                    <a:pt x="363" y="67"/>
                  </a:lnTo>
                  <a:lnTo>
                    <a:pt x="363" y="54"/>
                  </a:lnTo>
                  <a:lnTo>
                    <a:pt x="363" y="40"/>
                  </a:lnTo>
                  <a:lnTo>
                    <a:pt x="378" y="54"/>
                  </a:lnTo>
                  <a:lnTo>
                    <a:pt x="378" y="67"/>
                  </a:lnTo>
                  <a:lnTo>
                    <a:pt x="382" y="80"/>
                  </a:lnTo>
                  <a:lnTo>
                    <a:pt x="387" y="94"/>
                  </a:lnTo>
                  <a:lnTo>
                    <a:pt x="387" y="107"/>
                  </a:lnTo>
                  <a:lnTo>
                    <a:pt x="392" y="121"/>
                  </a:lnTo>
                  <a:lnTo>
                    <a:pt x="392" y="134"/>
                  </a:lnTo>
                  <a:lnTo>
                    <a:pt x="397" y="147"/>
                  </a:lnTo>
                  <a:lnTo>
                    <a:pt x="397" y="161"/>
                  </a:lnTo>
                  <a:lnTo>
                    <a:pt x="402" y="147"/>
                  </a:lnTo>
                  <a:lnTo>
                    <a:pt x="402" y="134"/>
                  </a:lnTo>
                  <a:lnTo>
                    <a:pt x="402" y="121"/>
                  </a:lnTo>
                  <a:lnTo>
                    <a:pt x="402" y="107"/>
                  </a:lnTo>
                  <a:lnTo>
                    <a:pt x="402" y="94"/>
                  </a:lnTo>
                  <a:lnTo>
                    <a:pt x="402" y="80"/>
                  </a:lnTo>
                  <a:lnTo>
                    <a:pt x="402" y="67"/>
                  </a:lnTo>
                  <a:lnTo>
                    <a:pt x="402" y="54"/>
                  </a:lnTo>
                  <a:lnTo>
                    <a:pt x="407" y="67"/>
                  </a:lnTo>
                  <a:lnTo>
                    <a:pt x="412" y="80"/>
                  </a:lnTo>
                  <a:lnTo>
                    <a:pt x="417" y="94"/>
                  </a:lnTo>
                  <a:lnTo>
                    <a:pt x="417" y="107"/>
                  </a:lnTo>
                  <a:lnTo>
                    <a:pt x="421" y="121"/>
                  </a:lnTo>
                  <a:lnTo>
                    <a:pt x="426" y="134"/>
                  </a:lnTo>
                  <a:lnTo>
                    <a:pt x="431" y="147"/>
                  </a:lnTo>
                  <a:lnTo>
                    <a:pt x="436" y="129"/>
                  </a:lnTo>
                  <a:lnTo>
                    <a:pt x="436" y="116"/>
                  </a:lnTo>
                  <a:lnTo>
                    <a:pt x="436" y="103"/>
                  </a:lnTo>
                  <a:lnTo>
                    <a:pt x="436" y="89"/>
                  </a:lnTo>
                  <a:lnTo>
                    <a:pt x="436" y="76"/>
                  </a:lnTo>
                  <a:lnTo>
                    <a:pt x="436" y="58"/>
                  </a:lnTo>
                  <a:lnTo>
                    <a:pt x="436" y="45"/>
                  </a:lnTo>
                  <a:lnTo>
                    <a:pt x="446" y="63"/>
                  </a:lnTo>
                  <a:lnTo>
                    <a:pt x="446" y="80"/>
                  </a:lnTo>
                  <a:lnTo>
                    <a:pt x="456" y="98"/>
                  </a:lnTo>
                  <a:lnTo>
                    <a:pt x="456" y="112"/>
                  </a:lnTo>
                  <a:lnTo>
                    <a:pt x="461" y="125"/>
                  </a:lnTo>
                  <a:lnTo>
                    <a:pt x="465" y="138"/>
                  </a:lnTo>
                  <a:lnTo>
                    <a:pt x="465" y="152"/>
                  </a:lnTo>
                  <a:lnTo>
                    <a:pt x="475" y="138"/>
                  </a:lnTo>
                  <a:lnTo>
                    <a:pt x="480" y="103"/>
                  </a:lnTo>
                  <a:lnTo>
                    <a:pt x="480" y="85"/>
                  </a:lnTo>
                  <a:lnTo>
                    <a:pt x="480" y="71"/>
                  </a:lnTo>
                  <a:lnTo>
                    <a:pt x="480" y="58"/>
                  </a:lnTo>
                  <a:lnTo>
                    <a:pt x="480" y="45"/>
                  </a:lnTo>
                  <a:lnTo>
                    <a:pt x="480" y="31"/>
                  </a:lnTo>
                  <a:lnTo>
                    <a:pt x="480" y="18"/>
                  </a:lnTo>
                  <a:lnTo>
                    <a:pt x="490" y="31"/>
                  </a:lnTo>
                  <a:lnTo>
                    <a:pt x="495" y="49"/>
                  </a:lnTo>
                  <a:lnTo>
                    <a:pt x="500" y="76"/>
                  </a:lnTo>
                  <a:lnTo>
                    <a:pt x="500" y="89"/>
                  </a:lnTo>
                  <a:lnTo>
                    <a:pt x="504" y="103"/>
                  </a:lnTo>
                  <a:lnTo>
                    <a:pt x="504" y="121"/>
                  </a:lnTo>
                  <a:lnTo>
                    <a:pt x="509" y="134"/>
                  </a:lnTo>
                  <a:lnTo>
                    <a:pt x="509" y="147"/>
                  </a:lnTo>
                  <a:lnTo>
                    <a:pt x="514" y="134"/>
                  </a:lnTo>
                  <a:lnTo>
                    <a:pt x="514" y="121"/>
                  </a:lnTo>
                  <a:lnTo>
                    <a:pt x="514" y="107"/>
                  </a:lnTo>
                  <a:lnTo>
                    <a:pt x="514" y="94"/>
                  </a:lnTo>
                  <a:lnTo>
                    <a:pt x="514" y="80"/>
                  </a:lnTo>
                  <a:lnTo>
                    <a:pt x="514" y="67"/>
                  </a:lnTo>
                  <a:lnTo>
                    <a:pt x="514" y="54"/>
                  </a:lnTo>
                  <a:lnTo>
                    <a:pt x="514" y="40"/>
                  </a:lnTo>
                  <a:lnTo>
                    <a:pt x="514" y="27"/>
                  </a:lnTo>
                  <a:lnTo>
                    <a:pt x="519" y="63"/>
                  </a:lnTo>
                  <a:lnTo>
                    <a:pt x="519" y="80"/>
                  </a:lnTo>
                  <a:lnTo>
                    <a:pt x="519" y="107"/>
                  </a:lnTo>
                  <a:lnTo>
                    <a:pt x="524" y="121"/>
                  </a:lnTo>
                  <a:lnTo>
                    <a:pt x="524" y="134"/>
                  </a:lnTo>
                  <a:lnTo>
                    <a:pt x="524" y="147"/>
                  </a:lnTo>
                  <a:lnTo>
                    <a:pt x="529" y="161"/>
                  </a:lnTo>
                  <a:lnTo>
                    <a:pt x="534" y="143"/>
                  </a:lnTo>
                  <a:lnTo>
                    <a:pt x="534" y="125"/>
                  </a:lnTo>
                  <a:lnTo>
                    <a:pt x="534" y="112"/>
                  </a:lnTo>
                  <a:lnTo>
                    <a:pt x="534" y="98"/>
                  </a:lnTo>
                  <a:lnTo>
                    <a:pt x="534" y="85"/>
                  </a:lnTo>
                  <a:lnTo>
                    <a:pt x="534" y="71"/>
                  </a:lnTo>
                  <a:lnTo>
                    <a:pt x="534" y="58"/>
                  </a:lnTo>
                  <a:lnTo>
                    <a:pt x="534" y="45"/>
                  </a:lnTo>
                  <a:lnTo>
                    <a:pt x="534" y="31"/>
                  </a:lnTo>
                  <a:lnTo>
                    <a:pt x="544" y="45"/>
                  </a:lnTo>
                  <a:lnTo>
                    <a:pt x="548" y="63"/>
                  </a:lnTo>
                  <a:lnTo>
                    <a:pt x="553" y="76"/>
                  </a:lnTo>
                  <a:lnTo>
                    <a:pt x="553" y="89"/>
                  </a:lnTo>
                  <a:lnTo>
                    <a:pt x="558" y="107"/>
                  </a:lnTo>
                  <a:lnTo>
                    <a:pt x="563" y="121"/>
                  </a:lnTo>
                  <a:lnTo>
                    <a:pt x="573" y="134"/>
                  </a:lnTo>
                  <a:lnTo>
                    <a:pt x="578" y="147"/>
                  </a:lnTo>
                  <a:lnTo>
                    <a:pt x="578" y="161"/>
                  </a:lnTo>
                  <a:lnTo>
                    <a:pt x="583" y="143"/>
                  </a:lnTo>
                  <a:lnTo>
                    <a:pt x="583" y="125"/>
                  </a:lnTo>
                  <a:lnTo>
                    <a:pt x="583" y="112"/>
                  </a:lnTo>
                  <a:lnTo>
                    <a:pt x="583" y="98"/>
                  </a:lnTo>
                  <a:lnTo>
                    <a:pt x="583" y="80"/>
                  </a:lnTo>
                  <a:lnTo>
                    <a:pt x="583" y="67"/>
                  </a:lnTo>
                  <a:lnTo>
                    <a:pt x="583" y="54"/>
                  </a:lnTo>
                  <a:lnTo>
                    <a:pt x="583" y="40"/>
                  </a:lnTo>
                  <a:lnTo>
                    <a:pt x="583" y="27"/>
                  </a:lnTo>
                  <a:lnTo>
                    <a:pt x="583" y="40"/>
                  </a:lnTo>
                  <a:lnTo>
                    <a:pt x="583" y="54"/>
                  </a:lnTo>
                  <a:lnTo>
                    <a:pt x="583" y="71"/>
                  </a:lnTo>
                  <a:lnTo>
                    <a:pt x="583" y="85"/>
                  </a:lnTo>
                  <a:lnTo>
                    <a:pt x="583" y="98"/>
                  </a:lnTo>
                  <a:lnTo>
                    <a:pt x="583" y="112"/>
                  </a:lnTo>
                  <a:lnTo>
                    <a:pt x="583" y="125"/>
                  </a:lnTo>
                  <a:lnTo>
                    <a:pt x="587" y="138"/>
                  </a:lnTo>
                  <a:lnTo>
                    <a:pt x="587" y="152"/>
                  </a:lnTo>
                  <a:lnTo>
                    <a:pt x="592" y="125"/>
                  </a:lnTo>
                  <a:lnTo>
                    <a:pt x="592" y="112"/>
                  </a:lnTo>
                  <a:lnTo>
                    <a:pt x="592" y="98"/>
                  </a:lnTo>
                  <a:lnTo>
                    <a:pt x="592" y="85"/>
                  </a:lnTo>
                  <a:lnTo>
                    <a:pt x="592" y="71"/>
                  </a:lnTo>
                  <a:lnTo>
                    <a:pt x="592" y="58"/>
                  </a:lnTo>
                  <a:lnTo>
                    <a:pt x="592" y="40"/>
                  </a:lnTo>
                  <a:lnTo>
                    <a:pt x="592" y="27"/>
                  </a:lnTo>
                  <a:lnTo>
                    <a:pt x="592" y="45"/>
                  </a:lnTo>
                  <a:lnTo>
                    <a:pt x="592" y="63"/>
                  </a:lnTo>
                  <a:lnTo>
                    <a:pt x="592" y="76"/>
                  </a:lnTo>
                  <a:lnTo>
                    <a:pt x="592" y="89"/>
                  </a:lnTo>
                  <a:lnTo>
                    <a:pt x="592" y="103"/>
                  </a:lnTo>
                  <a:lnTo>
                    <a:pt x="592" y="116"/>
                  </a:lnTo>
                  <a:lnTo>
                    <a:pt x="592" y="129"/>
                  </a:lnTo>
                  <a:lnTo>
                    <a:pt x="597" y="143"/>
                  </a:lnTo>
                  <a:lnTo>
                    <a:pt x="597" y="129"/>
                  </a:lnTo>
                  <a:lnTo>
                    <a:pt x="597" y="112"/>
                  </a:lnTo>
                  <a:lnTo>
                    <a:pt x="597" y="98"/>
                  </a:lnTo>
                  <a:lnTo>
                    <a:pt x="597" y="85"/>
                  </a:lnTo>
                  <a:lnTo>
                    <a:pt x="597" y="71"/>
                  </a:lnTo>
                  <a:lnTo>
                    <a:pt x="597" y="58"/>
                  </a:lnTo>
                  <a:lnTo>
                    <a:pt x="602" y="45"/>
                  </a:lnTo>
                  <a:lnTo>
                    <a:pt x="602" y="31"/>
                  </a:lnTo>
                  <a:lnTo>
                    <a:pt x="612" y="58"/>
                  </a:lnTo>
                  <a:lnTo>
                    <a:pt x="617" y="76"/>
                  </a:lnTo>
                  <a:lnTo>
                    <a:pt x="617" y="103"/>
                  </a:lnTo>
                  <a:lnTo>
                    <a:pt x="617" y="116"/>
                  </a:lnTo>
                  <a:lnTo>
                    <a:pt x="617" y="129"/>
                  </a:lnTo>
                  <a:lnTo>
                    <a:pt x="617" y="143"/>
                  </a:lnTo>
                  <a:lnTo>
                    <a:pt x="617" y="156"/>
                  </a:lnTo>
                  <a:lnTo>
                    <a:pt x="622" y="121"/>
                  </a:lnTo>
                  <a:lnTo>
                    <a:pt x="622" y="107"/>
                  </a:lnTo>
                  <a:lnTo>
                    <a:pt x="622" y="94"/>
                  </a:lnTo>
                  <a:lnTo>
                    <a:pt x="627" y="80"/>
                  </a:lnTo>
                  <a:lnTo>
                    <a:pt x="631" y="67"/>
                  </a:lnTo>
                  <a:lnTo>
                    <a:pt x="636" y="54"/>
                  </a:lnTo>
                  <a:lnTo>
                    <a:pt x="641" y="40"/>
                  </a:lnTo>
                  <a:lnTo>
                    <a:pt x="651" y="27"/>
                  </a:lnTo>
                  <a:lnTo>
                    <a:pt x="651" y="13"/>
                  </a:lnTo>
                  <a:lnTo>
                    <a:pt x="656" y="0"/>
                  </a:lnTo>
                  <a:lnTo>
                    <a:pt x="656" y="13"/>
                  </a:lnTo>
                  <a:lnTo>
                    <a:pt x="656" y="27"/>
                  </a:lnTo>
                  <a:lnTo>
                    <a:pt x="656" y="45"/>
                  </a:lnTo>
                  <a:lnTo>
                    <a:pt x="656" y="58"/>
                  </a:lnTo>
                  <a:lnTo>
                    <a:pt x="656" y="76"/>
                  </a:lnTo>
                  <a:lnTo>
                    <a:pt x="656" y="94"/>
                  </a:lnTo>
                  <a:lnTo>
                    <a:pt x="656" y="107"/>
                  </a:lnTo>
                  <a:lnTo>
                    <a:pt x="661" y="121"/>
                  </a:lnTo>
                  <a:lnTo>
                    <a:pt x="661" y="138"/>
                  </a:lnTo>
                  <a:lnTo>
                    <a:pt x="666" y="125"/>
                  </a:lnTo>
                  <a:lnTo>
                    <a:pt x="670" y="107"/>
                  </a:lnTo>
                  <a:lnTo>
                    <a:pt x="670" y="94"/>
                  </a:lnTo>
                  <a:lnTo>
                    <a:pt x="670" y="80"/>
                  </a:lnTo>
                  <a:lnTo>
                    <a:pt x="675" y="67"/>
                  </a:lnTo>
                  <a:lnTo>
                    <a:pt x="675" y="54"/>
                  </a:lnTo>
                  <a:lnTo>
                    <a:pt x="675" y="40"/>
                  </a:lnTo>
                  <a:lnTo>
                    <a:pt x="675" y="27"/>
                  </a:lnTo>
                  <a:lnTo>
                    <a:pt x="675" y="58"/>
                  </a:lnTo>
                  <a:lnTo>
                    <a:pt x="680" y="94"/>
                  </a:lnTo>
                  <a:lnTo>
                    <a:pt x="680" y="112"/>
                  </a:lnTo>
                  <a:lnTo>
                    <a:pt x="680" y="125"/>
                  </a:lnTo>
                  <a:lnTo>
                    <a:pt x="680" y="138"/>
                  </a:lnTo>
                  <a:lnTo>
                    <a:pt x="680" y="152"/>
                  </a:lnTo>
                  <a:lnTo>
                    <a:pt x="685" y="138"/>
                  </a:lnTo>
                  <a:lnTo>
                    <a:pt x="685" y="121"/>
                  </a:lnTo>
                  <a:lnTo>
                    <a:pt x="685" y="107"/>
                  </a:lnTo>
                  <a:lnTo>
                    <a:pt x="690" y="89"/>
                  </a:lnTo>
                  <a:lnTo>
                    <a:pt x="690" y="76"/>
                  </a:lnTo>
                  <a:lnTo>
                    <a:pt x="690" y="63"/>
                  </a:lnTo>
                  <a:lnTo>
                    <a:pt x="690" y="49"/>
                  </a:lnTo>
                  <a:lnTo>
                    <a:pt x="690" y="36"/>
                  </a:lnTo>
                  <a:lnTo>
                    <a:pt x="690" y="22"/>
                  </a:lnTo>
                  <a:lnTo>
                    <a:pt x="690" y="9"/>
                  </a:lnTo>
                  <a:lnTo>
                    <a:pt x="695" y="40"/>
                  </a:lnTo>
                  <a:lnTo>
                    <a:pt x="695" y="54"/>
                  </a:lnTo>
                  <a:lnTo>
                    <a:pt x="695" y="71"/>
                  </a:lnTo>
                  <a:lnTo>
                    <a:pt x="695" y="107"/>
                  </a:lnTo>
                  <a:lnTo>
                    <a:pt x="700" y="125"/>
                  </a:lnTo>
                  <a:lnTo>
                    <a:pt x="700" y="138"/>
                  </a:lnTo>
                  <a:lnTo>
                    <a:pt x="700" y="156"/>
                  </a:lnTo>
                  <a:lnTo>
                    <a:pt x="700" y="170"/>
                  </a:lnTo>
                  <a:lnTo>
                    <a:pt x="700" y="183"/>
                  </a:lnTo>
                  <a:lnTo>
                    <a:pt x="700" y="147"/>
                  </a:lnTo>
                  <a:lnTo>
                    <a:pt x="700" y="129"/>
                  </a:lnTo>
                  <a:lnTo>
                    <a:pt x="705" y="112"/>
                  </a:lnTo>
                  <a:lnTo>
                    <a:pt x="705" y="98"/>
                  </a:lnTo>
                  <a:lnTo>
                    <a:pt x="705" y="85"/>
                  </a:lnTo>
                  <a:lnTo>
                    <a:pt x="710" y="67"/>
                  </a:lnTo>
                  <a:lnTo>
                    <a:pt x="710" y="54"/>
                  </a:lnTo>
                  <a:lnTo>
                    <a:pt x="710" y="40"/>
                  </a:lnTo>
                  <a:lnTo>
                    <a:pt x="719" y="27"/>
                  </a:lnTo>
                  <a:lnTo>
                    <a:pt x="724" y="13"/>
                  </a:lnTo>
                  <a:lnTo>
                    <a:pt x="739" y="22"/>
                  </a:lnTo>
                  <a:lnTo>
                    <a:pt x="739" y="40"/>
                  </a:lnTo>
                  <a:lnTo>
                    <a:pt x="744" y="54"/>
                  </a:lnTo>
                  <a:lnTo>
                    <a:pt x="749" y="67"/>
                  </a:lnTo>
                  <a:lnTo>
                    <a:pt x="749" y="80"/>
                  </a:lnTo>
                  <a:lnTo>
                    <a:pt x="749" y="98"/>
                  </a:lnTo>
                  <a:lnTo>
                    <a:pt x="749" y="116"/>
                  </a:lnTo>
                  <a:lnTo>
                    <a:pt x="753" y="129"/>
                  </a:lnTo>
                  <a:lnTo>
                    <a:pt x="753" y="143"/>
                  </a:lnTo>
                  <a:lnTo>
                    <a:pt x="753" y="156"/>
                  </a:lnTo>
                  <a:lnTo>
                    <a:pt x="758" y="138"/>
                  </a:lnTo>
                  <a:lnTo>
                    <a:pt x="763" y="125"/>
                  </a:lnTo>
                  <a:lnTo>
                    <a:pt x="763" y="112"/>
                  </a:lnTo>
                  <a:lnTo>
                    <a:pt x="763" y="98"/>
                  </a:lnTo>
                  <a:lnTo>
                    <a:pt x="763" y="85"/>
                  </a:lnTo>
                  <a:lnTo>
                    <a:pt x="763" y="71"/>
                  </a:lnTo>
                  <a:lnTo>
                    <a:pt x="763" y="54"/>
                  </a:lnTo>
                  <a:lnTo>
                    <a:pt x="768" y="40"/>
                  </a:lnTo>
                  <a:lnTo>
                    <a:pt x="768" y="27"/>
                  </a:lnTo>
                  <a:lnTo>
                    <a:pt x="773" y="54"/>
                  </a:lnTo>
                  <a:lnTo>
                    <a:pt x="773" y="80"/>
                  </a:lnTo>
                  <a:lnTo>
                    <a:pt x="778" y="107"/>
                  </a:lnTo>
                  <a:lnTo>
                    <a:pt x="778" y="134"/>
                  </a:lnTo>
                  <a:lnTo>
                    <a:pt x="778" y="147"/>
                  </a:lnTo>
                  <a:lnTo>
                    <a:pt x="783" y="165"/>
                  </a:lnTo>
                  <a:lnTo>
                    <a:pt x="783" y="179"/>
                  </a:lnTo>
                  <a:lnTo>
                    <a:pt x="783" y="192"/>
                  </a:lnTo>
                  <a:lnTo>
                    <a:pt x="788" y="179"/>
                  </a:lnTo>
                  <a:lnTo>
                    <a:pt x="788" y="152"/>
                  </a:lnTo>
                  <a:lnTo>
                    <a:pt x="788" y="134"/>
                  </a:lnTo>
                  <a:lnTo>
                    <a:pt x="788" y="98"/>
                  </a:lnTo>
                  <a:lnTo>
                    <a:pt x="788" y="63"/>
                  </a:lnTo>
                  <a:lnTo>
                    <a:pt x="788" y="49"/>
                  </a:lnTo>
                  <a:lnTo>
                    <a:pt x="788" y="31"/>
                  </a:lnTo>
                  <a:lnTo>
                    <a:pt x="788" y="18"/>
                  </a:lnTo>
                  <a:lnTo>
                    <a:pt x="788" y="4"/>
                  </a:lnTo>
                  <a:lnTo>
                    <a:pt x="797" y="22"/>
                  </a:lnTo>
                  <a:lnTo>
                    <a:pt x="797" y="36"/>
                  </a:lnTo>
                  <a:lnTo>
                    <a:pt x="802" y="54"/>
                  </a:lnTo>
                  <a:lnTo>
                    <a:pt x="807" y="71"/>
                  </a:lnTo>
                  <a:lnTo>
                    <a:pt x="807" y="89"/>
                  </a:lnTo>
                  <a:lnTo>
                    <a:pt x="812" y="107"/>
                  </a:lnTo>
                  <a:lnTo>
                    <a:pt x="812" y="125"/>
                  </a:lnTo>
                  <a:lnTo>
                    <a:pt x="817" y="138"/>
                  </a:lnTo>
                  <a:lnTo>
                    <a:pt x="817" y="152"/>
                  </a:lnTo>
                  <a:lnTo>
                    <a:pt x="822" y="165"/>
                  </a:lnTo>
                  <a:lnTo>
                    <a:pt x="827" y="152"/>
                  </a:lnTo>
                  <a:lnTo>
                    <a:pt x="827" y="134"/>
                  </a:lnTo>
                  <a:lnTo>
                    <a:pt x="827" y="121"/>
                  </a:lnTo>
                  <a:lnTo>
                    <a:pt x="827" y="103"/>
                  </a:lnTo>
                  <a:lnTo>
                    <a:pt x="827" y="89"/>
                  </a:lnTo>
                  <a:lnTo>
                    <a:pt x="827" y="76"/>
                  </a:lnTo>
                  <a:lnTo>
                    <a:pt x="827" y="58"/>
                  </a:lnTo>
                  <a:lnTo>
                    <a:pt x="827" y="45"/>
                  </a:lnTo>
                  <a:lnTo>
                    <a:pt x="832" y="31"/>
                  </a:lnTo>
                  <a:lnTo>
                    <a:pt x="846" y="40"/>
                  </a:lnTo>
                  <a:lnTo>
                    <a:pt x="846" y="67"/>
                  </a:lnTo>
                  <a:lnTo>
                    <a:pt x="846" y="98"/>
                  </a:lnTo>
                  <a:lnTo>
                    <a:pt x="851" y="116"/>
                  </a:lnTo>
                  <a:lnTo>
                    <a:pt x="851" y="129"/>
                  </a:lnTo>
                  <a:lnTo>
                    <a:pt x="856" y="143"/>
                  </a:lnTo>
                  <a:lnTo>
                    <a:pt x="856" y="156"/>
                  </a:lnTo>
                  <a:lnTo>
                    <a:pt x="856" y="170"/>
                  </a:lnTo>
                  <a:lnTo>
                    <a:pt x="861" y="152"/>
                  </a:lnTo>
                  <a:lnTo>
                    <a:pt x="861" y="125"/>
                  </a:lnTo>
                  <a:lnTo>
                    <a:pt x="861" y="112"/>
                  </a:lnTo>
                  <a:lnTo>
                    <a:pt x="861" y="98"/>
                  </a:lnTo>
                  <a:lnTo>
                    <a:pt x="861" y="85"/>
                  </a:lnTo>
                  <a:lnTo>
                    <a:pt x="861" y="54"/>
                  </a:lnTo>
                  <a:lnTo>
                    <a:pt x="861" y="40"/>
                  </a:lnTo>
                  <a:lnTo>
                    <a:pt x="861" y="27"/>
                  </a:lnTo>
                  <a:lnTo>
                    <a:pt x="866" y="13"/>
                  </a:lnTo>
                  <a:lnTo>
                    <a:pt x="866" y="27"/>
                  </a:lnTo>
                  <a:lnTo>
                    <a:pt x="871" y="40"/>
                  </a:lnTo>
                  <a:lnTo>
                    <a:pt x="871" y="67"/>
                  </a:lnTo>
                  <a:lnTo>
                    <a:pt x="871" y="103"/>
                  </a:lnTo>
                  <a:lnTo>
                    <a:pt x="871" y="129"/>
                  </a:lnTo>
                  <a:lnTo>
                    <a:pt x="871" y="143"/>
                  </a:lnTo>
                  <a:lnTo>
                    <a:pt x="871" y="156"/>
                  </a:lnTo>
                  <a:lnTo>
                    <a:pt x="871" y="170"/>
                  </a:lnTo>
                  <a:lnTo>
                    <a:pt x="871" y="183"/>
                  </a:lnTo>
                  <a:lnTo>
                    <a:pt x="876" y="165"/>
                  </a:lnTo>
                  <a:lnTo>
                    <a:pt x="876" y="147"/>
                  </a:lnTo>
                  <a:lnTo>
                    <a:pt x="876" y="134"/>
                  </a:lnTo>
                  <a:lnTo>
                    <a:pt x="876" y="121"/>
                  </a:lnTo>
                  <a:lnTo>
                    <a:pt x="876" y="107"/>
                  </a:lnTo>
                  <a:lnTo>
                    <a:pt x="876" y="80"/>
                  </a:lnTo>
                  <a:lnTo>
                    <a:pt x="876" y="63"/>
                  </a:lnTo>
                  <a:lnTo>
                    <a:pt x="876" y="45"/>
                  </a:lnTo>
                  <a:lnTo>
                    <a:pt x="876" y="27"/>
                  </a:lnTo>
                  <a:lnTo>
                    <a:pt x="880" y="13"/>
                  </a:lnTo>
                  <a:lnTo>
                    <a:pt x="890" y="0"/>
                  </a:lnTo>
                  <a:lnTo>
                    <a:pt x="900" y="13"/>
                  </a:lnTo>
                  <a:lnTo>
                    <a:pt x="900" y="45"/>
                  </a:lnTo>
                  <a:lnTo>
                    <a:pt x="900" y="63"/>
                  </a:lnTo>
                  <a:lnTo>
                    <a:pt x="900" y="76"/>
                  </a:lnTo>
                  <a:lnTo>
                    <a:pt x="900" y="112"/>
                  </a:lnTo>
                  <a:lnTo>
                    <a:pt x="900" y="125"/>
                  </a:lnTo>
                  <a:lnTo>
                    <a:pt x="900" y="143"/>
                  </a:lnTo>
                  <a:lnTo>
                    <a:pt x="905" y="156"/>
                  </a:lnTo>
                  <a:lnTo>
                    <a:pt x="905" y="170"/>
                  </a:lnTo>
                  <a:lnTo>
                    <a:pt x="905" y="143"/>
                  </a:lnTo>
                  <a:lnTo>
                    <a:pt x="905" y="116"/>
                  </a:lnTo>
                  <a:lnTo>
                    <a:pt x="905" y="98"/>
                  </a:lnTo>
                  <a:lnTo>
                    <a:pt x="905" y="80"/>
                  </a:lnTo>
                  <a:lnTo>
                    <a:pt x="910" y="67"/>
                  </a:lnTo>
                  <a:lnTo>
                    <a:pt x="915" y="49"/>
                  </a:lnTo>
                  <a:lnTo>
                    <a:pt x="915" y="36"/>
                  </a:lnTo>
                  <a:lnTo>
                    <a:pt x="924" y="22"/>
                  </a:lnTo>
                  <a:lnTo>
                    <a:pt x="929" y="9"/>
                  </a:lnTo>
                  <a:lnTo>
                    <a:pt x="929" y="27"/>
                  </a:lnTo>
                  <a:lnTo>
                    <a:pt x="929" y="45"/>
                  </a:lnTo>
                  <a:lnTo>
                    <a:pt x="929" y="58"/>
                  </a:lnTo>
                  <a:lnTo>
                    <a:pt x="929" y="71"/>
                  </a:lnTo>
                  <a:lnTo>
                    <a:pt x="929" y="85"/>
                  </a:lnTo>
                  <a:lnTo>
                    <a:pt x="929" y="103"/>
                  </a:lnTo>
                  <a:lnTo>
                    <a:pt x="929" y="116"/>
                  </a:lnTo>
                  <a:lnTo>
                    <a:pt x="929" y="129"/>
                  </a:lnTo>
                  <a:lnTo>
                    <a:pt x="929" y="143"/>
                  </a:lnTo>
                  <a:lnTo>
                    <a:pt x="929" y="156"/>
                  </a:lnTo>
                  <a:lnTo>
                    <a:pt x="929" y="170"/>
                  </a:lnTo>
                  <a:lnTo>
                    <a:pt x="934" y="152"/>
                  </a:lnTo>
                  <a:lnTo>
                    <a:pt x="934" y="138"/>
                  </a:lnTo>
                  <a:lnTo>
                    <a:pt x="934" y="125"/>
                  </a:lnTo>
                  <a:lnTo>
                    <a:pt x="934" y="107"/>
                  </a:lnTo>
                  <a:lnTo>
                    <a:pt x="934" y="94"/>
                  </a:lnTo>
                  <a:lnTo>
                    <a:pt x="939" y="8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20" name="Freeform 62"/>
            <p:cNvSpPr>
              <a:spLocks/>
            </p:cNvSpPr>
            <p:nvPr/>
          </p:nvSpPr>
          <p:spPr bwMode="auto">
            <a:xfrm>
              <a:off x="2900" y="1509"/>
              <a:ext cx="313" cy="424"/>
            </a:xfrm>
            <a:custGeom>
              <a:avLst/>
              <a:gdLst>
                <a:gd name="T0" fmla="*/ 6 w 313"/>
                <a:gd name="T1" fmla="*/ 351 h 424"/>
                <a:gd name="T2" fmla="*/ 6 w 313"/>
                <a:gd name="T3" fmla="*/ 270 h 424"/>
                <a:gd name="T4" fmla="*/ 15 w 313"/>
                <a:gd name="T5" fmla="*/ 189 h 424"/>
                <a:gd name="T6" fmla="*/ 25 w 313"/>
                <a:gd name="T7" fmla="*/ 108 h 424"/>
                <a:gd name="T8" fmla="*/ 34 w 313"/>
                <a:gd name="T9" fmla="*/ 27 h 424"/>
                <a:gd name="T10" fmla="*/ 39 w 313"/>
                <a:gd name="T11" fmla="*/ 108 h 424"/>
                <a:gd name="T12" fmla="*/ 43 w 313"/>
                <a:gd name="T13" fmla="*/ 81 h 424"/>
                <a:gd name="T14" fmla="*/ 53 w 313"/>
                <a:gd name="T15" fmla="*/ 54 h 424"/>
                <a:gd name="T16" fmla="*/ 53 w 313"/>
                <a:gd name="T17" fmla="*/ 144 h 424"/>
                <a:gd name="T18" fmla="*/ 62 w 313"/>
                <a:gd name="T19" fmla="*/ 117 h 424"/>
                <a:gd name="T20" fmla="*/ 71 w 313"/>
                <a:gd name="T21" fmla="*/ 81 h 424"/>
                <a:gd name="T22" fmla="*/ 76 w 313"/>
                <a:gd name="T23" fmla="*/ 162 h 424"/>
                <a:gd name="T24" fmla="*/ 80 w 313"/>
                <a:gd name="T25" fmla="*/ 108 h 424"/>
                <a:gd name="T26" fmla="*/ 80 w 313"/>
                <a:gd name="T27" fmla="*/ 27 h 424"/>
                <a:gd name="T28" fmla="*/ 94 w 313"/>
                <a:gd name="T29" fmla="*/ 108 h 424"/>
                <a:gd name="T30" fmla="*/ 99 w 313"/>
                <a:gd name="T31" fmla="*/ 198 h 424"/>
                <a:gd name="T32" fmla="*/ 108 w 313"/>
                <a:gd name="T33" fmla="*/ 117 h 424"/>
                <a:gd name="T34" fmla="*/ 113 w 313"/>
                <a:gd name="T35" fmla="*/ 36 h 424"/>
                <a:gd name="T36" fmla="*/ 122 w 313"/>
                <a:gd name="T37" fmla="*/ 72 h 424"/>
                <a:gd name="T38" fmla="*/ 127 w 313"/>
                <a:gd name="T39" fmla="*/ 153 h 424"/>
                <a:gd name="T40" fmla="*/ 131 w 313"/>
                <a:gd name="T41" fmla="*/ 171 h 424"/>
                <a:gd name="T42" fmla="*/ 136 w 313"/>
                <a:gd name="T43" fmla="*/ 90 h 424"/>
                <a:gd name="T44" fmla="*/ 141 w 313"/>
                <a:gd name="T45" fmla="*/ 63 h 424"/>
                <a:gd name="T46" fmla="*/ 145 w 313"/>
                <a:gd name="T47" fmla="*/ 144 h 424"/>
                <a:gd name="T48" fmla="*/ 154 w 313"/>
                <a:gd name="T49" fmla="*/ 171 h 424"/>
                <a:gd name="T50" fmla="*/ 154 w 313"/>
                <a:gd name="T51" fmla="*/ 90 h 424"/>
                <a:gd name="T52" fmla="*/ 164 w 313"/>
                <a:gd name="T53" fmla="*/ 135 h 424"/>
                <a:gd name="T54" fmla="*/ 173 w 313"/>
                <a:gd name="T55" fmla="*/ 216 h 424"/>
                <a:gd name="T56" fmla="*/ 182 w 313"/>
                <a:gd name="T57" fmla="*/ 81 h 424"/>
                <a:gd name="T58" fmla="*/ 187 w 313"/>
                <a:gd name="T59" fmla="*/ 63 h 424"/>
                <a:gd name="T60" fmla="*/ 187 w 313"/>
                <a:gd name="T61" fmla="*/ 144 h 424"/>
                <a:gd name="T62" fmla="*/ 192 w 313"/>
                <a:gd name="T63" fmla="*/ 225 h 424"/>
                <a:gd name="T64" fmla="*/ 192 w 313"/>
                <a:gd name="T65" fmla="*/ 117 h 424"/>
                <a:gd name="T66" fmla="*/ 192 w 313"/>
                <a:gd name="T67" fmla="*/ 36 h 424"/>
                <a:gd name="T68" fmla="*/ 210 w 313"/>
                <a:gd name="T69" fmla="*/ 135 h 424"/>
                <a:gd name="T70" fmla="*/ 224 w 313"/>
                <a:gd name="T71" fmla="*/ 225 h 424"/>
                <a:gd name="T72" fmla="*/ 229 w 313"/>
                <a:gd name="T73" fmla="*/ 180 h 424"/>
                <a:gd name="T74" fmla="*/ 229 w 313"/>
                <a:gd name="T75" fmla="*/ 81 h 424"/>
                <a:gd name="T76" fmla="*/ 238 w 313"/>
                <a:gd name="T77" fmla="*/ 153 h 424"/>
                <a:gd name="T78" fmla="*/ 247 w 313"/>
                <a:gd name="T79" fmla="*/ 153 h 424"/>
                <a:gd name="T80" fmla="*/ 247 w 313"/>
                <a:gd name="T81" fmla="*/ 27 h 424"/>
                <a:gd name="T82" fmla="*/ 252 w 313"/>
                <a:gd name="T83" fmla="*/ 63 h 424"/>
                <a:gd name="T84" fmla="*/ 256 w 313"/>
                <a:gd name="T85" fmla="*/ 162 h 424"/>
                <a:gd name="T86" fmla="*/ 256 w 313"/>
                <a:gd name="T87" fmla="*/ 252 h 424"/>
                <a:gd name="T88" fmla="*/ 256 w 313"/>
                <a:gd name="T89" fmla="*/ 162 h 424"/>
                <a:gd name="T90" fmla="*/ 261 w 313"/>
                <a:gd name="T91" fmla="*/ 81 h 424"/>
                <a:gd name="T92" fmla="*/ 261 w 313"/>
                <a:gd name="T93" fmla="*/ 0 h 424"/>
                <a:gd name="T94" fmla="*/ 261 w 313"/>
                <a:gd name="T95" fmla="*/ 99 h 424"/>
                <a:gd name="T96" fmla="*/ 261 w 313"/>
                <a:gd name="T97" fmla="*/ 198 h 424"/>
                <a:gd name="T98" fmla="*/ 266 w 313"/>
                <a:gd name="T99" fmla="*/ 225 h 424"/>
                <a:gd name="T100" fmla="*/ 266 w 313"/>
                <a:gd name="T101" fmla="*/ 117 h 424"/>
                <a:gd name="T102" fmla="*/ 266 w 313"/>
                <a:gd name="T103" fmla="*/ 27 h 424"/>
                <a:gd name="T104" fmla="*/ 266 w 313"/>
                <a:gd name="T105" fmla="*/ 108 h 424"/>
                <a:gd name="T106" fmla="*/ 266 w 313"/>
                <a:gd name="T107" fmla="*/ 198 h 424"/>
                <a:gd name="T108" fmla="*/ 266 w 313"/>
                <a:gd name="T109" fmla="*/ 225 h 424"/>
                <a:gd name="T110" fmla="*/ 266 w 313"/>
                <a:gd name="T111" fmla="*/ 135 h 424"/>
                <a:gd name="T112" fmla="*/ 266 w 313"/>
                <a:gd name="T113" fmla="*/ 54 h 424"/>
                <a:gd name="T114" fmla="*/ 280 w 313"/>
                <a:gd name="T115" fmla="*/ 36 h 424"/>
                <a:gd name="T116" fmla="*/ 293 w 313"/>
                <a:gd name="T117" fmla="*/ 117 h 424"/>
                <a:gd name="T118" fmla="*/ 303 w 313"/>
                <a:gd name="T119" fmla="*/ 207 h 424"/>
                <a:gd name="T120" fmla="*/ 307 w 313"/>
                <a:gd name="T121" fmla="*/ 288 h 424"/>
                <a:gd name="T122" fmla="*/ 312 w 313"/>
                <a:gd name="T123" fmla="*/ 369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3"/>
                <a:gd name="T187" fmla="*/ 0 h 424"/>
                <a:gd name="T188" fmla="*/ 313 w 313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3" h="424">
                  <a:moveTo>
                    <a:pt x="0" y="411"/>
                  </a:moveTo>
                  <a:lnTo>
                    <a:pt x="6" y="378"/>
                  </a:lnTo>
                  <a:lnTo>
                    <a:pt x="6" y="351"/>
                  </a:lnTo>
                  <a:lnTo>
                    <a:pt x="6" y="324"/>
                  </a:lnTo>
                  <a:lnTo>
                    <a:pt x="6" y="297"/>
                  </a:lnTo>
                  <a:lnTo>
                    <a:pt x="6" y="270"/>
                  </a:lnTo>
                  <a:lnTo>
                    <a:pt x="11" y="243"/>
                  </a:lnTo>
                  <a:lnTo>
                    <a:pt x="15" y="216"/>
                  </a:lnTo>
                  <a:lnTo>
                    <a:pt x="15" y="189"/>
                  </a:lnTo>
                  <a:lnTo>
                    <a:pt x="20" y="162"/>
                  </a:lnTo>
                  <a:lnTo>
                    <a:pt x="25" y="135"/>
                  </a:lnTo>
                  <a:lnTo>
                    <a:pt x="25" y="108"/>
                  </a:lnTo>
                  <a:lnTo>
                    <a:pt x="25" y="81"/>
                  </a:lnTo>
                  <a:lnTo>
                    <a:pt x="29" y="54"/>
                  </a:lnTo>
                  <a:lnTo>
                    <a:pt x="34" y="27"/>
                  </a:lnTo>
                  <a:lnTo>
                    <a:pt x="34" y="54"/>
                  </a:lnTo>
                  <a:lnTo>
                    <a:pt x="39" y="81"/>
                  </a:lnTo>
                  <a:lnTo>
                    <a:pt x="39" y="108"/>
                  </a:lnTo>
                  <a:lnTo>
                    <a:pt x="43" y="135"/>
                  </a:lnTo>
                  <a:lnTo>
                    <a:pt x="43" y="108"/>
                  </a:lnTo>
                  <a:lnTo>
                    <a:pt x="43" y="81"/>
                  </a:lnTo>
                  <a:lnTo>
                    <a:pt x="43" y="54"/>
                  </a:lnTo>
                  <a:lnTo>
                    <a:pt x="48" y="27"/>
                  </a:lnTo>
                  <a:lnTo>
                    <a:pt x="53" y="54"/>
                  </a:lnTo>
                  <a:lnTo>
                    <a:pt x="53" y="90"/>
                  </a:lnTo>
                  <a:lnTo>
                    <a:pt x="53" y="117"/>
                  </a:lnTo>
                  <a:lnTo>
                    <a:pt x="53" y="144"/>
                  </a:lnTo>
                  <a:lnTo>
                    <a:pt x="57" y="171"/>
                  </a:lnTo>
                  <a:lnTo>
                    <a:pt x="57" y="144"/>
                  </a:lnTo>
                  <a:lnTo>
                    <a:pt x="62" y="117"/>
                  </a:lnTo>
                  <a:lnTo>
                    <a:pt x="62" y="90"/>
                  </a:lnTo>
                  <a:lnTo>
                    <a:pt x="66" y="54"/>
                  </a:lnTo>
                  <a:lnTo>
                    <a:pt x="71" y="81"/>
                  </a:lnTo>
                  <a:lnTo>
                    <a:pt x="76" y="108"/>
                  </a:lnTo>
                  <a:lnTo>
                    <a:pt x="76" y="135"/>
                  </a:lnTo>
                  <a:lnTo>
                    <a:pt x="76" y="162"/>
                  </a:lnTo>
                  <a:lnTo>
                    <a:pt x="76" y="189"/>
                  </a:lnTo>
                  <a:lnTo>
                    <a:pt x="80" y="135"/>
                  </a:lnTo>
                  <a:lnTo>
                    <a:pt x="80" y="108"/>
                  </a:lnTo>
                  <a:lnTo>
                    <a:pt x="80" y="81"/>
                  </a:lnTo>
                  <a:lnTo>
                    <a:pt x="80" y="54"/>
                  </a:lnTo>
                  <a:lnTo>
                    <a:pt x="80" y="27"/>
                  </a:lnTo>
                  <a:lnTo>
                    <a:pt x="90" y="54"/>
                  </a:lnTo>
                  <a:lnTo>
                    <a:pt x="90" y="81"/>
                  </a:lnTo>
                  <a:lnTo>
                    <a:pt x="94" y="108"/>
                  </a:lnTo>
                  <a:lnTo>
                    <a:pt x="94" y="144"/>
                  </a:lnTo>
                  <a:lnTo>
                    <a:pt x="99" y="171"/>
                  </a:lnTo>
                  <a:lnTo>
                    <a:pt x="99" y="198"/>
                  </a:lnTo>
                  <a:lnTo>
                    <a:pt x="103" y="171"/>
                  </a:lnTo>
                  <a:lnTo>
                    <a:pt x="108" y="144"/>
                  </a:lnTo>
                  <a:lnTo>
                    <a:pt x="108" y="117"/>
                  </a:lnTo>
                  <a:lnTo>
                    <a:pt x="108" y="90"/>
                  </a:lnTo>
                  <a:lnTo>
                    <a:pt x="113" y="63"/>
                  </a:lnTo>
                  <a:lnTo>
                    <a:pt x="113" y="36"/>
                  </a:lnTo>
                  <a:lnTo>
                    <a:pt x="117" y="9"/>
                  </a:lnTo>
                  <a:lnTo>
                    <a:pt x="122" y="36"/>
                  </a:lnTo>
                  <a:lnTo>
                    <a:pt x="122" y="72"/>
                  </a:lnTo>
                  <a:lnTo>
                    <a:pt x="122" y="99"/>
                  </a:lnTo>
                  <a:lnTo>
                    <a:pt x="122" y="126"/>
                  </a:lnTo>
                  <a:lnTo>
                    <a:pt x="127" y="153"/>
                  </a:lnTo>
                  <a:lnTo>
                    <a:pt x="127" y="180"/>
                  </a:lnTo>
                  <a:lnTo>
                    <a:pt x="127" y="207"/>
                  </a:lnTo>
                  <a:lnTo>
                    <a:pt x="131" y="171"/>
                  </a:lnTo>
                  <a:lnTo>
                    <a:pt x="131" y="144"/>
                  </a:lnTo>
                  <a:lnTo>
                    <a:pt x="136" y="117"/>
                  </a:lnTo>
                  <a:lnTo>
                    <a:pt x="136" y="90"/>
                  </a:lnTo>
                  <a:lnTo>
                    <a:pt x="136" y="63"/>
                  </a:lnTo>
                  <a:lnTo>
                    <a:pt x="136" y="36"/>
                  </a:lnTo>
                  <a:lnTo>
                    <a:pt x="141" y="63"/>
                  </a:lnTo>
                  <a:lnTo>
                    <a:pt x="145" y="90"/>
                  </a:lnTo>
                  <a:lnTo>
                    <a:pt x="145" y="117"/>
                  </a:lnTo>
                  <a:lnTo>
                    <a:pt x="145" y="144"/>
                  </a:lnTo>
                  <a:lnTo>
                    <a:pt x="150" y="171"/>
                  </a:lnTo>
                  <a:lnTo>
                    <a:pt x="154" y="198"/>
                  </a:lnTo>
                  <a:lnTo>
                    <a:pt x="154" y="171"/>
                  </a:lnTo>
                  <a:lnTo>
                    <a:pt x="154" y="144"/>
                  </a:lnTo>
                  <a:lnTo>
                    <a:pt x="154" y="117"/>
                  </a:lnTo>
                  <a:lnTo>
                    <a:pt x="154" y="90"/>
                  </a:lnTo>
                  <a:lnTo>
                    <a:pt x="154" y="63"/>
                  </a:lnTo>
                  <a:lnTo>
                    <a:pt x="164" y="99"/>
                  </a:lnTo>
                  <a:lnTo>
                    <a:pt x="164" y="135"/>
                  </a:lnTo>
                  <a:lnTo>
                    <a:pt x="168" y="162"/>
                  </a:lnTo>
                  <a:lnTo>
                    <a:pt x="168" y="189"/>
                  </a:lnTo>
                  <a:lnTo>
                    <a:pt x="173" y="216"/>
                  </a:lnTo>
                  <a:lnTo>
                    <a:pt x="178" y="153"/>
                  </a:lnTo>
                  <a:lnTo>
                    <a:pt x="178" y="117"/>
                  </a:lnTo>
                  <a:lnTo>
                    <a:pt x="182" y="81"/>
                  </a:lnTo>
                  <a:lnTo>
                    <a:pt x="182" y="54"/>
                  </a:lnTo>
                  <a:lnTo>
                    <a:pt x="182" y="27"/>
                  </a:lnTo>
                  <a:lnTo>
                    <a:pt x="187" y="63"/>
                  </a:lnTo>
                  <a:lnTo>
                    <a:pt x="187" y="90"/>
                  </a:lnTo>
                  <a:lnTo>
                    <a:pt x="187" y="117"/>
                  </a:lnTo>
                  <a:lnTo>
                    <a:pt x="187" y="144"/>
                  </a:lnTo>
                  <a:lnTo>
                    <a:pt x="187" y="171"/>
                  </a:lnTo>
                  <a:lnTo>
                    <a:pt x="187" y="198"/>
                  </a:lnTo>
                  <a:lnTo>
                    <a:pt x="192" y="225"/>
                  </a:lnTo>
                  <a:lnTo>
                    <a:pt x="192" y="189"/>
                  </a:lnTo>
                  <a:lnTo>
                    <a:pt x="192" y="153"/>
                  </a:lnTo>
                  <a:lnTo>
                    <a:pt x="192" y="117"/>
                  </a:lnTo>
                  <a:lnTo>
                    <a:pt x="192" y="90"/>
                  </a:lnTo>
                  <a:lnTo>
                    <a:pt x="192" y="63"/>
                  </a:lnTo>
                  <a:lnTo>
                    <a:pt x="192" y="36"/>
                  </a:lnTo>
                  <a:lnTo>
                    <a:pt x="201" y="72"/>
                  </a:lnTo>
                  <a:lnTo>
                    <a:pt x="201" y="99"/>
                  </a:lnTo>
                  <a:lnTo>
                    <a:pt x="210" y="135"/>
                  </a:lnTo>
                  <a:lnTo>
                    <a:pt x="219" y="171"/>
                  </a:lnTo>
                  <a:lnTo>
                    <a:pt x="219" y="198"/>
                  </a:lnTo>
                  <a:lnTo>
                    <a:pt x="224" y="225"/>
                  </a:lnTo>
                  <a:lnTo>
                    <a:pt x="229" y="252"/>
                  </a:lnTo>
                  <a:lnTo>
                    <a:pt x="229" y="216"/>
                  </a:lnTo>
                  <a:lnTo>
                    <a:pt x="229" y="180"/>
                  </a:lnTo>
                  <a:lnTo>
                    <a:pt x="229" y="144"/>
                  </a:lnTo>
                  <a:lnTo>
                    <a:pt x="229" y="117"/>
                  </a:lnTo>
                  <a:lnTo>
                    <a:pt x="229" y="81"/>
                  </a:lnTo>
                  <a:lnTo>
                    <a:pt x="229" y="54"/>
                  </a:lnTo>
                  <a:lnTo>
                    <a:pt x="238" y="117"/>
                  </a:lnTo>
                  <a:lnTo>
                    <a:pt x="238" y="153"/>
                  </a:lnTo>
                  <a:lnTo>
                    <a:pt x="242" y="180"/>
                  </a:lnTo>
                  <a:lnTo>
                    <a:pt x="242" y="207"/>
                  </a:lnTo>
                  <a:lnTo>
                    <a:pt x="247" y="153"/>
                  </a:lnTo>
                  <a:lnTo>
                    <a:pt x="247" y="81"/>
                  </a:lnTo>
                  <a:lnTo>
                    <a:pt x="247" y="54"/>
                  </a:lnTo>
                  <a:lnTo>
                    <a:pt x="247" y="27"/>
                  </a:lnTo>
                  <a:lnTo>
                    <a:pt x="247" y="0"/>
                  </a:lnTo>
                  <a:lnTo>
                    <a:pt x="252" y="36"/>
                  </a:lnTo>
                  <a:lnTo>
                    <a:pt x="252" y="63"/>
                  </a:lnTo>
                  <a:lnTo>
                    <a:pt x="256" y="99"/>
                  </a:lnTo>
                  <a:lnTo>
                    <a:pt x="256" y="135"/>
                  </a:lnTo>
                  <a:lnTo>
                    <a:pt x="256" y="162"/>
                  </a:lnTo>
                  <a:lnTo>
                    <a:pt x="256" y="189"/>
                  </a:lnTo>
                  <a:lnTo>
                    <a:pt x="256" y="216"/>
                  </a:lnTo>
                  <a:lnTo>
                    <a:pt x="256" y="252"/>
                  </a:lnTo>
                  <a:lnTo>
                    <a:pt x="256" y="225"/>
                  </a:lnTo>
                  <a:lnTo>
                    <a:pt x="256" y="189"/>
                  </a:lnTo>
                  <a:lnTo>
                    <a:pt x="256" y="162"/>
                  </a:lnTo>
                  <a:lnTo>
                    <a:pt x="256" y="135"/>
                  </a:lnTo>
                  <a:lnTo>
                    <a:pt x="261" y="108"/>
                  </a:lnTo>
                  <a:lnTo>
                    <a:pt x="261" y="81"/>
                  </a:lnTo>
                  <a:lnTo>
                    <a:pt x="261" y="54"/>
                  </a:lnTo>
                  <a:lnTo>
                    <a:pt x="261" y="27"/>
                  </a:lnTo>
                  <a:lnTo>
                    <a:pt x="261" y="0"/>
                  </a:lnTo>
                  <a:lnTo>
                    <a:pt x="261" y="36"/>
                  </a:lnTo>
                  <a:lnTo>
                    <a:pt x="261" y="63"/>
                  </a:lnTo>
                  <a:lnTo>
                    <a:pt x="261" y="99"/>
                  </a:lnTo>
                  <a:lnTo>
                    <a:pt x="261" y="126"/>
                  </a:lnTo>
                  <a:lnTo>
                    <a:pt x="261" y="162"/>
                  </a:lnTo>
                  <a:lnTo>
                    <a:pt x="261" y="198"/>
                  </a:lnTo>
                  <a:lnTo>
                    <a:pt x="261" y="225"/>
                  </a:lnTo>
                  <a:lnTo>
                    <a:pt x="266" y="252"/>
                  </a:lnTo>
                  <a:lnTo>
                    <a:pt x="266" y="225"/>
                  </a:lnTo>
                  <a:lnTo>
                    <a:pt x="266" y="171"/>
                  </a:lnTo>
                  <a:lnTo>
                    <a:pt x="266" y="144"/>
                  </a:lnTo>
                  <a:lnTo>
                    <a:pt x="266" y="117"/>
                  </a:lnTo>
                  <a:lnTo>
                    <a:pt x="266" y="90"/>
                  </a:lnTo>
                  <a:lnTo>
                    <a:pt x="266" y="54"/>
                  </a:lnTo>
                  <a:lnTo>
                    <a:pt x="266" y="27"/>
                  </a:lnTo>
                  <a:lnTo>
                    <a:pt x="266" y="54"/>
                  </a:lnTo>
                  <a:lnTo>
                    <a:pt x="266" y="81"/>
                  </a:lnTo>
                  <a:lnTo>
                    <a:pt x="266" y="108"/>
                  </a:lnTo>
                  <a:lnTo>
                    <a:pt x="266" y="144"/>
                  </a:lnTo>
                  <a:lnTo>
                    <a:pt x="266" y="171"/>
                  </a:lnTo>
                  <a:lnTo>
                    <a:pt x="266" y="198"/>
                  </a:lnTo>
                  <a:lnTo>
                    <a:pt x="266" y="225"/>
                  </a:lnTo>
                  <a:lnTo>
                    <a:pt x="266" y="252"/>
                  </a:lnTo>
                  <a:lnTo>
                    <a:pt x="266" y="225"/>
                  </a:lnTo>
                  <a:lnTo>
                    <a:pt x="266" y="189"/>
                  </a:lnTo>
                  <a:lnTo>
                    <a:pt x="266" y="162"/>
                  </a:lnTo>
                  <a:lnTo>
                    <a:pt x="266" y="135"/>
                  </a:lnTo>
                  <a:lnTo>
                    <a:pt x="266" y="108"/>
                  </a:lnTo>
                  <a:lnTo>
                    <a:pt x="266" y="81"/>
                  </a:lnTo>
                  <a:lnTo>
                    <a:pt x="266" y="54"/>
                  </a:lnTo>
                  <a:lnTo>
                    <a:pt x="266" y="27"/>
                  </a:lnTo>
                  <a:lnTo>
                    <a:pt x="280" y="9"/>
                  </a:lnTo>
                  <a:lnTo>
                    <a:pt x="280" y="36"/>
                  </a:lnTo>
                  <a:lnTo>
                    <a:pt x="284" y="63"/>
                  </a:lnTo>
                  <a:lnTo>
                    <a:pt x="289" y="90"/>
                  </a:lnTo>
                  <a:lnTo>
                    <a:pt x="293" y="117"/>
                  </a:lnTo>
                  <a:lnTo>
                    <a:pt x="298" y="153"/>
                  </a:lnTo>
                  <a:lnTo>
                    <a:pt x="298" y="180"/>
                  </a:lnTo>
                  <a:lnTo>
                    <a:pt x="303" y="207"/>
                  </a:lnTo>
                  <a:lnTo>
                    <a:pt x="303" y="234"/>
                  </a:lnTo>
                  <a:lnTo>
                    <a:pt x="307" y="261"/>
                  </a:lnTo>
                  <a:lnTo>
                    <a:pt x="307" y="288"/>
                  </a:lnTo>
                  <a:lnTo>
                    <a:pt x="307" y="315"/>
                  </a:lnTo>
                  <a:lnTo>
                    <a:pt x="312" y="342"/>
                  </a:lnTo>
                  <a:lnTo>
                    <a:pt x="312" y="369"/>
                  </a:lnTo>
                  <a:lnTo>
                    <a:pt x="312" y="396"/>
                  </a:lnTo>
                  <a:lnTo>
                    <a:pt x="312" y="42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21" name="Freeform 63"/>
            <p:cNvSpPr>
              <a:spLocks/>
            </p:cNvSpPr>
            <p:nvPr/>
          </p:nvSpPr>
          <p:spPr bwMode="auto">
            <a:xfrm>
              <a:off x="4460" y="1892"/>
              <a:ext cx="313" cy="424"/>
            </a:xfrm>
            <a:custGeom>
              <a:avLst/>
              <a:gdLst>
                <a:gd name="T0" fmla="*/ 6 w 313"/>
                <a:gd name="T1" fmla="*/ 72 h 424"/>
                <a:gd name="T2" fmla="*/ 6 w 313"/>
                <a:gd name="T3" fmla="*/ 153 h 424"/>
                <a:gd name="T4" fmla="*/ 15 w 313"/>
                <a:gd name="T5" fmla="*/ 234 h 424"/>
                <a:gd name="T6" fmla="*/ 25 w 313"/>
                <a:gd name="T7" fmla="*/ 315 h 424"/>
                <a:gd name="T8" fmla="*/ 34 w 313"/>
                <a:gd name="T9" fmla="*/ 396 h 424"/>
                <a:gd name="T10" fmla="*/ 39 w 313"/>
                <a:gd name="T11" fmla="*/ 315 h 424"/>
                <a:gd name="T12" fmla="*/ 43 w 313"/>
                <a:gd name="T13" fmla="*/ 342 h 424"/>
                <a:gd name="T14" fmla="*/ 53 w 313"/>
                <a:gd name="T15" fmla="*/ 369 h 424"/>
                <a:gd name="T16" fmla="*/ 53 w 313"/>
                <a:gd name="T17" fmla="*/ 279 h 424"/>
                <a:gd name="T18" fmla="*/ 62 w 313"/>
                <a:gd name="T19" fmla="*/ 306 h 424"/>
                <a:gd name="T20" fmla="*/ 71 w 313"/>
                <a:gd name="T21" fmla="*/ 342 h 424"/>
                <a:gd name="T22" fmla="*/ 76 w 313"/>
                <a:gd name="T23" fmla="*/ 261 h 424"/>
                <a:gd name="T24" fmla="*/ 80 w 313"/>
                <a:gd name="T25" fmla="*/ 315 h 424"/>
                <a:gd name="T26" fmla="*/ 80 w 313"/>
                <a:gd name="T27" fmla="*/ 396 h 424"/>
                <a:gd name="T28" fmla="*/ 94 w 313"/>
                <a:gd name="T29" fmla="*/ 315 h 424"/>
                <a:gd name="T30" fmla="*/ 99 w 313"/>
                <a:gd name="T31" fmla="*/ 225 h 424"/>
                <a:gd name="T32" fmla="*/ 108 w 313"/>
                <a:gd name="T33" fmla="*/ 306 h 424"/>
                <a:gd name="T34" fmla="*/ 113 w 313"/>
                <a:gd name="T35" fmla="*/ 387 h 424"/>
                <a:gd name="T36" fmla="*/ 122 w 313"/>
                <a:gd name="T37" fmla="*/ 351 h 424"/>
                <a:gd name="T38" fmla="*/ 127 w 313"/>
                <a:gd name="T39" fmla="*/ 270 h 424"/>
                <a:gd name="T40" fmla="*/ 131 w 313"/>
                <a:gd name="T41" fmla="*/ 252 h 424"/>
                <a:gd name="T42" fmla="*/ 136 w 313"/>
                <a:gd name="T43" fmla="*/ 333 h 424"/>
                <a:gd name="T44" fmla="*/ 141 w 313"/>
                <a:gd name="T45" fmla="*/ 360 h 424"/>
                <a:gd name="T46" fmla="*/ 145 w 313"/>
                <a:gd name="T47" fmla="*/ 279 h 424"/>
                <a:gd name="T48" fmla="*/ 154 w 313"/>
                <a:gd name="T49" fmla="*/ 252 h 424"/>
                <a:gd name="T50" fmla="*/ 154 w 313"/>
                <a:gd name="T51" fmla="*/ 333 h 424"/>
                <a:gd name="T52" fmla="*/ 164 w 313"/>
                <a:gd name="T53" fmla="*/ 288 h 424"/>
                <a:gd name="T54" fmla="*/ 173 w 313"/>
                <a:gd name="T55" fmla="*/ 207 h 424"/>
                <a:gd name="T56" fmla="*/ 182 w 313"/>
                <a:gd name="T57" fmla="*/ 342 h 424"/>
                <a:gd name="T58" fmla="*/ 187 w 313"/>
                <a:gd name="T59" fmla="*/ 360 h 424"/>
                <a:gd name="T60" fmla="*/ 187 w 313"/>
                <a:gd name="T61" fmla="*/ 279 h 424"/>
                <a:gd name="T62" fmla="*/ 192 w 313"/>
                <a:gd name="T63" fmla="*/ 198 h 424"/>
                <a:gd name="T64" fmla="*/ 192 w 313"/>
                <a:gd name="T65" fmla="*/ 306 h 424"/>
                <a:gd name="T66" fmla="*/ 192 w 313"/>
                <a:gd name="T67" fmla="*/ 387 h 424"/>
                <a:gd name="T68" fmla="*/ 210 w 313"/>
                <a:gd name="T69" fmla="*/ 288 h 424"/>
                <a:gd name="T70" fmla="*/ 224 w 313"/>
                <a:gd name="T71" fmla="*/ 198 h 424"/>
                <a:gd name="T72" fmla="*/ 229 w 313"/>
                <a:gd name="T73" fmla="*/ 243 h 424"/>
                <a:gd name="T74" fmla="*/ 229 w 313"/>
                <a:gd name="T75" fmla="*/ 342 h 424"/>
                <a:gd name="T76" fmla="*/ 238 w 313"/>
                <a:gd name="T77" fmla="*/ 270 h 424"/>
                <a:gd name="T78" fmla="*/ 247 w 313"/>
                <a:gd name="T79" fmla="*/ 270 h 424"/>
                <a:gd name="T80" fmla="*/ 247 w 313"/>
                <a:gd name="T81" fmla="*/ 396 h 424"/>
                <a:gd name="T82" fmla="*/ 252 w 313"/>
                <a:gd name="T83" fmla="*/ 360 h 424"/>
                <a:gd name="T84" fmla="*/ 256 w 313"/>
                <a:gd name="T85" fmla="*/ 261 h 424"/>
                <a:gd name="T86" fmla="*/ 256 w 313"/>
                <a:gd name="T87" fmla="*/ 171 h 424"/>
                <a:gd name="T88" fmla="*/ 256 w 313"/>
                <a:gd name="T89" fmla="*/ 261 h 424"/>
                <a:gd name="T90" fmla="*/ 261 w 313"/>
                <a:gd name="T91" fmla="*/ 342 h 424"/>
                <a:gd name="T92" fmla="*/ 261 w 313"/>
                <a:gd name="T93" fmla="*/ 423 h 424"/>
                <a:gd name="T94" fmla="*/ 261 w 313"/>
                <a:gd name="T95" fmla="*/ 324 h 424"/>
                <a:gd name="T96" fmla="*/ 261 w 313"/>
                <a:gd name="T97" fmla="*/ 225 h 424"/>
                <a:gd name="T98" fmla="*/ 266 w 313"/>
                <a:gd name="T99" fmla="*/ 198 h 424"/>
                <a:gd name="T100" fmla="*/ 266 w 313"/>
                <a:gd name="T101" fmla="*/ 306 h 424"/>
                <a:gd name="T102" fmla="*/ 266 w 313"/>
                <a:gd name="T103" fmla="*/ 396 h 424"/>
                <a:gd name="T104" fmla="*/ 266 w 313"/>
                <a:gd name="T105" fmla="*/ 315 h 424"/>
                <a:gd name="T106" fmla="*/ 266 w 313"/>
                <a:gd name="T107" fmla="*/ 225 h 424"/>
                <a:gd name="T108" fmla="*/ 266 w 313"/>
                <a:gd name="T109" fmla="*/ 198 h 424"/>
                <a:gd name="T110" fmla="*/ 266 w 313"/>
                <a:gd name="T111" fmla="*/ 288 h 424"/>
                <a:gd name="T112" fmla="*/ 266 w 313"/>
                <a:gd name="T113" fmla="*/ 369 h 424"/>
                <a:gd name="T114" fmla="*/ 280 w 313"/>
                <a:gd name="T115" fmla="*/ 387 h 424"/>
                <a:gd name="T116" fmla="*/ 293 w 313"/>
                <a:gd name="T117" fmla="*/ 306 h 424"/>
                <a:gd name="T118" fmla="*/ 303 w 313"/>
                <a:gd name="T119" fmla="*/ 216 h 424"/>
                <a:gd name="T120" fmla="*/ 307 w 313"/>
                <a:gd name="T121" fmla="*/ 135 h 424"/>
                <a:gd name="T122" fmla="*/ 312 w 313"/>
                <a:gd name="T123" fmla="*/ 54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3"/>
                <a:gd name="T187" fmla="*/ 0 h 424"/>
                <a:gd name="T188" fmla="*/ 313 w 313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3" h="424">
                  <a:moveTo>
                    <a:pt x="0" y="12"/>
                  </a:moveTo>
                  <a:lnTo>
                    <a:pt x="6" y="45"/>
                  </a:lnTo>
                  <a:lnTo>
                    <a:pt x="6" y="72"/>
                  </a:lnTo>
                  <a:lnTo>
                    <a:pt x="6" y="99"/>
                  </a:lnTo>
                  <a:lnTo>
                    <a:pt x="6" y="126"/>
                  </a:lnTo>
                  <a:lnTo>
                    <a:pt x="6" y="153"/>
                  </a:lnTo>
                  <a:lnTo>
                    <a:pt x="11" y="180"/>
                  </a:lnTo>
                  <a:lnTo>
                    <a:pt x="15" y="207"/>
                  </a:lnTo>
                  <a:lnTo>
                    <a:pt x="15" y="234"/>
                  </a:lnTo>
                  <a:lnTo>
                    <a:pt x="20" y="261"/>
                  </a:lnTo>
                  <a:lnTo>
                    <a:pt x="25" y="288"/>
                  </a:lnTo>
                  <a:lnTo>
                    <a:pt x="25" y="315"/>
                  </a:lnTo>
                  <a:lnTo>
                    <a:pt x="25" y="342"/>
                  </a:lnTo>
                  <a:lnTo>
                    <a:pt x="29" y="369"/>
                  </a:lnTo>
                  <a:lnTo>
                    <a:pt x="34" y="396"/>
                  </a:lnTo>
                  <a:lnTo>
                    <a:pt x="34" y="369"/>
                  </a:lnTo>
                  <a:lnTo>
                    <a:pt x="39" y="342"/>
                  </a:lnTo>
                  <a:lnTo>
                    <a:pt x="39" y="315"/>
                  </a:lnTo>
                  <a:lnTo>
                    <a:pt x="43" y="288"/>
                  </a:lnTo>
                  <a:lnTo>
                    <a:pt x="43" y="315"/>
                  </a:lnTo>
                  <a:lnTo>
                    <a:pt x="43" y="342"/>
                  </a:lnTo>
                  <a:lnTo>
                    <a:pt x="43" y="369"/>
                  </a:lnTo>
                  <a:lnTo>
                    <a:pt x="48" y="396"/>
                  </a:lnTo>
                  <a:lnTo>
                    <a:pt x="53" y="369"/>
                  </a:lnTo>
                  <a:lnTo>
                    <a:pt x="53" y="333"/>
                  </a:lnTo>
                  <a:lnTo>
                    <a:pt x="53" y="306"/>
                  </a:lnTo>
                  <a:lnTo>
                    <a:pt x="53" y="279"/>
                  </a:lnTo>
                  <a:lnTo>
                    <a:pt x="57" y="252"/>
                  </a:lnTo>
                  <a:lnTo>
                    <a:pt x="57" y="279"/>
                  </a:lnTo>
                  <a:lnTo>
                    <a:pt x="62" y="306"/>
                  </a:lnTo>
                  <a:lnTo>
                    <a:pt x="62" y="333"/>
                  </a:lnTo>
                  <a:lnTo>
                    <a:pt x="66" y="369"/>
                  </a:lnTo>
                  <a:lnTo>
                    <a:pt x="71" y="342"/>
                  </a:lnTo>
                  <a:lnTo>
                    <a:pt x="76" y="315"/>
                  </a:lnTo>
                  <a:lnTo>
                    <a:pt x="76" y="288"/>
                  </a:lnTo>
                  <a:lnTo>
                    <a:pt x="76" y="261"/>
                  </a:lnTo>
                  <a:lnTo>
                    <a:pt x="76" y="234"/>
                  </a:lnTo>
                  <a:lnTo>
                    <a:pt x="80" y="288"/>
                  </a:lnTo>
                  <a:lnTo>
                    <a:pt x="80" y="315"/>
                  </a:lnTo>
                  <a:lnTo>
                    <a:pt x="80" y="342"/>
                  </a:lnTo>
                  <a:lnTo>
                    <a:pt x="80" y="369"/>
                  </a:lnTo>
                  <a:lnTo>
                    <a:pt x="80" y="396"/>
                  </a:lnTo>
                  <a:lnTo>
                    <a:pt x="90" y="369"/>
                  </a:lnTo>
                  <a:lnTo>
                    <a:pt x="90" y="342"/>
                  </a:lnTo>
                  <a:lnTo>
                    <a:pt x="94" y="315"/>
                  </a:lnTo>
                  <a:lnTo>
                    <a:pt x="94" y="279"/>
                  </a:lnTo>
                  <a:lnTo>
                    <a:pt x="99" y="252"/>
                  </a:lnTo>
                  <a:lnTo>
                    <a:pt x="99" y="225"/>
                  </a:lnTo>
                  <a:lnTo>
                    <a:pt x="103" y="252"/>
                  </a:lnTo>
                  <a:lnTo>
                    <a:pt x="108" y="279"/>
                  </a:lnTo>
                  <a:lnTo>
                    <a:pt x="108" y="306"/>
                  </a:lnTo>
                  <a:lnTo>
                    <a:pt x="108" y="333"/>
                  </a:lnTo>
                  <a:lnTo>
                    <a:pt x="113" y="360"/>
                  </a:lnTo>
                  <a:lnTo>
                    <a:pt x="113" y="387"/>
                  </a:lnTo>
                  <a:lnTo>
                    <a:pt x="117" y="414"/>
                  </a:lnTo>
                  <a:lnTo>
                    <a:pt x="122" y="387"/>
                  </a:lnTo>
                  <a:lnTo>
                    <a:pt x="122" y="351"/>
                  </a:lnTo>
                  <a:lnTo>
                    <a:pt x="122" y="324"/>
                  </a:lnTo>
                  <a:lnTo>
                    <a:pt x="122" y="297"/>
                  </a:lnTo>
                  <a:lnTo>
                    <a:pt x="127" y="270"/>
                  </a:lnTo>
                  <a:lnTo>
                    <a:pt x="127" y="243"/>
                  </a:lnTo>
                  <a:lnTo>
                    <a:pt x="127" y="216"/>
                  </a:lnTo>
                  <a:lnTo>
                    <a:pt x="131" y="252"/>
                  </a:lnTo>
                  <a:lnTo>
                    <a:pt x="131" y="279"/>
                  </a:lnTo>
                  <a:lnTo>
                    <a:pt x="136" y="306"/>
                  </a:lnTo>
                  <a:lnTo>
                    <a:pt x="136" y="333"/>
                  </a:lnTo>
                  <a:lnTo>
                    <a:pt x="136" y="360"/>
                  </a:lnTo>
                  <a:lnTo>
                    <a:pt x="136" y="387"/>
                  </a:lnTo>
                  <a:lnTo>
                    <a:pt x="141" y="360"/>
                  </a:lnTo>
                  <a:lnTo>
                    <a:pt x="145" y="333"/>
                  </a:lnTo>
                  <a:lnTo>
                    <a:pt x="145" y="306"/>
                  </a:lnTo>
                  <a:lnTo>
                    <a:pt x="145" y="279"/>
                  </a:lnTo>
                  <a:lnTo>
                    <a:pt x="150" y="252"/>
                  </a:lnTo>
                  <a:lnTo>
                    <a:pt x="154" y="225"/>
                  </a:lnTo>
                  <a:lnTo>
                    <a:pt x="154" y="252"/>
                  </a:lnTo>
                  <a:lnTo>
                    <a:pt x="154" y="279"/>
                  </a:lnTo>
                  <a:lnTo>
                    <a:pt x="154" y="306"/>
                  </a:lnTo>
                  <a:lnTo>
                    <a:pt x="154" y="333"/>
                  </a:lnTo>
                  <a:lnTo>
                    <a:pt x="154" y="360"/>
                  </a:lnTo>
                  <a:lnTo>
                    <a:pt x="164" y="324"/>
                  </a:lnTo>
                  <a:lnTo>
                    <a:pt x="164" y="288"/>
                  </a:lnTo>
                  <a:lnTo>
                    <a:pt x="168" y="261"/>
                  </a:lnTo>
                  <a:lnTo>
                    <a:pt x="168" y="234"/>
                  </a:lnTo>
                  <a:lnTo>
                    <a:pt x="173" y="207"/>
                  </a:lnTo>
                  <a:lnTo>
                    <a:pt x="178" y="270"/>
                  </a:lnTo>
                  <a:lnTo>
                    <a:pt x="178" y="306"/>
                  </a:lnTo>
                  <a:lnTo>
                    <a:pt x="182" y="342"/>
                  </a:lnTo>
                  <a:lnTo>
                    <a:pt x="182" y="369"/>
                  </a:lnTo>
                  <a:lnTo>
                    <a:pt x="182" y="396"/>
                  </a:lnTo>
                  <a:lnTo>
                    <a:pt x="187" y="360"/>
                  </a:lnTo>
                  <a:lnTo>
                    <a:pt x="187" y="333"/>
                  </a:lnTo>
                  <a:lnTo>
                    <a:pt x="187" y="306"/>
                  </a:lnTo>
                  <a:lnTo>
                    <a:pt x="187" y="279"/>
                  </a:lnTo>
                  <a:lnTo>
                    <a:pt x="187" y="252"/>
                  </a:lnTo>
                  <a:lnTo>
                    <a:pt x="187" y="225"/>
                  </a:lnTo>
                  <a:lnTo>
                    <a:pt x="192" y="198"/>
                  </a:lnTo>
                  <a:lnTo>
                    <a:pt x="192" y="234"/>
                  </a:lnTo>
                  <a:lnTo>
                    <a:pt x="192" y="270"/>
                  </a:lnTo>
                  <a:lnTo>
                    <a:pt x="192" y="306"/>
                  </a:lnTo>
                  <a:lnTo>
                    <a:pt x="192" y="333"/>
                  </a:lnTo>
                  <a:lnTo>
                    <a:pt x="192" y="360"/>
                  </a:lnTo>
                  <a:lnTo>
                    <a:pt x="192" y="387"/>
                  </a:lnTo>
                  <a:lnTo>
                    <a:pt x="201" y="351"/>
                  </a:lnTo>
                  <a:lnTo>
                    <a:pt x="201" y="324"/>
                  </a:lnTo>
                  <a:lnTo>
                    <a:pt x="210" y="288"/>
                  </a:lnTo>
                  <a:lnTo>
                    <a:pt x="219" y="252"/>
                  </a:lnTo>
                  <a:lnTo>
                    <a:pt x="219" y="225"/>
                  </a:lnTo>
                  <a:lnTo>
                    <a:pt x="224" y="198"/>
                  </a:lnTo>
                  <a:lnTo>
                    <a:pt x="229" y="171"/>
                  </a:lnTo>
                  <a:lnTo>
                    <a:pt x="229" y="207"/>
                  </a:lnTo>
                  <a:lnTo>
                    <a:pt x="229" y="243"/>
                  </a:lnTo>
                  <a:lnTo>
                    <a:pt x="229" y="279"/>
                  </a:lnTo>
                  <a:lnTo>
                    <a:pt x="229" y="306"/>
                  </a:lnTo>
                  <a:lnTo>
                    <a:pt x="229" y="342"/>
                  </a:lnTo>
                  <a:lnTo>
                    <a:pt x="229" y="369"/>
                  </a:lnTo>
                  <a:lnTo>
                    <a:pt x="238" y="306"/>
                  </a:lnTo>
                  <a:lnTo>
                    <a:pt x="238" y="270"/>
                  </a:lnTo>
                  <a:lnTo>
                    <a:pt x="242" y="243"/>
                  </a:lnTo>
                  <a:lnTo>
                    <a:pt x="242" y="216"/>
                  </a:lnTo>
                  <a:lnTo>
                    <a:pt x="247" y="270"/>
                  </a:lnTo>
                  <a:lnTo>
                    <a:pt x="247" y="342"/>
                  </a:lnTo>
                  <a:lnTo>
                    <a:pt x="247" y="369"/>
                  </a:lnTo>
                  <a:lnTo>
                    <a:pt x="247" y="396"/>
                  </a:lnTo>
                  <a:lnTo>
                    <a:pt x="247" y="423"/>
                  </a:lnTo>
                  <a:lnTo>
                    <a:pt x="252" y="387"/>
                  </a:lnTo>
                  <a:lnTo>
                    <a:pt x="252" y="360"/>
                  </a:lnTo>
                  <a:lnTo>
                    <a:pt x="256" y="324"/>
                  </a:lnTo>
                  <a:lnTo>
                    <a:pt x="256" y="288"/>
                  </a:lnTo>
                  <a:lnTo>
                    <a:pt x="256" y="261"/>
                  </a:lnTo>
                  <a:lnTo>
                    <a:pt x="256" y="234"/>
                  </a:lnTo>
                  <a:lnTo>
                    <a:pt x="256" y="207"/>
                  </a:lnTo>
                  <a:lnTo>
                    <a:pt x="256" y="171"/>
                  </a:lnTo>
                  <a:lnTo>
                    <a:pt x="256" y="198"/>
                  </a:lnTo>
                  <a:lnTo>
                    <a:pt x="256" y="234"/>
                  </a:lnTo>
                  <a:lnTo>
                    <a:pt x="256" y="261"/>
                  </a:lnTo>
                  <a:lnTo>
                    <a:pt x="256" y="288"/>
                  </a:lnTo>
                  <a:lnTo>
                    <a:pt x="261" y="315"/>
                  </a:lnTo>
                  <a:lnTo>
                    <a:pt x="261" y="342"/>
                  </a:lnTo>
                  <a:lnTo>
                    <a:pt x="261" y="369"/>
                  </a:lnTo>
                  <a:lnTo>
                    <a:pt x="261" y="396"/>
                  </a:lnTo>
                  <a:lnTo>
                    <a:pt x="261" y="423"/>
                  </a:lnTo>
                  <a:lnTo>
                    <a:pt x="261" y="387"/>
                  </a:lnTo>
                  <a:lnTo>
                    <a:pt x="261" y="360"/>
                  </a:lnTo>
                  <a:lnTo>
                    <a:pt x="261" y="324"/>
                  </a:lnTo>
                  <a:lnTo>
                    <a:pt x="261" y="297"/>
                  </a:lnTo>
                  <a:lnTo>
                    <a:pt x="261" y="261"/>
                  </a:lnTo>
                  <a:lnTo>
                    <a:pt x="261" y="225"/>
                  </a:lnTo>
                  <a:lnTo>
                    <a:pt x="261" y="198"/>
                  </a:lnTo>
                  <a:lnTo>
                    <a:pt x="266" y="171"/>
                  </a:lnTo>
                  <a:lnTo>
                    <a:pt x="266" y="198"/>
                  </a:lnTo>
                  <a:lnTo>
                    <a:pt x="266" y="252"/>
                  </a:lnTo>
                  <a:lnTo>
                    <a:pt x="266" y="279"/>
                  </a:lnTo>
                  <a:lnTo>
                    <a:pt x="266" y="306"/>
                  </a:lnTo>
                  <a:lnTo>
                    <a:pt x="266" y="333"/>
                  </a:lnTo>
                  <a:lnTo>
                    <a:pt x="266" y="369"/>
                  </a:lnTo>
                  <a:lnTo>
                    <a:pt x="266" y="396"/>
                  </a:lnTo>
                  <a:lnTo>
                    <a:pt x="266" y="369"/>
                  </a:lnTo>
                  <a:lnTo>
                    <a:pt x="266" y="342"/>
                  </a:lnTo>
                  <a:lnTo>
                    <a:pt x="266" y="315"/>
                  </a:lnTo>
                  <a:lnTo>
                    <a:pt x="266" y="279"/>
                  </a:lnTo>
                  <a:lnTo>
                    <a:pt x="266" y="252"/>
                  </a:lnTo>
                  <a:lnTo>
                    <a:pt x="266" y="225"/>
                  </a:lnTo>
                  <a:lnTo>
                    <a:pt x="266" y="198"/>
                  </a:lnTo>
                  <a:lnTo>
                    <a:pt x="266" y="171"/>
                  </a:lnTo>
                  <a:lnTo>
                    <a:pt x="266" y="198"/>
                  </a:lnTo>
                  <a:lnTo>
                    <a:pt x="266" y="234"/>
                  </a:lnTo>
                  <a:lnTo>
                    <a:pt x="266" y="261"/>
                  </a:lnTo>
                  <a:lnTo>
                    <a:pt x="266" y="288"/>
                  </a:lnTo>
                  <a:lnTo>
                    <a:pt x="266" y="315"/>
                  </a:lnTo>
                  <a:lnTo>
                    <a:pt x="266" y="342"/>
                  </a:lnTo>
                  <a:lnTo>
                    <a:pt x="266" y="369"/>
                  </a:lnTo>
                  <a:lnTo>
                    <a:pt x="266" y="396"/>
                  </a:lnTo>
                  <a:lnTo>
                    <a:pt x="280" y="414"/>
                  </a:lnTo>
                  <a:lnTo>
                    <a:pt x="280" y="387"/>
                  </a:lnTo>
                  <a:lnTo>
                    <a:pt x="284" y="360"/>
                  </a:lnTo>
                  <a:lnTo>
                    <a:pt x="289" y="333"/>
                  </a:lnTo>
                  <a:lnTo>
                    <a:pt x="293" y="306"/>
                  </a:lnTo>
                  <a:lnTo>
                    <a:pt x="298" y="270"/>
                  </a:lnTo>
                  <a:lnTo>
                    <a:pt x="298" y="243"/>
                  </a:lnTo>
                  <a:lnTo>
                    <a:pt x="303" y="216"/>
                  </a:lnTo>
                  <a:lnTo>
                    <a:pt x="303" y="189"/>
                  </a:lnTo>
                  <a:lnTo>
                    <a:pt x="307" y="162"/>
                  </a:lnTo>
                  <a:lnTo>
                    <a:pt x="307" y="135"/>
                  </a:lnTo>
                  <a:lnTo>
                    <a:pt x="307" y="108"/>
                  </a:lnTo>
                  <a:lnTo>
                    <a:pt x="312" y="81"/>
                  </a:lnTo>
                  <a:lnTo>
                    <a:pt x="312" y="54"/>
                  </a:lnTo>
                  <a:lnTo>
                    <a:pt x="312" y="27"/>
                  </a:lnTo>
                  <a:lnTo>
                    <a:pt x="31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22" name="Rectangle 64"/>
            <p:cNvSpPr>
              <a:spLocks noChangeArrowheads="1"/>
            </p:cNvSpPr>
            <p:nvPr/>
          </p:nvSpPr>
          <p:spPr bwMode="auto">
            <a:xfrm>
              <a:off x="85" y="1776"/>
              <a:ext cx="5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Inter-</a:t>
              </a:r>
              <a:br>
                <a:rPr lang="en-US" sz="1600"/>
              </a:br>
              <a:r>
                <a:rPr lang="en-US" sz="1600"/>
                <a:t>ference</a:t>
              </a:r>
            </a:p>
          </p:txBody>
        </p:sp>
        <p:sp>
          <p:nvSpPr>
            <p:cNvPr id="28723" name="Line 65"/>
            <p:cNvSpPr>
              <a:spLocks noChangeShapeType="1"/>
            </p:cNvSpPr>
            <p:nvPr/>
          </p:nvSpPr>
          <p:spPr bwMode="auto">
            <a:xfrm>
              <a:off x="912" y="1872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Rectangle 66"/>
          <p:cNvSpPr>
            <a:spLocks noChangeArrowheads="1"/>
          </p:cNvSpPr>
          <p:nvPr/>
        </p:nvSpPr>
        <p:spPr bwMode="auto">
          <a:xfrm>
            <a:off x="10015540" y="1076325"/>
            <a:ext cx="457200" cy="533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683" name="Group 67"/>
          <p:cNvGrpSpPr>
            <a:grpSpLocks/>
          </p:cNvGrpSpPr>
          <p:nvPr/>
        </p:nvGrpSpPr>
        <p:grpSpPr bwMode="auto">
          <a:xfrm>
            <a:off x="1465266" y="3286125"/>
            <a:ext cx="9007475" cy="1430338"/>
            <a:chOff x="86" y="2112"/>
            <a:chExt cx="5674" cy="901"/>
          </a:xfrm>
        </p:grpSpPr>
        <p:grpSp>
          <p:nvGrpSpPr>
            <p:cNvPr id="28691" name="Group 68"/>
            <p:cNvGrpSpPr>
              <a:grpSpLocks/>
            </p:cNvGrpSpPr>
            <p:nvPr/>
          </p:nvGrpSpPr>
          <p:grpSpPr bwMode="auto">
            <a:xfrm>
              <a:off x="1028" y="2112"/>
              <a:ext cx="4681" cy="817"/>
              <a:chOff x="1508" y="2112"/>
              <a:chExt cx="4681" cy="817"/>
            </a:xfrm>
          </p:grpSpPr>
          <p:sp>
            <p:nvSpPr>
              <p:cNvPr id="28697" name="Freeform 69"/>
              <p:cNvSpPr>
                <a:spLocks/>
              </p:cNvSpPr>
              <p:nvPr/>
            </p:nvSpPr>
            <p:spPr bwMode="auto">
              <a:xfrm>
                <a:off x="2444" y="2208"/>
                <a:ext cx="625" cy="241"/>
              </a:xfrm>
              <a:custGeom>
                <a:avLst/>
                <a:gdLst>
                  <a:gd name="T0" fmla="*/ 26 w 625"/>
                  <a:gd name="T1" fmla="*/ 80 h 241"/>
                  <a:gd name="T2" fmla="*/ 26 w 625"/>
                  <a:gd name="T3" fmla="*/ 16 h 241"/>
                  <a:gd name="T4" fmla="*/ 41 w 625"/>
                  <a:gd name="T5" fmla="*/ 85 h 241"/>
                  <a:gd name="T6" fmla="*/ 56 w 625"/>
                  <a:gd name="T7" fmla="*/ 187 h 241"/>
                  <a:gd name="T8" fmla="*/ 60 w 625"/>
                  <a:gd name="T9" fmla="*/ 69 h 241"/>
                  <a:gd name="T10" fmla="*/ 65 w 625"/>
                  <a:gd name="T11" fmla="*/ 21 h 241"/>
                  <a:gd name="T12" fmla="*/ 80 w 625"/>
                  <a:gd name="T13" fmla="*/ 112 h 241"/>
                  <a:gd name="T14" fmla="*/ 105 w 625"/>
                  <a:gd name="T15" fmla="*/ 181 h 241"/>
                  <a:gd name="T16" fmla="*/ 105 w 625"/>
                  <a:gd name="T17" fmla="*/ 80 h 241"/>
                  <a:gd name="T18" fmla="*/ 114 w 625"/>
                  <a:gd name="T19" fmla="*/ 123 h 241"/>
                  <a:gd name="T20" fmla="*/ 134 w 625"/>
                  <a:gd name="T21" fmla="*/ 171 h 241"/>
                  <a:gd name="T22" fmla="*/ 134 w 625"/>
                  <a:gd name="T23" fmla="*/ 53 h 241"/>
                  <a:gd name="T24" fmla="*/ 139 w 625"/>
                  <a:gd name="T25" fmla="*/ 16 h 241"/>
                  <a:gd name="T26" fmla="*/ 154 w 625"/>
                  <a:gd name="T27" fmla="*/ 139 h 241"/>
                  <a:gd name="T28" fmla="*/ 158 w 625"/>
                  <a:gd name="T29" fmla="*/ 203 h 241"/>
                  <a:gd name="T30" fmla="*/ 173 w 625"/>
                  <a:gd name="T31" fmla="*/ 128 h 241"/>
                  <a:gd name="T32" fmla="*/ 178 w 625"/>
                  <a:gd name="T33" fmla="*/ 59 h 241"/>
                  <a:gd name="T34" fmla="*/ 178 w 625"/>
                  <a:gd name="T35" fmla="*/ 75 h 241"/>
                  <a:gd name="T36" fmla="*/ 193 w 625"/>
                  <a:gd name="T37" fmla="*/ 181 h 241"/>
                  <a:gd name="T38" fmla="*/ 203 w 625"/>
                  <a:gd name="T39" fmla="*/ 165 h 241"/>
                  <a:gd name="T40" fmla="*/ 207 w 625"/>
                  <a:gd name="T41" fmla="*/ 85 h 241"/>
                  <a:gd name="T42" fmla="*/ 222 w 625"/>
                  <a:gd name="T43" fmla="*/ 37 h 241"/>
                  <a:gd name="T44" fmla="*/ 237 w 625"/>
                  <a:gd name="T45" fmla="*/ 112 h 241"/>
                  <a:gd name="T46" fmla="*/ 237 w 625"/>
                  <a:gd name="T47" fmla="*/ 181 h 241"/>
                  <a:gd name="T48" fmla="*/ 256 w 625"/>
                  <a:gd name="T49" fmla="*/ 91 h 241"/>
                  <a:gd name="T50" fmla="*/ 266 w 625"/>
                  <a:gd name="T51" fmla="*/ 27 h 241"/>
                  <a:gd name="T52" fmla="*/ 291 w 625"/>
                  <a:gd name="T53" fmla="*/ 96 h 241"/>
                  <a:gd name="T54" fmla="*/ 315 w 625"/>
                  <a:gd name="T55" fmla="*/ 133 h 241"/>
                  <a:gd name="T56" fmla="*/ 320 w 625"/>
                  <a:gd name="T57" fmla="*/ 27 h 241"/>
                  <a:gd name="T58" fmla="*/ 335 w 625"/>
                  <a:gd name="T59" fmla="*/ 107 h 241"/>
                  <a:gd name="T60" fmla="*/ 340 w 625"/>
                  <a:gd name="T61" fmla="*/ 176 h 241"/>
                  <a:gd name="T62" fmla="*/ 354 w 625"/>
                  <a:gd name="T63" fmla="*/ 128 h 241"/>
                  <a:gd name="T64" fmla="*/ 359 w 625"/>
                  <a:gd name="T65" fmla="*/ 53 h 241"/>
                  <a:gd name="T66" fmla="*/ 384 w 625"/>
                  <a:gd name="T67" fmla="*/ 176 h 241"/>
                  <a:gd name="T68" fmla="*/ 408 w 625"/>
                  <a:gd name="T69" fmla="*/ 203 h 241"/>
                  <a:gd name="T70" fmla="*/ 423 w 625"/>
                  <a:gd name="T71" fmla="*/ 117 h 241"/>
                  <a:gd name="T72" fmla="*/ 433 w 625"/>
                  <a:gd name="T73" fmla="*/ 43 h 241"/>
                  <a:gd name="T74" fmla="*/ 448 w 625"/>
                  <a:gd name="T75" fmla="*/ 149 h 241"/>
                  <a:gd name="T76" fmla="*/ 462 w 625"/>
                  <a:gd name="T77" fmla="*/ 219 h 241"/>
                  <a:gd name="T78" fmla="*/ 477 w 625"/>
                  <a:gd name="T79" fmla="*/ 155 h 241"/>
                  <a:gd name="T80" fmla="*/ 477 w 625"/>
                  <a:gd name="T81" fmla="*/ 91 h 241"/>
                  <a:gd name="T82" fmla="*/ 482 w 625"/>
                  <a:gd name="T83" fmla="*/ 59 h 241"/>
                  <a:gd name="T84" fmla="*/ 506 w 625"/>
                  <a:gd name="T85" fmla="*/ 133 h 241"/>
                  <a:gd name="T86" fmla="*/ 531 w 625"/>
                  <a:gd name="T87" fmla="*/ 203 h 241"/>
                  <a:gd name="T88" fmla="*/ 536 w 625"/>
                  <a:gd name="T89" fmla="*/ 123 h 241"/>
                  <a:gd name="T90" fmla="*/ 536 w 625"/>
                  <a:gd name="T91" fmla="*/ 48 h 241"/>
                  <a:gd name="T92" fmla="*/ 560 w 625"/>
                  <a:gd name="T93" fmla="*/ 128 h 241"/>
                  <a:gd name="T94" fmla="*/ 575 w 625"/>
                  <a:gd name="T95" fmla="*/ 165 h 241"/>
                  <a:gd name="T96" fmla="*/ 575 w 625"/>
                  <a:gd name="T97" fmla="*/ 53 h 241"/>
                  <a:gd name="T98" fmla="*/ 590 w 625"/>
                  <a:gd name="T99" fmla="*/ 123 h 241"/>
                  <a:gd name="T100" fmla="*/ 614 w 625"/>
                  <a:gd name="T101" fmla="*/ 224 h 241"/>
                  <a:gd name="T102" fmla="*/ 624 w 625"/>
                  <a:gd name="T103" fmla="*/ 171 h 2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25"/>
                  <a:gd name="T157" fmla="*/ 0 h 241"/>
                  <a:gd name="T158" fmla="*/ 625 w 625"/>
                  <a:gd name="T159" fmla="*/ 241 h 2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25" h="241">
                    <a:moveTo>
                      <a:pt x="0" y="126"/>
                    </a:moveTo>
                    <a:lnTo>
                      <a:pt x="16" y="112"/>
                    </a:lnTo>
                    <a:lnTo>
                      <a:pt x="26" y="96"/>
                    </a:lnTo>
                    <a:lnTo>
                      <a:pt x="26" y="80"/>
                    </a:lnTo>
                    <a:lnTo>
                      <a:pt x="26" y="64"/>
                    </a:lnTo>
                    <a:lnTo>
                      <a:pt x="26" y="48"/>
                    </a:lnTo>
                    <a:lnTo>
                      <a:pt x="26" y="32"/>
                    </a:lnTo>
                    <a:lnTo>
                      <a:pt x="26" y="16"/>
                    </a:lnTo>
                    <a:lnTo>
                      <a:pt x="36" y="32"/>
                    </a:lnTo>
                    <a:lnTo>
                      <a:pt x="41" y="53"/>
                    </a:lnTo>
                    <a:lnTo>
                      <a:pt x="41" y="69"/>
                    </a:lnTo>
                    <a:lnTo>
                      <a:pt x="41" y="85"/>
                    </a:lnTo>
                    <a:lnTo>
                      <a:pt x="46" y="101"/>
                    </a:lnTo>
                    <a:lnTo>
                      <a:pt x="51" y="123"/>
                    </a:lnTo>
                    <a:lnTo>
                      <a:pt x="56" y="165"/>
                    </a:lnTo>
                    <a:lnTo>
                      <a:pt x="56" y="187"/>
                    </a:lnTo>
                    <a:lnTo>
                      <a:pt x="56" y="149"/>
                    </a:lnTo>
                    <a:lnTo>
                      <a:pt x="60" y="107"/>
                    </a:lnTo>
                    <a:lnTo>
                      <a:pt x="60" y="85"/>
                    </a:lnTo>
                    <a:lnTo>
                      <a:pt x="60" y="69"/>
                    </a:lnTo>
                    <a:lnTo>
                      <a:pt x="60" y="53"/>
                    </a:lnTo>
                    <a:lnTo>
                      <a:pt x="65" y="37"/>
                    </a:lnTo>
                    <a:lnTo>
                      <a:pt x="65" y="5"/>
                    </a:lnTo>
                    <a:lnTo>
                      <a:pt x="65" y="21"/>
                    </a:lnTo>
                    <a:lnTo>
                      <a:pt x="65" y="37"/>
                    </a:lnTo>
                    <a:lnTo>
                      <a:pt x="65" y="53"/>
                    </a:lnTo>
                    <a:lnTo>
                      <a:pt x="70" y="69"/>
                    </a:lnTo>
                    <a:lnTo>
                      <a:pt x="80" y="112"/>
                    </a:lnTo>
                    <a:lnTo>
                      <a:pt x="85" y="144"/>
                    </a:lnTo>
                    <a:lnTo>
                      <a:pt x="95" y="187"/>
                    </a:lnTo>
                    <a:lnTo>
                      <a:pt x="100" y="203"/>
                    </a:lnTo>
                    <a:lnTo>
                      <a:pt x="105" y="181"/>
                    </a:lnTo>
                    <a:lnTo>
                      <a:pt x="105" y="160"/>
                    </a:lnTo>
                    <a:lnTo>
                      <a:pt x="105" y="139"/>
                    </a:lnTo>
                    <a:lnTo>
                      <a:pt x="105" y="96"/>
                    </a:lnTo>
                    <a:lnTo>
                      <a:pt x="105" y="80"/>
                    </a:lnTo>
                    <a:lnTo>
                      <a:pt x="105" y="64"/>
                    </a:lnTo>
                    <a:lnTo>
                      <a:pt x="105" y="48"/>
                    </a:lnTo>
                    <a:lnTo>
                      <a:pt x="109" y="91"/>
                    </a:lnTo>
                    <a:lnTo>
                      <a:pt x="114" y="123"/>
                    </a:lnTo>
                    <a:lnTo>
                      <a:pt x="119" y="176"/>
                    </a:lnTo>
                    <a:lnTo>
                      <a:pt x="124" y="208"/>
                    </a:lnTo>
                    <a:lnTo>
                      <a:pt x="129" y="224"/>
                    </a:lnTo>
                    <a:lnTo>
                      <a:pt x="134" y="171"/>
                    </a:lnTo>
                    <a:lnTo>
                      <a:pt x="134" y="139"/>
                    </a:lnTo>
                    <a:lnTo>
                      <a:pt x="134" y="117"/>
                    </a:lnTo>
                    <a:lnTo>
                      <a:pt x="134" y="96"/>
                    </a:lnTo>
                    <a:lnTo>
                      <a:pt x="134" y="53"/>
                    </a:lnTo>
                    <a:lnTo>
                      <a:pt x="134" y="32"/>
                    </a:lnTo>
                    <a:lnTo>
                      <a:pt x="134" y="16"/>
                    </a:lnTo>
                    <a:lnTo>
                      <a:pt x="134" y="0"/>
                    </a:lnTo>
                    <a:lnTo>
                      <a:pt x="139" y="16"/>
                    </a:lnTo>
                    <a:lnTo>
                      <a:pt x="144" y="59"/>
                    </a:lnTo>
                    <a:lnTo>
                      <a:pt x="149" y="91"/>
                    </a:lnTo>
                    <a:lnTo>
                      <a:pt x="154" y="123"/>
                    </a:lnTo>
                    <a:lnTo>
                      <a:pt x="154" y="139"/>
                    </a:lnTo>
                    <a:lnTo>
                      <a:pt x="154" y="155"/>
                    </a:lnTo>
                    <a:lnTo>
                      <a:pt x="154" y="171"/>
                    </a:lnTo>
                    <a:lnTo>
                      <a:pt x="158" y="187"/>
                    </a:lnTo>
                    <a:lnTo>
                      <a:pt x="158" y="203"/>
                    </a:lnTo>
                    <a:lnTo>
                      <a:pt x="163" y="219"/>
                    </a:lnTo>
                    <a:lnTo>
                      <a:pt x="168" y="203"/>
                    </a:lnTo>
                    <a:lnTo>
                      <a:pt x="168" y="160"/>
                    </a:lnTo>
                    <a:lnTo>
                      <a:pt x="173" y="128"/>
                    </a:lnTo>
                    <a:lnTo>
                      <a:pt x="173" y="112"/>
                    </a:lnTo>
                    <a:lnTo>
                      <a:pt x="178" y="96"/>
                    </a:lnTo>
                    <a:lnTo>
                      <a:pt x="178" y="80"/>
                    </a:lnTo>
                    <a:lnTo>
                      <a:pt x="178" y="59"/>
                    </a:lnTo>
                    <a:lnTo>
                      <a:pt x="178" y="43"/>
                    </a:lnTo>
                    <a:lnTo>
                      <a:pt x="178" y="27"/>
                    </a:lnTo>
                    <a:lnTo>
                      <a:pt x="178" y="43"/>
                    </a:lnTo>
                    <a:lnTo>
                      <a:pt x="178" y="75"/>
                    </a:lnTo>
                    <a:lnTo>
                      <a:pt x="183" y="117"/>
                    </a:lnTo>
                    <a:lnTo>
                      <a:pt x="188" y="149"/>
                    </a:lnTo>
                    <a:lnTo>
                      <a:pt x="188" y="165"/>
                    </a:lnTo>
                    <a:lnTo>
                      <a:pt x="193" y="181"/>
                    </a:lnTo>
                    <a:lnTo>
                      <a:pt x="193" y="197"/>
                    </a:lnTo>
                    <a:lnTo>
                      <a:pt x="198" y="229"/>
                    </a:lnTo>
                    <a:lnTo>
                      <a:pt x="203" y="197"/>
                    </a:lnTo>
                    <a:lnTo>
                      <a:pt x="203" y="165"/>
                    </a:lnTo>
                    <a:lnTo>
                      <a:pt x="203" y="133"/>
                    </a:lnTo>
                    <a:lnTo>
                      <a:pt x="207" y="117"/>
                    </a:lnTo>
                    <a:lnTo>
                      <a:pt x="207" y="101"/>
                    </a:lnTo>
                    <a:lnTo>
                      <a:pt x="207" y="85"/>
                    </a:lnTo>
                    <a:lnTo>
                      <a:pt x="207" y="53"/>
                    </a:lnTo>
                    <a:lnTo>
                      <a:pt x="212" y="37"/>
                    </a:lnTo>
                    <a:lnTo>
                      <a:pt x="212" y="21"/>
                    </a:lnTo>
                    <a:lnTo>
                      <a:pt x="222" y="37"/>
                    </a:lnTo>
                    <a:lnTo>
                      <a:pt x="232" y="59"/>
                    </a:lnTo>
                    <a:lnTo>
                      <a:pt x="232" y="80"/>
                    </a:lnTo>
                    <a:lnTo>
                      <a:pt x="237" y="96"/>
                    </a:lnTo>
                    <a:lnTo>
                      <a:pt x="237" y="112"/>
                    </a:lnTo>
                    <a:lnTo>
                      <a:pt x="237" y="128"/>
                    </a:lnTo>
                    <a:lnTo>
                      <a:pt x="237" y="149"/>
                    </a:lnTo>
                    <a:lnTo>
                      <a:pt x="237" y="165"/>
                    </a:lnTo>
                    <a:lnTo>
                      <a:pt x="237" y="181"/>
                    </a:lnTo>
                    <a:lnTo>
                      <a:pt x="237" y="197"/>
                    </a:lnTo>
                    <a:lnTo>
                      <a:pt x="252" y="165"/>
                    </a:lnTo>
                    <a:lnTo>
                      <a:pt x="256" y="123"/>
                    </a:lnTo>
                    <a:lnTo>
                      <a:pt x="256" y="91"/>
                    </a:lnTo>
                    <a:lnTo>
                      <a:pt x="261" y="75"/>
                    </a:lnTo>
                    <a:lnTo>
                      <a:pt x="261" y="59"/>
                    </a:lnTo>
                    <a:lnTo>
                      <a:pt x="266" y="43"/>
                    </a:lnTo>
                    <a:lnTo>
                      <a:pt x="266" y="27"/>
                    </a:lnTo>
                    <a:lnTo>
                      <a:pt x="281" y="43"/>
                    </a:lnTo>
                    <a:lnTo>
                      <a:pt x="281" y="64"/>
                    </a:lnTo>
                    <a:lnTo>
                      <a:pt x="286" y="80"/>
                    </a:lnTo>
                    <a:lnTo>
                      <a:pt x="291" y="96"/>
                    </a:lnTo>
                    <a:lnTo>
                      <a:pt x="296" y="139"/>
                    </a:lnTo>
                    <a:lnTo>
                      <a:pt x="301" y="160"/>
                    </a:lnTo>
                    <a:lnTo>
                      <a:pt x="305" y="176"/>
                    </a:lnTo>
                    <a:lnTo>
                      <a:pt x="315" y="133"/>
                    </a:lnTo>
                    <a:lnTo>
                      <a:pt x="315" y="91"/>
                    </a:lnTo>
                    <a:lnTo>
                      <a:pt x="315" y="59"/>
                    </a:lnTo>
                    <a:lnTo>
                      <a:pt x="315" y="43"/>
                    </a:lnTo>
                    <a:lnTo>
                      <a:pt x="320" y="27"/>
                    </a:lnTo>
                    <a:lnTo>
                      <a:pt x="330" y="48"/>
                    </a:lnTo>
                    <a:lnTo>
                      <a:pt x="330" y="64"/>
                    </a:lnTo>
                    <a:lnTo>
                      <a:pt x="335" y="85"/>
                    </a:lnTo>
                    <a:lnTo>
                      <a:pt x="335" y="107"/>
                    </a:lnTo>
                    <a:lnTo>
                      <a:pt x="335" y="128"/>
                    </a:lnTo>
                    <a:lnTo>
                      <a:pt x="335" y="144"/>
                    </a:lnTo>
                    <a:lnTo>
                      <a:pt x="340" y="160"/>
                    </a:lnTo>
                    <a:lnTo>
                      <a:pt x="340" y="176"/>
                    </a:lnTo>
                    <a:lnTo>
                      <a:pt x="340" y="192"/>
                    </a:lnTo>
                    <a:lnTo>
                      <a:pt x="350" y="176"/>
                    </a:lnTo>
                    <a:lnTo>
                      <a:pt x="354" y="144"/>
                    </a:lnTo>
                    <a:lnTo>
                      <a:pt x="354" y="128"/>
                    </a:lnTo>
                    <a:lnTo>
                      <a:pt x="359" y="112"/>
                    </a:lnTo>
                    <a:lnTo>
                      <a:pt x="359" y="91"/>
                    </a:lnTo>
                    <a:lnTo>
                      <a:pt x="359" y="75"/>
                    </a:lnTo>
                    <a:lnTo>
                      <a:pt x="359" y="53"/>
                    </a:lnTo>
                    <a:lnTo>
                      <a:pt x="369" y="91"/>
                    </a:lnTo>
                    <a:lnTo>
                      <a:pt x="374" y="123"/>
                    </a:lnTo>
                    <a:lnTo>
                      <a:pt x="379" y="155"/>
                    </a:lnTo>
                    <a:lnTo>
                      <a:pt x="384" y="176"/>
                    </a:lnTo>
                    <a:lnTo>
                      <a:pt x="389" y="192"/>
                    </a:lnTo>
                    <a:lnTo>
                      <a:pt x="394" y="208"/>
                    </a:lnTo>
                    <a:lnTo>
                      <a:pt x="399" y="224"/>
                    </a:lnTo>
                    <a:lnTo>
                      <a:pt x="408" y="203"/>
                    </a:lnTo>
                    <a:lnTo>
                      <a:pt x="408" y="171"/>
                    </a:lnTo>
                    <a:lnTo>
                      <a:pt x="418" y="149"/>
                    </a:lnTo>
                    <a:lnTo>
                      <a:pt x="418" y="133"/>
                    </a:lnTo>
                    <a:lnTo>
                      <a:pt x="423" y="117"/>
                    </a:lnTo>
                    <a:lnTo>
                      <a:pt x="428" y="96"/>
                    </a:lnTo>
                    <a:lnTo>
                      <a:pt x="428" y="75"/>
                    </a:lnTo>
                    <a:lnTo>
                      <a:pt x="428" y="59"/>
                    </a:lnTo>
                    <a:lnTo>
                      <a:pt x="433" y="43"/>
                    </a:lnTo>
                    <a:lnTo>
                      <a:pt x="438" y="59"/>
                    </a:lnTo>
                    <a:lnTo>
                      <a:pt x="443" y="96"/>
                    </a:lnTo>
                    <a:lnTo>
                      <a:pt x="448" y="128"/>
                    </a:lnTo>
                    <a:lnTo>
                      <a:pt x="448" y="149"/>
                    </a:lnTo>
                    <a:lnTo>
                      <a:pt x="452" y="171"/>
                    </a:lnTo>
                    <a:lnTo>
                      <a:pt x="452" y="187"/>
                    </a:lnTo>
                    <a:lnTo>
                      <a:pt x="457" y="203"/>
                    </a:lnTo>
                    <a:lnTo>
                      <a:pt x="462" y="219"/>
                    </a:lnTo>
                    <a:lnTo>
                      <a:pt x="472" y="203"/>
                    </a:lnTo>
                    <a:lnTo>
                      <a:pt x="472" y="187"/>
                    </a:lnTo>
                    <a:lnTo>
                      <a:pt x="477" y="171"/>
                    </a:lnTo>
                    <a:lnTo>
                      <a:pt x="477" y="155"/>
                    </a:lnTo>
                    <a:lnTo>
                      <a:pt x="477" y="139"/>
                    </a:lnTo>
                    <a:lnTo>
                      <a:pt x="477" y="123"/>
                    </a:lnTo>
                    <a:lnTo>
                      <a:pt x="477" y="107"/>
                    </a:lnTo>
                    <a:lnTo>
                      <a:pt x="477" y="91"/>
                    </a:lnTo>
                    <a:lnTo>
                      <a:pt x="477" y="75"/>
                    </a:lnTo>
                    <a:lnTo>
                      <a:pt x="477" y="59"/>
                    </a:lnTo>
                    <a:lnTo>
                      <a:pt x="477" y="43"/>
                    </a:lnTo>
                    <a:lnTo>
                      <a:pt x="482" y="59"/>
                    </a:lnTo>
                    <a:lnTo>
                      <a:pt x="487" y="80"/>
                    </a:lnTo>
                    <a:lnTo>
                      <a:pt x="492" y="96"/>
                    </a:lnTo>
                    <a:lnTo>
                      <a:pt x="497" y="112"/>
                    </a:lnTo>
                    <a:lnTo>
                      <a:pt x="506" y="133"/>
                    </a:lnTo>
                    <a:lnTo>
                      <a:pt x="511" y="149"/>
                    </a:lnTo>
                    <a:lnTo>
                      <a:pt x="516" y="165"/>
                    </a:lnTo>
                    <a:lnTo>
                      <a:pt x="526" y="181"/>
                    </a:lnTo>
                    <a:lnTo>
                      <a:pt x="531" y="203"/>
                    </a:lnTo>
                    <a:lnTo>
                      <a:pt x="536" y="181"/>
                    </a:lnTo>
                    <a:lnTo>
                      <a:pt x="536" y="160"/>
                    </a:lnTo>
                    <a:lnTo>
                      <a:pt x="536" y="139"/>
                    </a:lnTo>
                    <a:lnTo>
                      <a:pt x="536" y="123"/>
                    </a:lnTo>
                    <a:lnTo>
                      <a:pt x="536" y="101"/>
                    </a:lnTo>
                    <a:lnTo>
                      <a:pt x="536" y="80"/>
                    </a:lnTo>
                    <a:lnTo>
                      <a:pt x="536" y="64"/>
                    </a:lnTo>
                    <a:lnTo>
                      <a:pt x="536" y="48"/>
                    </a:lnTo>
                    <a:lnTo>
                      <a:pt x="546" y="64"/>
                    </a:lnTo>
                    <a:lnTo>
                      <a:pt x="550" y="80"/>
                    </a:lnTo>
                    <a:lnTo>
                      <a:pt x="555" y="96"/>
                    </a:lnTo>
                    <a:lnTo>
                      <a:pt x="560" y="128"/>
                    </a:lnTo>
                    <a:lnTo>
                      <a:pt x="565" y="171"/>
                    </a:lnTo>
                    <a:lnTo>
                      <a:pt x="570" y="192"/>
                    </a:lnTo>
                    <a:lnTo>
                      <a:pt x="575" y="208"/>
                    </a:lnTo>
                    <a:lnTo>
                      <a:pt x="575" y="165"/>
                    </a:lnTo>
                    <a:lnTo>
                      <a:pt x="575" y="133"/>
                    </a:lnTo>
                    <a:lnTo>
                      <a:pt x="575" y="91"/>
                    </a:lnTo>
                    <a:lnTo>
                      <a:pt x="575" y="69"/>
                    </a:lnTo>
                    <a:lnTo>
                      <a:pt x="575" y="53"/>
                    </a:lnTo>
                    <a:lnTo>
                      <a:pt x="575" y="37"/>
                    </a:lnTo>
                    <a:lnTo>
                      <a:pt x="585" y="59"/>
                    </a:lnTo>
                    <a:lnTo>
                      <a:pt x="585" y="80"/>
                    </a:lnTo>
                    <a:lnTo>
                      <a:pt x="590" y="123"/>
                    </a:lnTo>
                    <a:lnTo>
                      <a:pt x="595" y="155"/>
                    </a:lnTo>
                    <a:lnTo>
                      <a:pt x="604" y="187"/>
                    </a:lnTo>
                    <a:lnTo>
                      <a:pt x="609" y="208"/>
                    </a:lnTo>
                    <a:lnTo>
                      <a:pt x="614" y="224"/>
                    </a:lnTo>
                    <a:lnTo>
                      <a:pt x="619" y="240"/>
                    </a:lnTo>
                    <a:lnTo>
                      <a:pt x="624" y="224"/>
                    </a:lnTo>
                    <a:lnTo>
                      <a:pt x="624" y="192"/>
                    </a:lnTo>
                    <a:lnTo>
                      <a:pt x="624" y="171"/>
                    </a:lnTo>
                    <a:lnTo>
                      <a:pt x="624" y="155"/>
                    </a:lnTo>
                    <a:lnTo>
                      <a:pt x="624" y="133"/>
                    </a:lnTo>
                    <a:lnTo>
                      <a:pt x="624" y="117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98" name="Freeform 70"/>
              <p:cNvSpPr>
                <a:spLocks/>
              </p:cNvSpPr>
              <p:nvPr/>
            </p:nvSpPr>
            <p:spPr bwMode="auto">
              <a:xfrm>
                <a:off x="1508" y="2640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99" name="Freeform 71"/>
              <p:cNvSpPr>
                <a:spLocks/>
              </p:cNvSpPr>
              <p:nvPr/>
            </p:nvSpPr>
            <p:spPr bwMode="auto">
              <a:xfrm>
                <a:off x="1820" y="2208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0" name="Freeform 72"/>
              <p:cNvSpPr>
                <a:spLocks/>
              </p:cNvSpPr>
              <p:nvPr/>
            </p:nvSpPr>
            <p:spPr bwMode="auto">
              <a:xfrm>
                <a:off x="2132" y="2688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1" name="Freeform 73"/>
              <p:cNvSpPr>
                <a:spLocks/>
              </p:cNvSpPr>
              <p:nvPr/>
            </p:nvSpPr>
            <p:spPr bwMode="auto">
              <a:xfrm>
                <a:off x="3068" y="2640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2" name="Freeform 74"/>
              <p:cNvSpPr>
                <a:spLocks/>
              </p:cNvSpPr>
              <p:nvPr/>
            </p:nvSpPr>
            <p:spPr bwMode="auto">
              <a:xfrm>
                <a:off x="3380" y="2112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3" name="Freeform 75"/>
              <p:cNvSpPr>
                <a:spLocks/>
              </p:cNvSpPr>
              <p:nvPr/>
            </p:nvSpPr>
            <p:spPr bwMode="auto">
              <a:xfrm>
                <a:off x="5564" y="2208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4" name="Freeform 76"/>
              <p:cNvSpPr>
                <a:spLocks/>
              </p:cNvSpPr>
              <p:nvPr/>
            </p:nvSpPr>
            <p:spPr bwMode="auto">
              <a:xfrm>
                <a:off x="5876" y="2640"/>
                <a:ext cx="313" cy="229"/>
              </a:xfrm>
              <a:custGeom>
                <a:avLst/>
                <a:gdLst>
                  <a:gd name="T0" fmla="*/ 7 w 313"/>
                  <a:gd name="T1" fmla="*/ 62 h 229"/>
                  <a:gd name="T2" fmla="*/ 7 w 313"/>
                  <a:gd name="T3" fmla="*/ 16 h 229"/>
                  <a:gd name="T4" fmla="*/ 16 w 313"/>
                  <a:gd name="T5" fmla="*/ 73 h 229"/>
                  <a:gd name="T6" fmla="*/ 21 w 313"/>
                  <a:gd name="T7" fmla="*/ 124 h 229"/>
                  <a:gd name="T8" fmla="*/ 26 w 313"/>
                  <a:gd name="T9" fmla="*/ 140 h 229"/>
                  <a:gd name="T10" fmla="*/ 26 w 313"/>
                  <a:gd name="T11" fmla="*/ 88 h 229"/>
                  <a:gd name="T12" fmla="*/ 26 w 313"/>
                  <a:gd name="T13" fmla="*/ 41 h 229"/>
                  <a:gd name="T14" fmla="*/ 46 w 313"/>
                  <a:gd name="T15" fmla="*/ 109 h 229"/>
                  <a:gd name="T16" fmla="*/ 56 w 313"/>
                  <a:gd name="T17" fmla="*/ 161 h 229"/>
                  <a:gd name="T18" fmla="*/ 61 w 313"/>
                  <a:gd name="T19" fmla="*/ 93 h 229"/>
                  <a:gd name="T20" fmla="*/ 61 w 313"/>
                  <a:gd name="T21" fmla="*/ 16 h 229"/>
                  <a:gd name="T22" fmla="*/ 71 w 313"/>
                  <a:gd name="T23" fmla="*/ 114 h 229"/>
                  <a:gd name="T24" fmla="*/ 85 w 313"/>
                  <a:gd name="T25" fmla="*/ 166 h 229"/>
                  <a:gd name="T26" fmla="*/ 85 w 313"/>
                  <a:gd name="T27" fmla="*/ 93 h 229"/>
                  <a:gd name="T28" fmla="*/ 85 w 313"/>
                  <a:gd name="T29" fmla="*/ 16 h 229"/>
                  <a:gd name="T30" fmla="*/ 100 w 313"/>
                  <a:gd name="T31" fmla="*/ 83 h 229"/>
                  <a:gd name="T32" fmla="*/ 115 w 313"/>
                  <a:gd name="T33" fmla="*/ 150 h 229"/>
                  <a:gd name="T34" fmla="*/ 125 w 313"/>
                  <a:gd name="T35" fmla="*/ 140 h 229"/>
                  <a:gd name="T36" fmla="*/ 130 w 313"/>
                  <a:gd name="T37" fmla="*/ 93 h 229"/>
                  <a:gd name="T38" fmla="*/ 130 w 313"/>
                  <a:gd name="T39" fmla="*/ 41 h 229"/>
                  <a:gd name="T40" fmla="*/ 145 w 313"/>
                  <a:gd name="T41" fmla="*/ 155 h 229"/>
                  <a:gd name="T42" fmla="*/ 149 w 313"/>
                  <a:gd name="T43" fmla="*/ 218 h 229"/>
                  <a:gd name="T44" fmla="*/ 149 w 313"/>
                  <a:gd name="T45" fmla="*/ 104 h 229"/>
                  <a:gd name="T46" fmla="*/ 149 w 313"/>
                  <a:gd name="T47" fmla="*/ 26 h 229"/>
                  <a:gd name="T48" fmla="*/ 149 w 313"/>
                  <a:gd name="T49" fmla="*/ 41 h 229"/>
                  <a:gd name="T50" fmla="*/ 169 w 313"/>
                  <a:gd name="T51" fmla="*/ 140 h 229"/>
                  <a:gd name="T52" fmla="*/ 199 w 313"/>
                  <a:gd name="T53" fmla="*/ 161 h 229"/>
                  <a:gd name="T54" fmla="*/ 199 w 313"/>
                  <a:gd name="T55" fmla="*/ 73 h 229"/>
                  <a:gd name="T56" fmla="*/ 189 w 313"/>
                  <a:gd name="T57" fmla="*/ 52 h 229"/>
                  <a:gd name="T58" fmla="*/ 209 w 313"/>
                  <a:gd name="T59" fmla="*/ 166 h 229"/>
                  <a:gd name="T60" fmla="*/ 213 w 313"/>
                  <a:gd name="T61" fmla="*/ 181 h 229"/>
                  <a:gd name="T62" fmla="*/ 213 w 313"/>
                  <a:gd name="T63" fmla="*/ 73 h 229"/>
                  <a:gd name="T64" fmla="*/ 218 w 313"/>
                  <a:gd name="T65" fmla="*/ 73 h 229"/>
                  <a:gd name="T66" fmla="*/ 223 w 313"/>
                  <a:gd name="T67" fmla="*/ 166 h 229"/>
                  <a:gd name="T68" fmla="*/ 223 w 313"/>
                  <a:gd name="T69" fmla="*/ 104 h 229"/>
                  <a:gd name="T70" fmla="*/ 228 w 313"/>
                  <a:gd name="T71" fmla="*/ 78 h 229"/>
                  <a:gd name="T72" fmla="*/ 243 w 313"/>
                  <a:gd name="T73" fmla="*/ 171 h 229"/>
                  <a:gd name="T74" fmla="*/ 268 w 313"/>
                  <a:gd name="T75" fmla="*/ 228 h 229"/>
                  <a:gd name="T76" fmla="*/ 268 w 313"/>
                  <a:gd name="T77" fmla="*/ 114 h 229"/>
                  <a:gd name="T78" fmla="*/ 268 w 313"/>
                  <a:gd name="T79" fmla="*/ 26 h 229"/>
                  <a:gd name="T80" fmla="*/ 282 w 313"/>
                  <a:gd name="T81" fmla="*/ 62 h 229"/>
                  <a:gd name="T82" fmla="*/ 302 w 313"/>
                  <a:gd name="T83" fmla="*/ 155 h 229"/>
                  <a:gd name="T84" fmla="*/ 312 w 313"/>
                  <a:gd name="T85" fmla="*/ 207 h 229"/>
                  <a:gd name="T86" fmla="*/ 312 w 313"/>
                  <a:gd name="T87" fmla="*/ 140 h 229"/>
                  <a:gd name="T88" fmla="*/ 312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0" y="97"/>
                    </a:moveTo>
                    <a:lnTo>
                      <a:pt x="2" y="78"/>
                    </a:lnTo>
                    <a:lnTo>
                      <a:pt x="7" y="62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11" y="31"/>
                    </a:lnTo>
                    <a:lnTo>
                      <a:pt x="16" y="73"/>
                    </a:lnTo>
                    <a:lnTo>
                      <a:pt x="21" y="93"/>
                    </a:lnTo>
                    <a:lnTo>
                      <a:pt x="21" y="109"/>
                    </a:lnTo>
                    <a:lnTo>
                      <a:pt x="21" y="124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26" y="140"/>
                    </a:lnTo>
                    <a:lnTo>
                      <a:pt x="26" y="119"/>
                    </a:lnTo>
                    <a:lnTo>
                      <a:pt x="26" y="104"/>
                    </a:lnTo>
                    <a:lnTo>
                      <a:pt x="26" y="88"/>
                    </a:lnTo>
                    <a:lnTo>
                      <a:pt x="26" y="73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6" y="26"/>
                    </a:lnTo>
                    <a:lnTo>
                      <a:pt x="41" y="67"/>
                    </a:lnTo>
                    <a:lnTo>
                      <a:pt x="46" y="109"/>
                    </a:lnTo>
                    <a:lnTo>
                      <a:pt x="46" y="130"/>
                    </a:lnTo>
                    <a:lnTo>
                      <a:pt x="51" y="145"/>
                    </a:lnTo>
                    <a:lnTo>
                      <a:pt x="56" y="161"/>
                    </a:lnTo>
                    <a:lnTo>
                      <a:pt x="61" y="145"/>
                    </a:lnTo>
                    <a:lnTo>
                      <a:pt x="61" y="124"/>
                    </a:lnTo>
                    <a:lnTo>
                      <a:pt x="61" y="93"/>
                    </a:lnTo>
                    <a:lnTo>
                      <a:pt x="61" y="52"/>
                    </a:lnTo>
                    <a:lnTo>
                      <a:pt x="61" y="31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61" y="73"/>
                    </a:lnTo>
                    <a:lnTo>
                      <a:pt x="71" y="114"/>
                    </a:lnTo>
                    <a:lnTo>
                      <a:pt x="76" y="135"/>
                    </a:lnTo>
                    <a:lnTo>
                      <a:pt x="80" y="150"/>
                    </a:lnTo>
                    <a:lnTo>
                      <a:pt x="85" y="166"/>
                    </a:lnTo>
                    <a:lnTo>
                      <a:pt x="85" y="145"/>
                    </a:lnTo>
                    <a:lnTo>
                      <a:pt x="85" y="114"/>
                    </a:lnTo>
                    <a:lnTo>
                      <a:pt x="85" y="93"/>
                    </a:lnTo>
                    <a:lnTo>
                      <a:pt x="85" y="52"/>
                    </a:lnTo>
                    <a:lnTo>
                      <a:pt x="85" y="31"/>
                    </a:lnTo>
                    <a:lnTo>
                      <a:pt x="85" y="16"/>
                    </a:lnTo>
                    <a:lnTo>
                      <a:pt x="85" y="31"/>
                    </a:lnTo>
                    <a:lnTo>
                      <a:pt x="95" y="52"/>
                    </a:lnTo>
                    <a:lnTo>
                      <a:pt x="100" y="83"/>
                    </a:lnTo>
                    <a:lnTo>
                      <a:pt x="105" y="104"/>
                    </a:lnTo>
                    <a:lnTo>
                      <a:pt x="105" y="135"/>
                    </a:lnTo>
                    <a:lnTo>
                      <a:pt x="115" y="150"/>
                    </a:lnTo>
                    <a:lnTo>
                      <a:pt x="120" y="166"/>
                    </a:lnTo>
                    <a:lnTo>
                      <a:pt x="125" y="181"/>
                    </a:lnTo>
                    <a:lnTo>
                      <a:pt x="125" y="140"/>
                    </a:lnTo>
                    <a:lnTo>
                      <a:pt x="125" y="124"/>
                    </a:lnTo>
                    <a:lnTo>
                      <a:pt x="130" y="109"/>
                    </a:lnTo>
                    <a:lnTo>
                      <a:pt x="130" y="93"/>
                    </a:lnTo>
                    <a:lnTo>
                      <a:pt x="130" y="73"/>
                    </a:lnTo>
                    <a:lnTo>
                      <a:pt x="130" y="57"/>
                    </a:lnTo>
                    <a:lnTo>
                      <a:pt x="130" y="41"/>
                    </a:lnTo>
                    <a:lnTo>
                      <a:pt x="140" y="73"/>
                    </a:lnTo>
                    <a:lnTo>
                      <a:pt x="140" y="114"/>
                    </a:lnTo>
                    <a:lnTo>
                      <a:pt x="145" y="155"/>
                    </a:lnTo>
                    <a:lnTo>
                      <a:pt x="145" y="187"/>
                    </a:lnTo>
                    <a:lnTo>
                      <a:pt x="145" y="202"/>
                    </a:lnTo>
                    <a:lnTo>
                      <a:pt x="149" y="218"/>
                    </a:lnTo>
                    <a:lnTo>
                      <a:pt x="149" y="176"/>
                    </a:lnTo>
                    <a:lnTo>
                      <a:pt x="149" y="135"/>
                    </a:lnTo>
                    <a:lnTo>
                      <a:pt x="149" y="104"/>
                    </a:lnTo>
                    <a:lnTo>
                      <a:pt x="149" y="62"/>
                    </a:lnTo>
                    <a:lnTo>
                      <a:pt x="149" y="47"/>
                    </a:lnTo>
                    <a:lnTo>
                      <a:pt x="149" y="26"/>
                    </a:lnTo>
                    <a:lnTo>
                      <a:pt x="149" y="10"/>
                    </a:lnTo>
                    <a:lnTo>
                      <a:pt x="149" y="26"/>
                    </a:lnTo>
                    <a:lnTo>
                      <a:pt x="149" y="41"/>
                    </a:lnTo>
                    <a:lnTo>
                      <a:pt x="154" y="57"/>
                    </a:lnTo>
                    <a:lnTo>
                      <a:pt x="159" y="98"/>
                    </a:lnTo>
                    <a:lnTo>
                      <a:pt x="169" y="140"/>
                    </a:lnTo>
                    <a:lnTo>
                      <a:pt x="184" y="161"/>
                    </a:lnTo>
                    <a:lnTo>
                      <a:pt x="189" y="176"/>
                    </a:lnTo>
                    <a:lnTo>
                      <a:pt x="199" y="161"/>
                    </a:lnTo>
                    <a:lnTo>
                      <a:pt x="199" y="145"/>
                    </a:lnTo>
                    <a:lnTo>
                      <a:pt x="199" y="104"/>
                    </a:lnTo>
                    <a:lnTo>
                      <a:pt x="199" y="73"/>
                    </a:lnTo>
                    <a:lnTo>
                      <a:pt x="194" y="52"/>
                    </a:lnTo>
                    <a:lnTo>
                      <a:pt x="189" y="36"/>
                    </a:lnTo>
                    <a:lnTo>
                      <a:pt x="189" y="52"/>
                    </a:lnTo>
                    <a:lnTo>
                      <a:pt x="199" y="93"/>
                    </a:lnTo>
                    <a:lnTo>
                      <a:pt x="204" y="124"/>
                    </a:lnTo>
                    <a:lnTo>
                      <a:pt x="209" y="166"/>
                    </a:lnTo>
                    <a:lnTo>
                      <a:pt x="209" y="181"/>
                    </a:lnTo>
                    <a:lnTo>
                      <a:pt x="213" y="197"/>
                    </a:lnTo>
                    <a:lnTo>
                      <a:pt x="213" y="181"/>
                    </a:lnTo>
                    <a:lnTo>
                      <a:pt x="213" y="145"/>
                    </a:lnTo>
                    <a:lnTo>
                      <a:pt x="213" y="104"/>
                    </a:lnTo>
                    <a:lnTo>
                      <a:pt x="213" y="73"/>
                    </a:lnTo>
                    <a:lnTo>
                      <a:pt x="213" y="57"/>
                    </a:lnTo>
                    <a:lnTo>
                      <a:pt x="213" y="41"/>
                    </a:lnTo>
                    <a:lnTo>
                      <a:pt x="218" y="73"/>
                    </a:lnTo>
                    <a:lnTo>
                      <a:pt x="218" y="104"/>
                    </a:lnTo>
                    <a:lnTo>
                      <a:pt x="223" y="145"/>
                    </a:lnTo>
                    <a:lnTo>
                      <a:pt x="223" y="166"/>
                    </a:lnTo>
                    <a:lnTo>
                      <a:pt x="223" y="181"/>
                    </a:lnTo>
                    <a:lnTo>
                      <a:pt x="223" y="145"/>
                    </a:lnTo>
                    <a:lnTo>
                      <a:pt x="223" y="104"/>
                    </a:lnTo>
                    <a:lnTo>
                      <a:pt x="223" y="52"/>
                    </a:lnTo>
                    <a:lnTo>
                      <a:pt x="223" y="36"/>
                    </a:lnTo>
                    <a:lnTo>
                      <a:pt x="228" y="78"/>
                    </a:lnTo>
                    <a:lnTo>
                      <a:pt x="228" y="109"/>
                    </a:lnTo>
                    <a:lnTo>
                      <a:pt x="238" y="140"/>
                    </a:lnTo>
                    <a:lnTo>
                      <a:pt x="243" y="171"/>
                    </a:lnTo>
                    <a:lnTo>
                      <a:pt x="248" y="192"/>
                    </a:lnTo>
                    <a:lnTo>
                      <a:pt x="263" y="212"/>
                    </a:lnTo>
                    <a:lnTo>
                      <a:pt x="268" y="228"/>
                    </a:lnTo>
                    <a:lnTo>
                      <a:pt x="268" y="192"/>
                    </a:lnTo>
                    <a:lnTo>
                      <a:pt x="268" y="150"/>
                    </a:lnTo>
                    <a:lnTo>
                      <a:pt x="268" y="114"/>
                    </a:lnTo>
                    <a:lnTo>
                      <a:pt x="268" y="73"/>
                    </a:lnTo>
                    <a:lnTo>
                      <a:pt x="268" y="41"/>
                    </a:lnTo>
                    <a:lnTo>
                      <a:pt x="268" y="26"/>
                    </a:lnTo>
                    <a:lnTo>
                      <a:pt x="268" y="10"/>
                    </a:lnTo>
                    <a:lnTo>
                      <a:pt x="278" y="26"/>
                    </a:lnTo>
                    <a:lnTo>
                      <a:pt x="282" y="62"/>
                    </a:lnTo>
                    <a:lnTo>
                      <a:pt x="287" y="93"/>
                    </a:lnTo>
                    <a:lnTo>
                      <a:pt x="297" y="135"/>
                    </a:lnTo>
                    <a:lnTo>
                      <a:pt x="302" y="155"/>
                    </a:lnTo>
                    <a:lnTo>
                      <a:pt x="307" y="176"/>
                    </a:lnTo>
                    <a:lnTo>
                      <a:pt x="307" y="192"/>
                    </a:lnTo>
                    <a:lnTo>
                      <a:pt x="312" y="207"/>
                    </a:lnTo>
                    <a:lnTo>
                      <a:pt x="312" y="192"/>
                    </a:lnTo>
                    <a:lnTo>
                      <a:pt x="312" y="161"/>
                    </a:lnTo>
                    <a:lnTo>
                      <a:pt x="312" y="140"/>
                    </a:lnTo>
                    <a:lnTo>
                      <a:pt x="312" y="124"/>
                    </a:lnTo>
                    <a:lnTo>
                      <a:pt x="312" y="109"/>
                    </a:lnTo>
                    <a:lnTo>
                      <a:pt x="312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5" name="Freeform 77"/>
              <p:cNvSpPr>
                <a:spLocks/>
              </p:cNvSpPr>
              <p:nvPr/>
            </p:nvSpPr>
            <p:spPr bwMode="auto">
              <a:xfrm>
                <a:off x="4316" y="2688"/>
                <a:ext cx="625" cy="241"/>
              </a:xfrm>
              <a:custGeom>
                <a:avLst/>
                <a:gdLst>
                  <a:gd name="T0" fmla="*/ 26 w 625"/>
                  <a:gd name="T1" fmla="*/ 80 h 241"/>
                  <a:gd name="T2" fmla="*/ 26 w 625"/>
                  <a:gd name="T3" fmla="*/ 16 h 241"/>
                  <a:gd name="T4" fmla="*/ 41 w 625"/>
                  <a:gd name="T5" fmla="*/ 85 h 241"/>
                  <a:gd name="T6" fmla="*/ 56 w 625"/>
                  <a:gd name="T7" fmla="*/ 187 h 241"/>
                  <a:gd name="T8" fmla="*/ 60 w 625"/>
                  <a:gd name="T9" fmla="*/ 69 h 241"/>
                  <a:gd name="T10" fmla="*/ 65 w 625"/>
                  <a:gd name="T11" fmla="*/ 21 h 241"/>
                  <a:gd name="T12" fmla="*/ 80 w 625"/>
                  <a:gd name="T13" fmla="*/ 112 h 241"/>
                  <a:gd name="T14" fmla="*/ 105 w 625"/>
                  <a:gd name="T15" fmla="*/ 181 h 241"/>
                  <a:gd name="T16" fmla="*/ 105 w 625"/>
                  <a:gd name="T17" fmla="*/ 80 h 241"/>
                  <a:gd name="T18" fmla="*/ 114 w 625"/>
                  <a:gd name="T19" fmla="*/ 123 h 241"/>
                  <a:gd name="T20" fmla="*/ 134 w 625"/>
                  <a:gd name="T21" fmla="*/ 171 h 241"/>
                  <a:gd name="T22" fmla="*/ 134 w 625"/>
                  <a:gd name="T23" fmla="*/ 53 h 241"/>
                  <a:gd name="T24" fmla="*/ 139 w 625"/>
                  <a:gd name="T25" fmla="*/ 16 h 241"/>
                  <a:gd name="T26" fmla="*/ 154 w 625"/>
                  <a:gd name="T27" fmla="*/ 139 h 241"/>
                  <a:gd name="T28" fmla="*/ 158 w 625"/>
                  <a:gd name="T29" fmla="*/ 203 h 241"/>
                  <a:gd name="T30" fmla="*/ 173 w 625"/>
                  <a:gd name="T31" fmla="*/ 128 h 241"/>
                  <a:gd name="T32" fmla="*/ 178 w 625"/>
                  <a:gd name="T33" fmla="*/ 59 h 241"/>
                  <a:gd name="T34" fmla="*/ 178 w 625"/>
                  <a:gd name="T35" fmla="*/ 75 h 241"/>
                  <a:gd name="T36" fmla="*/ 193 w 625"/>
                  <a:gd name="T37" fmla="*/ 181 h 241"/>
                  <a:gd name="T38" fmla="*/ 203 w 625"/>
                  <a:gd name="T39" fmla="*/ 165 h 241"/>
                  <a:gd name="T40" fmla="*/ 207 w 625"/>
                  <a:gd name="T41" fmla="*/ 85 h 241"/>
                  <a:gd name="T42" fmla="*/ 222 w 625"/>
                  <a:gd name="T43" fmla="*/ 37 h 241"/>
                  <a:gd name="T44" fmla="*/ 237 w 625"/>
                  <a:gd name="T45" fmla="*/ 112 h 241"/>
                  <a:gd name="T46" fmla="*/ 237 w 625"/>
                  <a:gd name="T47" fmla="*/ 181 h 241"/>
                  <a:gd name="T48" fmla="*/ 256 w 625"/>
                  <a:gd name="T49" fmla="*/ 91 h 241"/>
                  <a:gd name="T50" fmla="*/ 266 w 625"/>
                  <a:gd name="T51" fmla="*/ 27 h 241"/>
                  <a:gd name="T52" fmla="*/ 291 w 625"/>
                  <a:gd name="T53" fmla="*/ 96 h 241"/>
                  <a:gd name="T54" fmla="*/ 315 w 625"/>
                  <a:gd name="T55" fmla="*/ 133 h 241"/>
                  <a:gd name="T56" fmla="*/ 320 w 625"/>
                  <a:gd name="T57" fmla="*/ 27 h 241"/>
                  <a:gd name="T58" fmla="*/ 335 w 625"/>
                  <a:gd name="T59" fmla="*/ 107 h 241"/>
                  <a:gd name="T60" fmla="*/ 340 w 625"/>
                  <a:gd name="T61" fmla="*/ 176 h 241"/>
                  <a:gd name="T62" fmla="*/ 354 w 625"/>
                  <a:gd name="T63" fmla="*/ 128 h 241"/>
                  <a:gd name="T64" fmla="*/ 359 w 625"/>
                  <a:gd name="T65" fmla="*/ 53 h 241"/>
                  <a:gd name="T66" fmla="*/ 384 w 625"/>
                  <a:gd name="T67" fmla="*/ 176 h 241"/>
                  <a:gd name="T68" fmla="*/ 408 w 625"/>
                  <a:gd name="T69" fmla="*/ 203 h 241"/>
                  <a:gd name="T70" fmla="*/ 423 w 625"/>
                  <a:gd name="T71" fmla="*/ 117 h 241"/>
                  <a:gd name="T72" fmla="*/ 433 w 625"/>
                  <a:gd name="T73" fmla="*/ 43 h 241"/>
                  <a:gd name="T74" fmla="*/ 448 w 625"/>
                  <a:gd name="T75" fmla="*/ 149 h 241"/>
                  <a:gd name="T76" fmla="*/ 462 w 625"/>
                  <a:gd name="T77" fmla="*/ 219 h 241"/>
                  <a:gd name="T78" fmla="*/ 477 w 625"/>
                  <a:gd name="T79" fmla="*/ 155 h 241"/>
                  <a:gd name="T80" fmla="*/ 477 w 625"/>
                  <a:gd name="T81" fmla="*/ 91 h 241"/>
                  <a:gd name="T82" fmla="*/ 482 w 625"/>
                  <a:gd name="T83" fmla="*/ 59 h 241"/>
                  <a:gd name="T84" fmla="*/ 506 w 625"/>
                  <a:gd name="T85" fmla="*/ 133 h 241"/>
                  <a:gd name="T86" fmla="*/ 531 w 625"/>
                  <a:gd name="T87" fmla="*/ 203 h 241"/>
                  <a:gd name="T88" fmla="*/ 536 w 625"/>
                  <a:gd name="T89" fmla="*/ 123 h 241"/>
                  <a:gd name="T90" fmla="*/ 536 w 625"/>
                  <a:gd name="T91" fmla="*/ 48 h 241"/>
                  <a:gd name="T92" fmla="*/ 560 w 625"/>
                  <a:gd name="T93" fmla="*/ 128 h 241"/>
                  <a:gd name="T94" fmla="*/ 575 w 625"/>
                  <a:gd name="T95" fmla="*/ 165 h 241"/>
                  <a:gd name="T96" fmla="*/ 575 w 625"/>
                  <a:gd name="T97" fmla="*/ 53 h 241"/>
                  <a:gd name="T98" fmla="*/ 590 w 625"/>
                  <a:gd name="T99" fmla="*/ 123 h 241"/>
                  <a:gd name="T100" fmla="*/ 614 w 625"/>
                  <a:gd name="T101" fmla="*/ 224 h 241"/>
                  <a:gd name="T102" fmla="*/ 624 w 625"/>
                  <a:gd name="T103" fmla="*/ 171 h 2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25"/>
                  <a:gd name="T157" fmla="*/ 0 h 241"/>
                  <a:gd name="T158" fmla="*/ 625 w 625"/>
                  <a:gd name="T159" fmla="*/ 241 h 2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25" h="241">
                    <a:moveTo>
                      <a:pt x="0" y="126"/>
                    </a:moveTo>
                    <a:lnTo>
                      <a:pt x="16" y="112"/>
                    </a:lnTo>
                    <a:lnTo>
                      <a:pt x="26" y="96"/>
                    </a:lnTo>
                    <a:lnTo>
                      <a:pt x="26" y="80"/>
                    </a:lnTo>
                    <a:lnTo>
                      <a:pt x="26" y="64"/>
                    </a:lnTo>
                    <a:lnTo>
                      <a:pt x="26" y="48"/>
                    </a:lnTo>
                    <a:lnTo>
                      <a:pt x="26" y="32"/>
                    </a:lnTo>
                    <a:lnTo>
                      <a:pt x="26" y="16"/>
                    </a:lnTo>
                    <a:lnTo>
                      <a:pt x="36" y="32"/>
                    </a:lnTo>
                    <a:lnTo>
                      <a:pt x="41" y="53"/>
                    </a:lnTo>
                    <a:lnTo>
                      <a:pt x="41" y="69"/>
                    </a:lnTo>
                    <a:lnTo>
                      <a:pt x="41" y="85"/>
                    </a:lnTo>
                    <a:lnTo>
                      <a:pt x="46" y="101"/>
                    </a:lnTo>
                    <a:lnTo>
                      <a:pt x="51" y="123"/>
                    </a:lnTo>
                    <a:lnTo>
                      <a:pt x="56" y="165"/>
                    </a:lnTo>
                    <a:lnTo>
                      <a:pt x="56" y="187"/>
                    </a:lnTo>
                    <a:lnTo>
                      <a:pt x="56" y="149"/>
                    </a:lnTo>
                    <a:lnTo>
                      <a:pt x="60" y="107"/>
                    </a:lnTo>
                    <a:lnTo>
                      <a:pt x="60" y="85"/>
                    </a:lnTo>
                    <a:lnTo>
                      <a:pt x="60" y="69"/>
                    </a:lnTo>
                    <a:lnTo>
                      <a:pt x="60" y="53"/>
                    </a:lnTo>
                    <a:lnTo>
                      <a:pt x="65" y="37"/>
                    </a:lnTo>
                    <a:lnTo>
                      <a:pt x="65" y="5"/>
                    </a:lnTo>
                    <a:lnTo>
                      <a:pt x="65" y="21"/>
                    </a:lnTo>
                    <a:lnTo>
                      <a:pt x="65" y="37"/>
                    </a:lnTo>
                    <a:lnTo>
                      <a:pt x="65" y="53"/>
                    </a:lnTo>
                    <a:lnTo>
                      <a:pt x="70" y="69"/>
                    </a:lnTo>
                    <a:lnTo>
                      <a:pt x="80" y="112"/>
                    </a:lnTo>
                    <a:lnTo>
                      <a:pt x="85" y="144"/>
                    </a:lnTo>
                    <a:lnTo>
                      <a:pt x="95" y="187"/>
                    </a:lnTo>
                    <a:lnTo>
                      <a:pt x="100" y="203"/>
                    </a:lnTo>
                    <a:lnTo>
                      <a:pt x="105" y="181"/>
                    </a:lnTo>
                    <a:lnTo>
                      <a:pt x="105" y="160"/>
                    </a:lnTo>
                    <a:lnTo>
                      <a:pt x="105" y="139"/>
                    </a:lnTo>
                    <a:lnTo>
                      <a:pt x="105" y="96"/>
                    </a:lnTo>
                    <a:lnTo>
                      <a:pt x="105" y="80"/>
                    </a:lnTo>
                    <a:lnTo>
                      <a:pt x="105" y="64"/>
                    </a:lnTo>
                    <a:lnTo>
                      <a:pt x="105" y="48"/>
                    </a:lnTo>
                    <a:lnTo>
                      <a:pt x="109" y="91"/>
                    </a:lnTo>
                    <a:lnTo>
                      <a:pt x="114" y="123"/>
                    </a:lnTo>
                    <a:lnTo>
                      <a:pt x="119" y="176"/>
                    </a:lnTo>
                    <a:lnTo>
                      <a:pt x="124" y="208"/>
                    </a:lnTo>
                    <a:lnTo>
                      <a:pt x="129" y="224"/>
                    </a:lnTo>
                    <a:lnTo>
                      <a:pt x="134" y="171"/>
                    </a:lnTo>
                    <a:lnTo>
                      <a:pt x="134" y="139"/>
                    </a:lnTo>
                    <a:lnTo>
                      <a:pt x="134" y="117"/>
                    </a:lnTo>
                    <a:lnTo>
                      <a:pt x="134" y="96"/>
                    </a:lnTo>
                    <a:lnTo>
                      <a:pt x="134" y="53"/>
                    </a:lnTo>
                    <a:lnTo>
                      <a:pt x="134" y="32"/>
                    </a:lnTo>
                    <a:lnTo>
                      <a:pt x="134" y="16"/>
                    </a:lnTo>
                    <a:lnTo>
                      <a:pt x="134" y="0"/>
                    </a:lnTo>
                    <a:lnTo>
                      <a:pt x="139" y="16"/>
                    </a:lnTo>
                    <a:lnTo>
                      <a:pt x="144" y="59"/>
                    </a:lnTo>
                    <a:lnTo>
                      <a:pt x="149" y="91"/>
                    </a:lnTo>
                    <a:lnTo>
                      <a:pt x="154" y="123"/>
                    </a:lnTo>
                    <a:lnTo>
                      <a:pt x="154" y="139"/>
                    </a:lnTo>
                    <a:lnTo>
                      <a:pt x="154" y="155"/>
                    </a:lnTo>
                    <a:lnTo>
                      <a:pt x="154" y="171"/>
                    </a:lnTo>
                    <a:lnTo>
                      <a:pt x="158" y="187"/>
                    </a:lnTo>
                    <a:lnTo>
                      <a:pt x="158" y="203"/>
                    </a:lnTo>
                    <a:lnTo>
                      <a:pt x="163" y="219"/>
                    </a:lnTo>
                    <a:lnTo>
                      <a:pt x="168" y="203"/>
                    </a:lnTo>
                    <a:lnTo>
                      <a:pt x="168" y="160"/>
                    </a:lnTo>
                    <a:lnTo>
                      <a:pt x="173" y="128"/>
                    </a:lnTo>
                    <a:lnTo>
                      <a:pt x="173" y="112"/>
                    </a:lnTo>
                    <a:lnTo>
                      <a:pt x="178" y="96"/>
                    </a:lnTo>
                    <a:lnTo>
                      <a:pt x="178" y="80"/>
                    </a:lnTo>
                    <a:lnTo>
                      <a:pt x="178" y="59"/>
                    </a:lnTo>
                    <a:lnTo>
                      <a:pt x="178" y="43"/>
                    </a:lnTo>
                    <a:lnTo>
                      <a:pt x="178" y="27"/>
                    </a:lnTo>
                    <a:lnTo>
                      <a:pt x="178" y="43"/>
                    </a:lnTo>
                    <a:lnTo>
                      <a:pt x="178" y="75"/>
                    </a:lnTo>
                    <a:lnTo>
                      <a:pt x="183" y="117"/>
                    </a:lnTo>
                    <a:lnTo>
                      <a:pt x="188" y="149"/>
                    </a:lnTo>
                    <a:lnTo>
                      <a:pt x="188" y="165"/>
                    </a:lnTo>
                    <a:lnTo>
                      <a:pt x="193" y="181"/>
                    </a:lnTo>
                    <a:lnTo>
                      <a:pt x="193" y="197"/>
                    </a:lnTo>
                    <a:lnTo>
                      <a:pt x="198" y="229"/>
                    </a:lnTo>
                    <a:lnTo>
                      <a:pt x="203" y="197"/>
                    </a:lnTo>
                    <a:lnTo>
                      <a:pt x="203" y="165"/>
                    </a:lnTo>
                    <a:lnTo>
                      <a:pt x="203" y="133"/>
                    </a:lnTo>
                    <a:lnTo>
                      <a:pt x="207" y="117"/>
                    </a:lnTo>
                    <a:lnTo>
                      <a:pt x="207" y="101"/>
                    </a:lnTo>
                    <a:lnTo>
                      <a:pt x="207" y="85"/>
                    </a:lnTo>
                    <a:lnTo>
                      <a:pt x="207" y="53"/>
                    </a:lnTo>
                    <a:lnTo>
                      <a:pt x="212" y="37"/>
                    </a:lnTo>
                    <a:lnTo>
                      <a:pt x="212" y="21"/>
                    </a:lnTo>
                    <a:lnTo>
                      <a:pt x="222" y="37"/>
                    </a:lnTo>
                    <a:lnTo>
                      <a:pt x="232" y="59"/>
                    </a:lnTo>
                    <a:lnTo>
                      <a:pt x="232" y="80"/>
                    </a:lnTo>
                    <a:lnTo>
                      <a:pt x="237" y="96"/>
                    </a:lnTo>
                    <a:lnTo>
                      <a:pt x="237" y="112"/>
                    </a:lnTo>
                    <a:lnTo>
                      <a:pt x="237" y="128"/>
                    </a:lnTo>
                    <a:lnTo>
                      <a:pt x="237" y="149"/>
                    </a:lnTo>
                    <a:lnTo>
                      <a:pt x="237" y="165"/>
                    </a:lnTo>
                    <a:lnTo>
                      <a:pt x="237" y="181"/>
                    </a:lnTo>
                    <a:lnTo>
                      <a:pt x="237" y="197"/>
                    </a:lnTo>
                    <a:lnTo>
                      <a:pt x="252" y="165"/>
                    </a:lnTo>
                    <a:lnTo>
                      <a:pt x="256" y="123"/>
                    </a:lnTo>
                    <a:lnTo>
                      <a:pt x="256" y="91"/>
                    </a:lnTo>
                    <a:lnTo>
                      <a:pt x="261" y="75"/>
                    </a:lnTo>
                    <a:lnTo>
                      <a:pt x="261" y="59"/>
                    </a:lnTo>
                    <a:lnTo>
                      <a:pt x="266" y="43"/>
                    </a:lnTo>
                    <a:lnTo>
                      <a:pt x="266" y="27"/>
                    </a:lnTo>
                    <a:lnTo>
                      <a:pt x="281" y="43"/>
                    </a:lnTo>
                    <a:lnTo>
                      <a:pt x="281" y="64"/>
                    </a:lnTo>
                    <a:lnTo>
                      <a:pt x="286" y="80"/>
                    </a:lnTo>
                    <a:lnTo>
                      <a:pt x="291" y="96"/>
                    </a:lnTo>
                    <a:lnTo>
                      <a:pt x="296" y="139"/>
                    </a:lnTo>
                    <a:lnTo>
                      <a:pt x="301" y="160"/>
                    </a:lnTo>
                    <a:lnTo>
                      <a:pt x="305" y="176"/>
                    </a:lnTo>
                    <a:lnTo>
                      <a:pt x="315" y="133"/>
                    </a:lnTo>
                    <a:lnTo>
                      <a:pt x="315" y="91"/>
                    </a:lnTo>
                    <a:lnTo>
                      <a:pt x="315" y="59"/>
                    </a:lnTo>
                    <a:lnTo>
                      <a:pt x="315" y="43"/>
                    </a:lnTo>
                    <a:lnTo>
                      <a:pt x="320" y="27"/>
                    </a:lnTo>
                    <a:lnTo>
                      <a:pt x="330" y="48"/>
                    </a:lnTo>
                    <a:lnTo>
                      <a:pt x="330" y="64"/>
                    </a:lnTo>
                    <a:lnTo>
                      <a:pt x="335" y="85"/>
                    </a:lnTo>
                    <a:lnTo>
                      <a:pt x="335" y="107"/>
                    </a:lnTo>
                    <a:lnTo>
                      <a:pt x="335" y="128"/>
                    </a:lnTo>
                    <a:lnTo>
                      <a:pt x="335" y="144"/>
                    </a:lnTo>
                    <a:lnTo>
                      <a:pt x="340" y="160"/>
                    </a:lnTo>
                    <a:lnTo>
                      <a:pt x="340" y="176"/>
                    </a:lnTo>
                    <a:lnTo>
                      <a:pt x="340" y="192"/>
                    </a:lnTo>
                    <a:lnTo>
                      <a:pt x="350" y="176"/>
                    </a:lnTo>
                    <a:lnTo>
                      <a:pt x="354" y="144"/>
                    </a:lnTo>
                    <a:lnTo>
                      <a:pt x="354" y="128"/>
                    </a:lnTo>
                    <a:lnTo>
                      <a:pt x="359" y="112"/>
                    </a:lnTo>
                    <a:lnTo>
                      <a:pt x="359" y="91"/>
                    </a:lnTo>
                    <a:lnTo>
                      <a:pt x="359" y="75"/>
                    </a:lnTo>
                    <a:lnTo>
                      <a:pt x="359" y="53"/>
                    </a:lnTo>
                    <a:lnTo>
                      <a:pt x="369" y="91"/>
                    </a:lnTo>
                    <a:lnTo>
                      <a:pt x="374" y="123"/>
                    </a:lnTo>
                    <a:lnTo>
                      <a:pt x="379" y="155"/>
                    </a:lnTo>
                    <a:lnTo>
                      <a:pt x="384" y="176"/>
                    </a:lnTo>
                    <a:lnTo>
                      <a:pt x="389" y="192"/>
                    </a:lnTo>
                    <a:lnTo>
                      <a:pt x="394" y="208"/>
                    </a:lnTo>
                    <a:lnTo>
                      <a:pt x="399" y="224"/>
                    </a:lnTo>
                    <a:lnTo>
                      <a:pt x="408" y="203"/>
                    </a:lnTo>
                    <a:lnTo>
                      <a:pt x="408" y="171"/>
                    </a:lnTo>
                    <a:lnTo>
                      <a:pt x="418" y="149"/>
                    </a:lnTo>
                    <a:lnTo>
                      <a:pt x="418" y="133"/>
                    </a:lnTo>
                    <a:lnTo>
                      <a:pt x="423" y="117"/>
                    </a:lnTo>
                    <a:lnTo>
                      <a:pt x="428" y="96"/>
                    </a:lnTo>
                    <a:lnTo>
                      <a:pt x="428" y="75"/>
                    </a:lnTo>
                    <a:lnTo>
                      <a:pt x="428" y="59"/>
                    </a:lnTo>
                    <a:lnTo>
                      <a:pt x="433" y="43"/>
                    </a:lnTo>
                    <a:lnTo>
                      <a:pt x="438" y="59"/>
                    </a:lnTo>
                    <a:lnTo>
                      <a:pt x="443" y="96"/>
                    </a:lnTo>
                    <a:lnTo>
                      <a:pt x="448" y="128"/>
                    </a:lnTo>
                    <a:lnTo>
                      <a:pt x="448" y="149"/>
                    </a:lnTo>
                    <a:lnTo>
                      <a:pt x="452" y="171"/>
                    </a:lnTo>
                    <a:lnTo>
                      <a:pt x="452" y="187"/>
                    </a:lnTo>
                    <a:lnTo>
                      <a:pt x="457" y="203"/>
                    </a:lnTo>
                    <a:lnTo>
                      <a:pt x="462" y="219"/>
                    </a:lnTo>
                    <a:lnTo>
                      <a:pt x="472" y="203"/>
                    </a:lnTo>
                    <a:lnTo>
                      <a:pt x="472" y="187"/>
                    </a:lnTo>
                    <a:lnTo>
                      <a:pt x="477" y="171"/>
                    </a:lnTo>
                    <a:lnTo>
                      <a:pt x="477" y="155"/>
                    </a:lnTo>
                    <a:lnTo>
                      <a:pt x="477" y="139"/>
                    </a:lnTo>
                    <a:lnTo>
                      <a:pt x="477" y="123"/>
                    </a:lnTo>
                    <a:lnTo>
                      <a:pt x="477" y="107"/>
                    </a:lnTo>
                    <a:lnTo>
                      <a:pt x="477" y="91"/>
                    </a:lnTo>
                    <a:lnTo>
                      <a:pt x="477" y="75"/>
                    </a:lnTo>
                    <a:lnTo>
                      <a:pt x="477" y="59"/>
                    </a:lnTo>
                    <a:lnTo>
                      <a:pt x="477" y="43"/>
                    </a:lnTo>
                    <a:lnTo>
                      <a:pt x="482" y="59"/>
                    </a:lnTo>
                    <a:lnTo>
                      <a:pt x="487" y="80"/>
                    </a:lnTo>
                    <a:lnTo>
                      <a:pt x="492" y="96"/>
                    </a:lnTo>
                    <a:lnTo>
                      <a:pt x="497" y="112"/>
                    </a:lnTo>
                    <a:lnTo>
                      <a:pt x="506" y="133"/>
                    </a:lnTo>
                    <a:lnTo>
                      <a:pt x="511" y="149"/>
                    </a:lnTo>
                    <a:lnTo>
                      <a:pt x="516" y="165"/>
                    </a:lnTo>
                    <a:lnTo>
                      <a:pt x="526" y="181"/>
                    </a:lnTo>
                    <a:lnTo>
                      <a:pt x="531" y="203"/>
                    </a:lnTo>
                    <a:lnTo>
                      <a:pt x="536" y="181"/>
                    </a:lnTo>
                    <a:lnTo>
                      <a:pt x="536" y="160"/>
                    </a:lnTo>
                    <a:lnTo>
                      <a:pt x="536" y="139"/>
                    </a:lnTo>
                    <a:lnTo>
                      <a:pt x="536" y="123"/>
                    </a:lnTo>
                    <a:lnTo>
                      <a:pt x="536" y="101"/>
                    </a:lnTo>
                    <a:lnTo>
                      <a:pt x="536" y="80"/>
                    </a:lnTo>
                    <a:lnTo>
                      <a:pt x="536" y="64"/>
                    </a:lnTo>
                    <a:lnTo>
                      <a:pt x="536" y="48"/>
                    </a:lnTo>
                    <a:lnTo>
                      <a:pt x="546" y="64"/>
                    </a:lnTo>
                    <a:lnTo>
                      <a:pt x="550" y="80"/>
                    </a:lnTo>
                    <a:lnTo>
                      <a:pt x="555" y="96"/>
                    </a:lnTo>
                    <a:lnTo>
                      <a:pt x="560" y="128"/>
                    </a:lnTo>
                    <a:lnTo>
                      <a:pt x="565" y="171"/>
                    </a:lnTo>
                    <a:lnTo>
                      <a:pt x="570" y="192"/>
                    </a:lnTo>
                    <a:lnTo>
                      <a:pt x="575" y="208"/>
                    </a:lnTo>
                    <a:lnTo>
                      <a:pt x="575" y="165"/>
                    </a:lnTo>
                    <a:lnTo>
                      <a:pt x="575" y="133"/>
                    </a:lnTo>
                    <a:lnTo>
                      <a:pt x="575" y="91"/>
                    </a:lnTo>
                    <a:lnTo>
                      <a:pt x="575" y="69"/>
                    </a:lnTo>
                    <a:lnTo>
                      <a:pt x="575" y="53"/>
                    </a:lnTo>
                    <a:lnTo>
                      <a:pt x="575" y="37"/>
                    </a:lnTo>
                    <a:lnTo>
                      <a:pt x="585" y="59"/>
                    </a:lnTo>
                    <a:lnTo>
                      <a:pt x="585" y="80"/>
                    </a:lnTo>
                    <a:lnTo>
                      <a:pt x="590" y="123"/>
                    </a:lnTo>
                    <a:lnTo>
                      <a:pt x="595" y="155"/>
                    </a:lnTo>
                    <a:lnTo>
                      <a:pt x="604" y="187"/>
                    </a:lnTo>
                    <a:lnTo>
                      <a:pt x="609" y="208"/>
                    </a:lnTo>
                    <a:lnTo>
                      <a:pt x="614" y="224"/>
                    </a:lnTo>
                    <a:lnTo>
                      <a:pt x="619" y="240"/>
                    </a:lnTo>
                    <a:lnTo>
                      <a:pt x="624" y="224"/>
                    </a:lnTo>
                    <a:lnTo>
                      <a:pt x="624" y="192"/>
                    </a:lnTo>
                    <a:lnTo>
                      <a:pt x="624" y="171"/>
                    </a:lnTo>
                    <a:lnTo>
                      <a:pt x="624" y="155"/>
                    </a:lnTo>
                    <a:lnTo>
                      <a:pt x="624" y="133"/>
                    </a:lnTo>
                    <a:lnTo>
                      <a:pt x="624" y="117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6" name="Freeform 78"/>
              <p:cNvSpPr>
                <a:spLocks/>
              </p:cNvSpPr>
              <p:nvPr/>
            </p:nvSpPr>
            <p:spPr bwMode="auto">
              <a:xfrm>
                <a:off x="3640" y="2256"/>
                <a:ext cx="677" cy="241"/>
              </a:xfrm>
              <a:custGeom>
                <a:avLst/>
                <a:gdLst>
                  <a:gd name="T0" fmla="*/ 28 w 677"/>
                  <a:gd name="T1" fmla="*/ 80 h 241"/>
                  <a:gd name="T2" fmla="*/ 28 w 677"/>
                  <a:gd name="T3" fmla="*/ 16 h 241"/>
                  <a:gd name="T4" fmla="*/ 44 w 677"/>
                  <a:gd name="T5" fmla="*/ 85 h 241"/>
                  <a:gd name="T6" fmla="*/ 60 w 677"/>
                  <a:gd name="T7" fmla="*/ 187 h 241"/>
                  <a:gd name="T8" fmla="*/ 65 w 677"/>
                  <a:gd name="T9" fmla="*/ 69 h 241"/>
                  <a:gd name="T10" fmla="*/ 71 w 677"/>
                  <a:gd name="T11" fmla="*/ 21 h 241"/>
                  <a:gd name="T12" fmla="*/ 87 w 677"/>
                  <a:gd name="T13" fmla="*/ 112 h 241"/>
                  <a:gd name="T14" fmla="*/ 113 w 677"/>
                  <a:gd name="T15" fmla="*/ 181 h 241"/>
                  <a:gd name="T16" fmla="*/ 113 w 677"/>
                  <a:gd name="T17" fmla="*/ 80 h 241"/>
                  <a:gd name="T18" fmla="*/ 124 w 677"/>
                  <a:gd name="T19" fmla="*/ 123 h 241"/>
                  <a:gd name="T20" fmla="*/ 145 w 677"/>
                  <a:gd name="T21" fmla="*/ 171 h 241"/>
                  <a:gd name="T22" fmla="*/ 145 w 677"/>
                  <a:gd name="T23" fmla="*/ 53 h 241"/>
                  <a:gd name="T24" fmla="*/ 150 w 677"/>
                  <a:gd name="T25" fmla="*/ 16 h 241"/>
                  <a:gd name="T26" fmla="*/ 166 w 677"/>
                  <a:gd name="T27" fmla="*/ 139 h 241"/>
                  <a:gd name="T28" fmla="*/ 172 w 677"/>
                  <a:gd name="T29" fmla="*/ 203 h 241"/>
                  <a:gd name="T30" fmla="*/ 188 w 677"/>
                  <a:gd name="T31" fmla="*/ 128 h 241"/>
                  <a:gd name="T32" fmla="*/ 193 w 677"/>
                  <a:gd name="T33" fmla="*/ 59 h 241"/>
                  <a:gd name="T34" fmla="*/ 193 w 677"/>
                  <a:gd name="T35" fmla="*/ 75 h 241"/>
                  <a:gd name="T36" fmla="*/ 209 w 677"/>
                  <a:gd name="T37" fmla="*/ 181 h 241"/>
                  <a:gd name="T38" fmla="*/ 219 w 677"/>
                  <a:gd name="T39" fmla="*/ 165 h 241"/>
                  <a:gd name="T40" fmla="*/ 225 w 677"/>
                  <a:gd name="T41" fmla="*/ 85 h 241"/>
                  <a:gd name="T42" fmla="*/ 241 w 677"/>
                  <a:gd name="T43" fmla="*/ 37 h 241"/>
                  <a:gd name="T44" fmla="*/ 257 w 677"/>
                  <a:gd name="T45" fmla="*/ 112 h 241"/>
                  <a:gd name="T46" fmla="*/ 257 w 677"/>
                  <a:gd name="T47" fmla="*/ 181 h 241"/>
                  <a:gd name="T48" fmla="*/ 278 w 677"/>
                  <a:gd name="T49" fmla="*/ 91 h 241"/>
                  <a:gd name="T50" fmla="*/ 288 w 677"/>
                  <a:gd name="T51" fmla="*/ 27 h 241"/>
                  <a:gd name="T52" fmla="*/ 315 w 677"/>
                  <a:gd name="T53" fmla="*/ 96 h 241"/>
                  <a:gd name="T54" fmla="*/ 342 w 677"/>
                  <a:gd name="T55" fmla="*/ 133 h 241"/>
                  <a:gd name="T56" fmla="*/ 347 w 677"/>
                  <a:gd name="T57" fmla="*/ 27 h 241"/>
                  <a:gd name="T58" fmla="*/ 363 w 677"/>
                  <a:gd name="T59" fmla="*/ 107 h 241"/>
                  <a:gd name="T60" fmla="*/ 368 w 677"/>
                  <a:gd name="T61" fmla="*/ 176 h 241"/>
                  <a:gd name="T62" fmla="*/ 384 w 677"/>
                  <a:gd name="T63" fmla="*/ 128 h 241"/>
                  <a:gd name="T64" fmla="*/ 389 w 677"/>
                  <a:gd name="T65" fmla="*/ 53 h 241"/>
                  <a:gd name="T66" fmla="*/ 416 w 677"/>
                  <a:gd name="T67" fmla="*/ 176 h 241"/>
                  <a:gd name="T68" fmla="*/ 442 w 677"/>
                  <a:gd name="T69" fmla="*/ 203 h 241"/>
                  <a:gd name="T70" fmla="*/ 458 w 677"/>
                  <a:gd name="T71" fmla="*/ 117 h 241"/>
                  <a:gd name="T72" fmla="*/ 469 w 677"/>
                  <a:gd name="T73" fmla="*/ 43 h 241"/>
                  <a:gd name="T74" fmla="*/ 485 w 677"/>
                  <a:gd name="T75" fmla="*/ 149 h 241"/>
                  <a:gd name="T76" fmla="*/ 501 w 677"/>
                  <a:gd name="T77" fmla="*/ 219 h 241"/>
                  <a:gd name="T78" fmla="*/ 517 w 677"/>
                  <a:gd name="T79" fmla="*/ 155 h 241"/>
                  <a:gd name="T80" fmla="*/ 517 w 677"/>
                  <a:gd name="T81" fmla="*/ 91 h 241"/>
                  <a:gd name="T82" fmla="*/ 522 w 677"/>
                  <a:gd name="T83" fmla="*/ 59 h 241"/>
                  <a:gd name="T84" fmla="*/ 549 w 677"/>
                  <a:gd name="T85" fmla="*/ 133 h 241"/>
                  <a:gd name="T86" fmla="*/ 575 w 677"/>
                  <a:gd name="T87" fmla="*/ 203 h 241"/>
                  <a:gd name="T88" fmla="*/ 580 w 677"/>
                  <a:gd name="T89" fmla="*/ 123 h 241"/>
                  <a:gd name="T90" fmla="*/ 580 w 677"/>
                  <a:gd name="T91" fmla="*/ 48 h 241"/>
                  <a:gd name="T92" fmla="*/ 607 w 677"/>
                  <a:gd name="T93" fmla="*/ 128 h 241"/>
                  <a:gd name="T94" fmla="*/ 623 w 677"/>
                  <a:gd name="T95" fmla="*/ 165 h 241"/>
                  <a:gd name="T96" fmla="*/ 623 w 677"/>
                  <a:gd name="T97" fmla="*/ 53 h 241"/>
                  <a:gd name="T98" fmla="*/ 639 w 677"/>
                  <a:gd name="T99" fmla="*/ 123 h 241"/>
                  <a:gd name="T100" fmla="*/ 665 w 677"/>
                  <a:gd name="T101" fmla="*/ 224 h 241"/>
                  <a:gd name="T102" fmla="*/ 676 w 677"/>
                  <a:gd name="T103" fmla="*/ 171 h 2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7"/>
                  <a:gd name="T157" fmla="*/ 0 h 241"/>
                  <a:gd name="T158" fmla="*/ 677 w 677"/>
                  <a:gd name="T159" fmla="*/ 241 h 2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7" h="241">
                    <a:moveTo>
                      <a:pt x="0" y="126"/>
                    </a:moveTo>
                    <a:lnTo>
                      <a:pt x="18" y="112"/>
                    </a:lnTo>
                    <a:lnTo>
                      <a:pt x="28" y="96"/>
                    </a:lnTo>
                    <a:lnTo>
                      <a:pt x="28" y="80"/>
                    </a:lnTo>
                    <a:lnTo>
                      <a:pt x="28" y="64"/>
                    </a:lnTo>
                    <a:lnTo>
                      <a:pt x="28" y="48"/>
                    </a:lnTo>
                    <a:lnTo>
                      <a:pt x="28" y="32"/>
                    </a:lnTo>
                    <a:lnTo>
                      <a:pt x="28" y="16"/>
                    </a:lnTo>
                    <a:lnTo>
                      <a:pt x="39" y="32"/>
                    </a:lnTo>
                    <a:lnTo>
                      <a:pt x="44" y="53"/>
                    </a:lnTo>
                    <a:lnTo>
                      <a:pt x="44" y="69"/>
                    </a:lnTo>
                    <a:lnTo>
                      <a:pt x="44" y="85"/>
                    </a:lnTo>
                    <a:lnTo>
                      <a:pt x="50" y="101"/>
                    </a:lnTo>
                    <a:lnTo>
                      <a:pt x="55" y="123"/>
                    </a:lnTo>
                    <a:lnTo>
                      <a:pt x="60" y="165"/>
                    </a:lnTo>
                    <a:lnTo>
                      <a:pt x="60" y="187"/>
                    </a:lnTo>
                    <a:lnTo>
                      <a:pt x="60" y="149"/>
                    </a:lnTo>
                    <a:lnTo>
                      <a:pt x="65" y="107"/>
                    </a:lnTo>
                    <a:lnTo>
                      <a:pt x="65" y="85"/>
                    </a:lnTo>
                    <a:lnTo>
                      <a:pt x="65" y="69"/>
                    </a:lnTo>
                    <a:lnTo>
                      <a:pt x="65" y="53"/>
                    </a:lnTo>
                    <a:lnTo>
                      <a:pt x="71" y="37"/>
                    </a:lnTo>
                    <a:lnTo>
                      <a:pt x="71" y="5"/>
                    </a:lnTo>
                    <a:lnTo>
                      <a:pt x="71" y="21"/>
                    </a:lnTo>
                    <a:lnTo>
                      <a:pt x="71" y="37"/>
                    </a:lnTo>
                    <a:lnTo>
                      <a:pt x="71" y="53"/>
                    </a:lnTo>
                    <a:lnTo>
                      <a:pt x="76" y="69"/>
                    </a:lnTo>
                    <a:lnTo>
                      <a:pt x="87" y="112"/>
                    </a:lnTo>
                    <a:lnTo>
                      <a:pt x="92" y="144"/>
                    </a:lnTo>
                    <a:lnTo>
                      <a:pt x="103" y="187"/>
                    </a:lnTo>
                    <a:lnTo>
                      <a:pt x="108" y="203"/>
                    </a:lnTo>
                    <a:lnTo>
                      <a:pt x="113" y="181"/>
                    </a:lnTo>
                    <a:lnTo>
                      <a:pt x="113" y="160"/>
                    </a:lnTo>
                    <a:lnTo>
                      <a:pt x="113" y="139"/>
                    </a:lnTo>
                    <a:lnTo>
                      <a:pt x="113" y="96"/>
                    </a:lnTo>
                    <a:lnTo>
                      <a:pt x="113" y="80"/>
                    </a:lnTo>
                    <a:lnTo>
                      <a:pt x="113" y="64"/>
                    </a:lnTo>
                    <a:lnTo>
                      <a:pt x="113" y="48"/>
                    </a:lnTo>
                    <a:lnTo>
                      <a:pt x="119" y="91"/>
                    </a:lnTo>
                    <a:lnTo>
                      <a:pt x="124" y="123"/>
                    </a:lnTo>
                    <a:lnTo>
                      <a:pt x="129" y="176"/>
                    </a:lnTo>
                    <a:lnTo>
                      <a:pt x="134" y="208"/>
                    </a:lnTo>
                    <a:lnTo>
                      <a:pt x="140" y="224"/>
                    </a:lnTo>
                    <a:lnTo>
                      <a:pt x="145" y="171"/>
                    </a:lnTo>
                    <a:lnTo>
                      <a:pt x="145" y="139"/>
                    </a:lnTo>
                    <a:lnTo>
                      <a:pt x="145" y="117"/>
                    </a:lnTo>
                    <a:lnTo>
                      <a:pt x="145" y="96"/>
                    </a:lnTo>
                    <a:lnTo>
                      <a:pt x="145" y="53"/>
                    </a:lnTo>
                    <a:lnTo>
                      <a:pt x="145" y="32"/>
                    </a:lnTo>
                    <a:lnTo>
                      <a:pt x="145" y="16"/>
                    </a:lnTo>
                    <a:lnTo>
                      <a:pt x="145" y="0"/>
                    </a:lnTo>
                    <a:lnTo>
                      <a:pt x="150" y="16"/>
                    </a:lnTo>
                    <a:lnTo>
                      <a:pt x="156" y="59"/>
                    </a:lnTo>
                    <a:lnTo>
                      <a:pt x="161" y="91"/>
                    </a:lnTo>
                    <a:lnTo>
                      <a:pt x="166" y="123"/>
                    </a:lnTo>
                    <a:lnTo>
                      <a:pt x="166" y="139"/>
                    </a:lnTo>
                    <a:lnTo>
                      <a:pt x="166" y="155"/>
                    </a:lnTo>
                    <a:lnTo>
                      <a:pt x="166" y="171"/>
                    </a:lnTo>
                    <a:lnTo>
                      <a:pt x="172" y="187"/>
                    </a:lnTo>
                    <a:lnTo>
                      <a:pt x="172" y="203"/>
                    </a:lnTo>
                    <a:lnTo>
                      <a:pt x="177" y="219"/>
                    </a:lnTo>
                    <a:lnTo>
                      <a:pt x="182" y="203"/>
                    </a:lnTo>
                    <a:lnTo>
                      <a:pt x="182" y="160"/>
                    </a:lnTo>
                    <a:lnTo>
                      <a:pt x="188" y="128"/>
                    </a:lnTo>
                    <a:lnTo>
                      <a:pt x="188" y="112"/>
                    </a:lnTo>
                    <a:lnTo>
                      <a:pt x="193" y="96"/>
                    </a:lnTo>
                    <a:lnTo>
                      <a:pt x="193" y="80"/>
                    </a:lnTo>
                    <a:lnTo>
                      <a:pt x="193" y="59"/>
                    </a:lnTo>
                    <a:lnTo>
                      <a:pt x="193" y="43"/>
                    </a:lnTo>
                    <a:lnTo>
                      <a:pt x="193" y="27"/>
                    </a:lnTo>
                    <a:lnTo>
                      <a:pt x="193" y="43"/>
                    </a:lnTo>
                    <a:lnTo>
                      <a:pt x="193" y="75"/>
                    </a:lnTo>
                    <a:lnTo>
                      <a:pt x="198" y="117"/>
                    </a:lnTo>
                    <a:lnTo>
                      <a:pt x="204" y="149"/>
                    </a:lnTo>
                    <a:lnTo>
                      <a:pt x="204" y="165"/>
                    </a:lnTo>
                    <a:lnTo>
                      <a:pt x="209" y="181"/>
                    </a:lnTo>
                    <a:lnTo>
                      <a:pt x="209" y="197"/>
                    </a:lnTo>
                    <a:lnTo>
                      <a:pt x="214" y="229"/>
                    </a:lnTo>
                    <a:lnTo>
                      <a:pt x="219" y="197"/>
                    </a:lnTo>
                    <a:lnTo>
                      <a:pt x="219" y="165"/>
                    </a:lnTo>
                    <a:lnTo>
                      <a:pt x="219" y="133"/>
                    </a:lnTo>
                    <a:lnTo>
                      <a:pt x="225" y="117"/>
                    </a:lnTo>
                    <a:lnTo>
                      <a:pt x="225" y="101"/>
                    </a:lnTo>
                    <a:lnTo>
                      <a:pt x="225" y="85"/>
                    </a:lnTo>
                    <a:lnTo>
                      <a:pt x="225" y="53"/>
                    </a:lnTo>
                    <a:lnTo>
                      <a:pt x="230" y="37"/>
                    </a:lnTo>
                    <a:lnTo>
                      <a:pt x="230" y="21"/>
                    </a:lnTo>
                    <a:lnTo>
                      <a:pt x="241" y="37"/>
                    </a:lnTo>
                    <a:lnTo>
                      <a:pt x="251" y="59"/>
                    </a:lnTo>
                    <a:lnTo>
                      <a:pt x="251" y="80"/>
                    </a:lnTo>
                    <a:lnTo>
                      <a:pt x="257" y="96"/>
                    </a:lnTo>
                    <a:lnTo>
                      <a:pt x="257" y="112"/>
                    </a:lnTo>
                    <a:lnTo>
                      <a:pt x="257" y="128"/>
                    </a:lnTo>
                    <a:lnTo>
                      <a:pt x="257" y="149"/>
                    </a:lnTo>
                    <a:lnTo>
                      <a:pt x="257" y="165"/>
                    </a:lnTo>
                    <a:lnTo>
                      <a:pt x="257" y="181"/>
                    </a:lnTo>
                    <a:lnTo>
                      <a:pt x="257" y="197"/>
                    </a:lnTo>
                    <a:lnTo>
                      <a:pt x="273" y="165"/>
                    </a:lnTo>
                    <a:lnTo>
                      <a:pt x="278" y="123"/>
                    </a:lnTo>
                    <a:lnTo>
                      <a:pt x="278" y="91"/>
                    </a:lnTo>
                    <a:lnTo>
                      <a:pt x="283" y="75"/>
                    </a:lnTo>
                    <a:lnTo>
                      <a:pt x="283" y="59"/>
                    </a:lnTo>
                    <a:lnTo>
                      <a:pt x="288" y="43"/>
                    </a:lnTo>
                    <a:lnTo>
                      <a:pt x="288" y="27"/>
                    </a:lnTo>
                    <a:lnTo>
                      <a:pt x="304" y="43"/>
                    </a:lnTo>
                    <a:lnTo>
                      <a:pt x="304" y="64"/>
                    </a:lnTo>
                    <a:lnTo>
                      <a:pt x="310" y="80"/>
                    </a:lnTo>
                    <a:lnTo>
                      <a:pt x="315" y="96"/>
                    </a:lnTo>
                    <a:lnTo>
                      <a:pt x="320" y="139"/>
                    </a:lnTo>
                    <a:lnTo>
                      <a:pt x="326" y="160"/>
                    </a:lnTo>
                    <a:lnTo>
                      <a:pt x="331" y="176"/>
                    </a:lnTo>
                    <a:lnTo>
                      <a:pt x="342" y="133"/>
                    </a:lnTo>
                    <a:lnTo>
                      <a:pt x="342" y="91"/>
                    </a:lnTo>
                    <a:lnTo>
                      <a:pt x="342" y="59"/>
                    </a:lnTo>
                    <a:lnTo>
                      <a:pt x="342" y="43"/>
                    </a:lnTo>
                    <a:lnTo>
                      <a:pt x="347" y="27"/>
                    </a:lnTo>
                    <a:lnTo>
                      <a:pt x="357" y="48"/>
                    </a:lnTo>
                    <a:lnTo>
                      <a:pt x="357" y="64"/>
                    </a:lnTo>
                    <a:lnTo>
                      <a:pt x="363" y="85"/>
                    </a:lnTo>
                    <a:lnTo>
                      <a:pt x="363" y="107"/>
                    </a:lnTo>
                    <a:lnTo>
                      <a:pt x="363" y="128"/>
                    </a:lnTo>
                    <a:lnTo>
                      <a:pt x="363" y="144"/>
                    </a:lnTo>
                    <a:lnTo>
                      <a:pt x="368" y="160"/>
                    </a:lnTo>
                    <a:lnTo>
                      <a:pt x="368" y="176"/>
                    </a:lnTo>
                    <a:lnTo>
                      <a:pt x="368" y="192"/>
                    </a:lnTo>
                    <a:lnTo>
                      <a:pt x="379" y="176"/>
                    </a:lnTo>
                    <a:lnTo>
                      <a:pt x="384" y="144"/>
                    </a:lnTo>
                    <a:lnTo>
                      <a:pt x="384" y="128"/>
                    </a:lnTo>
                    <a:lnTo>
                      <a:pt x="389" y="112"/>
                    </a:lnTo>
                    <a:lnTo>
                      <a:pt x="389" y="91"/>
                    </a:lnTo>
                    <a:lnTo>
                      <a:pt x="389" y="75"/>
                    </a:lnTo>
                    <a:lnTo>
                      <a:pt x="389" y="53"/>
                    </a:lnTo>
                    <a:lnTo>
                      <a:pt x="400" y="91"/>
                    </a:lnTo>
                    <a:lnTo>
                      <a:pt x="405" y="123"/>
                    </a:lnTo>
                    <a:lnTo>
                      <a:pt x="411" y="155"/>
                    </a:lnTo>
                    <a:lnTo>
                      <a:pt x="416" y="176"/>
                    </a:lnTo>
                    <a:lnTo>
                      <a:pt x="421" y="192"/>
                    </a:lnTo>
                    <a:lnTo>
                      <a:pt x="426" y="208"/>
                    </a:lnTo>
                    <a:lnTo>
                      <a:pt x="432" y="224"/>
                    </a:lnTo>
                    <a:lnTo>
                      <a:pt x="442" y="203"/>
                    </a:lnTo>
                    <a:lnTo>
                      <a:pt x="442" y="171"/>
                    </a:lnTo>
                    <a:lnTo>
                      <a:pt x="453" y="149"/>
                    </a:lnTo>
                    <a:lnTo>
                      <a:pt x="453" y="133"/>
                    </a:lnTo>
                    <a:lnTo>
                      <a:pt x="458" y="117"/>
                    </a:lnTo>
                    <a:lnTo>
                      <a:pt x="464" y="96"/>
                    </a:lnTo>
                    <a:lnTo>
                      <a:pt x="464" y="75"/>
                    </a:lnTo>
                    <a:lnTo>
                      <a:pt x="464" y="59"/>
                    </a:lnTo>
                    <a:lnTo>
                      <a:pt x="469" y="43"/>
                    </a:lnTo>
                    <a:lnTo>
                      <a:pt x="474" y="59"/>
                    </a:lnTo>
                    <a:lnTo>
                      <a:pt x="480" y="96"/>
                    </a:lnTo>
                    <a:lnTo>
                      <a:pt x="485" y="128"/>
                    </a:lnTo>
                    <a:lnTo>
                      <a:pt x="485" y="149"/>
                    </a:lnTo>
                    <a:lnTo>
                      <a:pt x="490" y="171"/>
                    </a:lnTo>
                    <a:lnTo>
                      <a:pt x="490" y="187"/>
                    </a:lnTo>
                    <a:lnTo>
                      <a:pt x="495" y="203"/>
                    </a:lnTo>
                    <a:lnTo>
                      <a:pt x="501" y="219"/>
                    </a:lnTo>
                    <a:lnTo>
                      <a:pt x="511" y="203"/>
                    </a:lnTo>
                    <a:lnTo>
                      <a:pt x="511" y="187"/>
                    </a:lnTo>
                    <a:lnTo>
                      <a:pt x="517" y="171"/>
                    </a:lnTo>
                    <a:lnTo>
                      <a:pt x="517" y="155"/>
                    </a:lnTo>
                    <a:lnTo>
                      <a:pt x="517" y="139"/>
                    </a:lnTo>
                    <a:lnTo>
                      <a:pt x="517" y="123"/>
                    </a:lnTo>
                    <a:lnTo>
                      <a:pt x="517" y="107"/>
                    </a:lnTo>
                    <a:lnTo>
                      <a:pt x="517" y="91"/>
                    </a:lnTo>
                    <a:lnTo>
                      <a:pt x="517" y="75"/>
                    </a:lnTo>
                    <a:lnTo>
                      <a:pt x="517" y="59"/>
                    </a:lnTo>
                    <a:lnTo>
                      <a:pt x="517" y="43"/>
                    </a:lnTo>
                    <a:lnTo>
                      <a:pt x="522" y="59"/>
                    </a:lnTo>
                    <a:lnTo>
                      <a:pt x="527" y="80"/>
                    </a:lnTo>
                    <a:lnTo>
                      <a:pt x="533" y="96"/>
                    </a:lnTo>
                    <a:lnTo>
                      <a:pt x="538" y="112"/>
                    </a:lnTo>
                    <a:lnTo>
                      <a:pt x="549" y="133"/>
                    </a:lnTo>
                    <a:lnTo>
                      <a:pt x="554" y="149"/>
                    </a:lnTo>
                    <a:lnTo>
                      <a:pt x="559" y="165"/>
                    </a:lnTo>
                    <a:lnTo>
                      <a:pt x="570" y="181"/>
                    </a:lnTo>
                    <a:lnTo>
                      <a:pt x="575" y="203"/>
                    </a:lnTo>
                    <a:lnTo>
                      <a:pt x="580" y="181"/>
                    </a:lnTo>
                    <a:lnTo>
                      <a:pt x="580" y="160"/>
                    </a:lnTo>
                    <a:lnTo>
                      <a:pt x="580" y="139"/>
                    </a:lnTo>
                    <a:lnTo>
                      <a:pt x="580" y="123"/>
                    </a:lnTo>
                    <a:lnTo>
                      <a:pt x="580" y="101"/>
                    </a:lnTo>
                    <a:lnTo>
                      <a:pt x="580" y="80"/>
                    </a:lnTo>
                    <a:lnTo>
                      <a:pt x="580" y="64"/>
                    </a:lnTo>
                    <a:lnTo>
                      <a:pt x="580" y="48"/>
                    </a:lnTo>
                    <a:lnTo>
                      <a:pt x="591" y="64"/>
                    </a:lnTo>
                    <a:lnTo>
                      <a:pt x="596" y="80"/>
                    </a:lnTo>
                    <a:lnTo>
                      <a:pt x="602" y="96"/>
                    </a:lnTo>
                    <a:lnTo>
                      <a:pt x="607" y="128"/>
                    </a:lnTo>
                    <a:lnTo>
                      <a:pt x="612" y="171"/>
                    </a:lnTo>
                    <a:lnTo>
                      <a:pt x="618" y="192"/>
                    </a:lnTo>
                    <a:lnTo>
                      <a:pt x="623" y="208"/>
                    </a:lnTo>
                    <a:lnTo>
                      <a:pt x="623" y="165"/>
                    </a:lnTo>
                    <a:lnTo>
                      <a:pt x="623" y="133"/>
                    </a:lnTo>
                    <a:lnTo>
                      <a:pt x="623" y="91"/>
                    </a:lnTo>
                    <a:lnTo>
                      <a:pt x="623" y="69"/>
                    </a:lnTo>
                    <a:lnTo>
                      <a:pt x="623" y="53"/>
                    </a:lnTo>
                    <a:lnTo>
                      <a:pt x="623" y="37"/>
                    </a:lnTo>
                    <a:lnTo>
                      <a:pt x="634" y="59"/>
                    </a:lnTo>
                    <a:lnTo>
                      <a:pt x="634" y="80"/>
                    </a:lnTo>
                    <a:lnTo>
                      <a:pt x="639" y="123"/>
                    </a:lnTo>
                    <a:lnTo>
                      <a:pt x="644" y="155"/>
                    </a:lnTo>
                    <a:lnTo>
                      <a:pt x="655" y="187"/>
                    </a:lnTo>
                    <a:lnTo>
                      <a:pt x="660" y="208"/>
                    </a:lnTo>
                    <a:lnTo>
                      <a:pt x="665" y="224"/>
                    </a:lnTo>
                    <a:lnTo>
                      <a:pt x="671" y="240"/>
                    </a:lnTo>
                    <a:lnTo>
                      <a:pt x="676" y="224"/>
                    </a:lnTo>
                    <a:lnTo>
                      <a:pt x="676" y="192"/>
                    </a:lnTo>
                    <a:lnTo>
                      <a:pt x="676" y="171"/>
                    </a:lnTo>
                    <a:lnTo>
                      <a:pt x="676" y="155"/>
                    </a:lnTo>
                    <a:lnTo>
                      <a:pt x="676" y="133"/>
                    </a:lnTo>
                    <a:lnTo>
                      <a:pt x="676" y="117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" name="Line 79"/>
              <p:cNvSpPr>
                <a:spLocks noChangeShapeType="1"/>
              </p:cNvSpPr>
              <p:nvPr/>
            </p:nvSpPr>
            <p:spPr bwMode="auto">
              <a:xfrm>
                <a:off x="1820" y="2256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Line 80"/>
              <p:cNvSpPr>
                <a:spLocks noChangeShapeType="1"/>
              </p:cNvSpPr>
              <p:nvPr/>
            </p:nvSpPr>
            <p:spPr bwMode="auto">
              <a:xfrm>
                <a:off x="2132" y="2304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Line 81"/>
              <p:cNvSpPr>
                <a:spLocks noChangeShapeType="1"/>
              </p:cNvSpPr>
              <p:nvPr/>
            </p:nvSpPr>
            <p:spPr bwMode="auto">
              <a:xfrm>
                <a:off x="2444" y="2256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Line 82"/>
              <p:cNvSpPr>
                <a:spLocks noChangeShapeType="1"/>
              </p:cNvSpPr>
              <p:nvPr/>
            </p:nvSpPr>
            <p:spPr bwMode="auto">
              <a:xfrm>
                <a:off x="3068" y="240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Line 83"/>
              <p:cNvSpPr>
                <a:spLocks noChangeShapeType="1"/>
              </p:cNvSpPr>
              <p:nvPr/>
            </p:nvSpPr>
            <p:spPr bwMode="auto">
              <a:xfrm>
                <a:off x="3380" y="2208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Line 84"/>
              <p:cNvSpPr>
                <a:spLocks noChangeShapeType="1"/>
              </p:cNvSpPr>
              <p:nvPr/>
            </p:nvSpPr>
            <p:spPr bwMode="auto">
              <a:xfrm>
                <a:off x="4316" y="2448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Line 85"/>
              <p:cNvSpPr>
                <a:spLocks noChangeShapeType="1"/>
              </p:cNvSpPr>
              <p:nvPr/>
            </p:nvSpPr>
            <p:spPr bwMode="auto">
              <a:xfrm>
                <a:off x="5564" y="2304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Line 86"/>
              <p:cNvSpPr>
                <a:spLocks noChangeShapeType="1"/>
              </p:cNvSpPr>
              <p:nvPr/>
            </p:nvSpPr>
            <p:spPr bwMode="auto">
              <a:xfrm>
                <a:off x="5876" y="2256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" name="Freeform 87"/>
              <p:cNvSpPr>
                <a:spLocks/>
              </p:cNvSpPr>
              <p:nvPr/>
            </p:nvSpPr>
            <p:spPr bwMode="auto">
              <a:xfrm>
                <a:off x="5252" y="2688"/>
                <a:ext cx="313" cy="229"/>
              </a:xfrm>
              <a:custGeom>
                <a:avLst/>
                <a:gdLst>
                  <a:gd name="T0" fmla="*/ 305 w 313"/>
                  <a:gd name="T1" fmla="*/ 62 h 229"/>
                  <a:gd name="T2" fmla="*/ 305 w 313"/>
                  <a:gd name="T3" fmla="*/ 16 h 229"/>
                  <a:gd name="T4" fmla="*/ 296 w 313"/>
                  <a:gd name="T5" fmla="*/ 73 h 229"/>
                  <a:gd name="T6" fmla="*/ 291 w 313"/>
                  <a:gd name="T7" fmla="*/ 124 h 229"/>
                  <a:gd name="T8" fmla="*/ 286 w 313"/>
                  <a:gd name="T9" fmla="*/ 140 h 229"/>
                  <a:gd name="T10" fmla="*/ 286 w 313"/>
                  <a:gd name="T11" fmla="*/ 88 h 229"/>
                  <a:gd name="T12" fmla="*/ 286 w 313"/>
                  <a:gd name="T13" fmla="*/ 41 h 229"/>
                  <a:gd name="T14" fmla="*/ 266 w 313"/>
                  <a:gd name="T15" fmla="*/ 109 h 229"/>
                  <a:gd name="T16" fmla="*/ 256 w 313"/>
                  <a:gd name="T17" fmla="*/ 161 h 229"/>
                  <a:gd name="T18" fmla="*/ 251 w 313"/>
                  <a:gd name="T19" fmla="*/ 93 h 229"/>
                  <a:gd name="T20" fmla="*/ 251 w 313"/>
                  <a:gd name="T21" fmla="*/ 16 h 229"/>
                  <a:gd name="T22" fmla="*/ 241 w 313"/>
                  <a:gd name="T23" fmla="*/ 114 h 229"/>
                  <a:gd name="T24" fmla="*/ 227 w 313"/>
                  <a:gd name="T25" fmla="*/ 166 h 229"/>
                  <a:gd name="T26" fmla="*/ 227 w 313"/>
                  <a:gd name="T27" fmla="*/ 93 h 229"/>
                  <a:gd name="T28" fmla="*/ 227 w 313"/>
                  <a:gd name="T29" fmla="*/ 16 h 229"/>
                  <a:gd name="T30" fmla="*/ 212 w 313"/>
                  <a:gd name="T31" fmla="*/ 83 h 229"/>
                  <a:gd name="T32" fmla="*/ 197 w 313"/>
                  <a:gd name="T33" fmla="*/ 150 h 229"/>
                  <a:gd name="T34" fmla="*/ 187 w 313"/>
                  <a:gd name="T35" fmla="*/ 140 h 229"/>
                  <a:gd name="T36" fmla="*/ 182 w 313"/>
                  <a:gd name="T37" fmla="*/ 93 h 229"/>
                  <a:gd name="T38" fmla="*/ 182 w 313"/>
                  <a:gd name="T39" fmla="*/ 41 h 229"/>
                  <a:gd name="T40" fmla="*/ 167 w 313"/>
                  <a:gd name="T41" fmla="*/ 155 h 229"/>
                  <a:gd name="T42" fmla="*/ 163 w 313"/>
                  <a:gd name="T43" fmla="*/ 218 h 229"/>
                  <a:gd name="T44" fmla="*/ 163 w 313"/>
                  <a:gd name="T45" fmla="*/ 104 h 229"/>
                  <a:gd name="T46" fmla="*/ 163 w 313"/>
                  <a:gd name="T47" fmla="*/ 26 h 229"/>
                  <a:gd name="T48" fmla="*/ 163 w 313"/>
                  <a:gd name="T49" fmla="*/ 41 h 229"/>
                  <a:gd name="T50" fmla="*/ 143 w 313"/>
                  <a:gd name="T51" fmla="*/ 140 h 229"/>
                  <a:gd name="T52" fmla="*/ 113 w 313"/>
                  <a:gd name="T53" fmla="*/ 161 h 229"/>
                  <a:gd name="T54" fmla="*/ 113 w 313"/>
                  <a:gd name="T55" fmla="*/ 73 h 229"/>
                  <a:gd name="T56" fmla="*/ 123 w 313"/>
                  <a:gd name="T57" fmla="*/ 52 h 229"/>
                  <a:gd name="T58" fmla="*/ 103 w 313"/>
                  <a:gd name="T59" fmla="*/ 166 h 229"/>
                  <a:gd name="T60" fmla="*/ 99 w 313"/>
                  <a:gd name="T61" fmla="*/ 181 h 229"/>
                  <a:gd name="T62" fmla="*/ 99 w 313"/>
                  <a:gd name="T63" fmla="*/ 73 h 229"/>
                  <a:gd name="T64" fmla="*/ 94 w 313"/>
                  <a:gd name="T65" fmla="*/ 73 h 229"/>
                  <a:gd name="T66" fmla="*/ 89 w 313"/>
                  <a:gd name="T67" fmla="*/ 166 h 229"/>
                  <a:gd name="T68" fmla="*/ 89 w 313"/>
                  <a:gd name="T69" fmla="*/ 104 h 229"/>
                  <a:gd name="T70" fmla="*/ 84 w 313"/>
                  <a:gd name="T71" fmla="*/ 78 h 229"/>
                  <a:gd name="T72" fmla="*/ 69 w 313"/>
                  <a:gd name="T73" fmla="*/ 171 h 229"/>
                  <a:gd name="T74" fmla="*/ 44 w 313"/>
                  <a:gd name="T75" fmla="*/ 228 h 229"/>
                  <a:gd name="T76" fmla="*/ 44 w 313"/>
                  <a:gd name="T77" fmla="*/ 114 h 229"/>
                  <a:gd name="T78" fmla="*/ 44 w 313"/>
                  <a:gd name="T79" fmla="*/ 26 h 229"/>
                  <a:gd name="T80" fmla="*/ 30 w 313"/>
                  <a:gd name="T81" fmla="*/ 62 h 229"/>
                  <a:gd name="T82" fmla="*/ 10 w 313"/>
                  <a:gd name="T83" fmla="*/ 155 h 229"/>
                  <a:gd name="T84" fmla="*/ 0 w 313"/>
                  <a:gd name="T85" fmla="*/ 207 h 229"/>
                  <a:gd name="T86" fmla="*/ 0 w 313"/>
                  <a:gd name="T87" fmla="*/ 140 h 229"/>
                  <a:gd name="T88" fmla="*/ 0 w 313"/>
                  <a:gd name="T89" fmla="*/ 93 h 2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3"/>
                  <a:gd name="T136" fmla="*/ 0 h 229"/>
                  <a:gd name="T137" fmla="*/ 313 w 313"/>
                  <a:gd name="T138" fmla="*/ 229 h 2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3" h="229">
                    <a:moveTo>
                      <a:pt x="312" y="97"/>
                    </a:moveTo>
                    <a:lnTo>
                      <a:pt x="310" y="78"/>
                    </a:lnTo>
                    <a:lnTo>
                      <a:pt x="305" y="62"/>
                    </a:lnTo>
                    <a:lnTo>
                      <a:pt x="305" y="47"/>
                    </a:lnTo>
                    <a:lnTo>
                      <a:pt x="305" y="31"/>
                    </a:lnTo>
                    <a:lnTo>
                      <a:pt x="305" y="16"/>
                    </a:lnTo>
                    <a:lnTo>
                      <a:pt x="305" y="0"/>
                    </a:lnTo>
                    <a:lnTo>
                      <a:pt x="301" y="31"/>
                    </a:lnTo>
                    <a:lnTo>
                      <a:pt x="296" y="73"/>
                    </a:lnTo>
                    <a:lnTo>
                      <a:pt x="291" y="93"/>
                    </a:lnTo>
                    <a:lnTo>
                      <a:pt x="291" y="109"/>
                    </a:lnTo>
                    <a:lnTo>
                      <a:pt x="291" y="124"/>
                    </a:lnTo>
                    <a:lnTo>
                      <a:pt x="286" y="140"/>
                    </a:lnTo>
                    <a:lnTo>
                      <a:pt x="286" y="155"/>
                    </a:lnTo>
                    <a:lnTo>
                      <a:pt x="286" y="140"/>
                    </a:lnTo>
                    <a:lnTo>
                      <a:pt x="286" y="119"/>
                    </a:lnTo>
                    <a:lnTo>
                      <a:pt x="286" y="104"/>
                    </a:lnTo>
                    <a:lnTo>
                      <a:pt x="286" y="88"/>
                    </a:lnTo>
                    <a:lnTo>
                      <a:pt x="286" y="73"/>
                    </a:lnTo>
                    <a:lnTo>
                      <a:pt x="286" y="57"/>
                    </a:lnTo>
                    <a:lnTo>
                      <a:pt x="286" y="41"/>
                    </a:lnTo>
                    <a:lnTo>
                      <a:pt x="286" y="26"/>
                    </a:lnTo>
                    <a:lnTo>
                      <a:pt x="271" y="67"/>
                    </a:lnTo>
                    <a:lnTo>
                      <a:pt x="266" y="109"/>
                    </a:lnTo>
                    <a:lnTo>
                      <a:pt x="266" y="130"/>
                    </a:lnTo>
                    <a:lnTo>
                      <a:pt x="261" y="145"/>
                    </a:lnTo>
                    <a:lnTo>
                      <a:pt x="256" y="161"/>
                    </a:lnTo>
                    <a:lnTo>
                      <a:pt x="251" y="145"/>
                    </a:lnTo>
                    <a:lnTo>
                      <a:pt x="251" y="124"/>
                    </a:lnTo>
                    <a:lnTo>
                      <a:pt x="251" y="93"/>
                    </a:lnTo>
                    <a:lnTo>
                      <a:pt x="251" y="52"/>
                    </a:lnTo>
                    <a:lnTo>
                      <a:pt x="251" y="31"/>
                    </a:lnTo>
                    <a:lnTo>
                      <a:pt x="251" y="16"/>
                    </a:lnTo>
                    <a:lnTo>
                      <a:pt x="251" y="31"/>
                    </a:lnTo>
                    <a:lnTo>
                      <a:pt x="251" y="73"/>
                    </a:lnTo>
                    <a:lnTo>
                      <a:pt x="241" y="114"/>
                    </a:lnTo>
                    <a:lnTo>
                      <a:pt x="236" y="135"/>
                    </a:lnTo>
                    <a:lnTo>
                      <a:pt x="232" y="150"/>
                    </a:lnTo>
                    <a:lnTo>
                      <a:pt x="227" y="166"/>
                    </a:lnTo>
                    <a:lnTo>
                      <a:pt x="227" y="145"/>
                    </a:lnTo>
                    <a:lnTo>
                      <a:pt x="227" y="114"/>
                    </a:lnTo>
                    <a:lnTo>
                      <a:pt x="227" y="93"/>
                    </a:lnTo>
                    <a:lnTo>
                      <a:pt x="227" y="52"/>
                    </a:lnTo>
                    <a:lnTo>
                      <a:pt x="227" y="31"/>
                    </a:lnTo>
                    <a:lnTo>
                      <a:pt x="227" y="16"/>
                    </a:lnTo>
                    <a:lnTo>
                      <a:pt x="227" y="31"/>
                    </a:lnTo>
                    <a:lnTo>
                      <a:pt x="217" y="52"/>
                    </a:lnTo>
                    <a:lnTo>
                      <a:pt x="212" y="83"/>
                    </a:lnTo>
                    <a:lnTo>
                      <a:pt x="207" y="104"/>
                    </a:lnTo>
                    <a:lnTo>
                      <a:pt x="207" y="135"/>
                    </a:lnTo>
                    <a:lnTo>
                      <a:pt x="197" y="150"/>
                    </a:lnTo>
                    <a:lnTo>
                      <a:pt x="192" y="166"/>
                    </a:lnTo>
                    <a:lnTo>
                      <a:pt x="187" y="181"/>
                    </a:lnTo>
                    <a:lnTo>
                      <a:pt x="187" y="140"/>
                    </a:lnTo>
                    <a:lnTo>
                      <a:pt x="187" y="124"/>
                    </a:lnTo>
                    <a:lnTo>
                      <a:pt x="182" y="109"/>
                    </a:lnTo>
                    <a:lnTo>
                      <a:pt x="182" y="93"/>
                    </a:lnTo>
                    <a:lnTo>
                      <a:pt x="182" y="73"/>
                    </a:lnTo>
                    <a:lnTo>
                      <a:pt x="182" y="57"/>
                    </a:lnTo>
                    <a:lnTo>
                      <a:pt x="182" y="41"/>
                    </a:lnTo>
                    <a:lnTo>
                      <a:pt x="172" y="73"/>
                    </a:lnTo>
                    <a:lnTo>
                      <a:pt x="172" y="114"/>
                    </a:lnTo>
                    <a:lnTo>
                      <a:pt x="167" y="155"/>
                    </a:lnTo>
                    <a:lnTo>
                      <a:pt x="167" y="187"/>
                    </a:lnTo>
                    <a:lnTo>
                      <a:pt x="167" y="202"/>
                    </a:lnTo>
                    <a:lnTo>
                      <a:pt x="163" y="218"/>
                    </a:lnTo>
                    <a:lnTo>
                      <a:pt x="163" y="176"/>
                    </a:lnTo>
                    <a:lnTo>
                      <a:pt x="163" y="135"/>
                    </a:lnTo>
                    <a:lnTo>
                      <a:pt x="163" y="104"/>
                    </a:lnTo>
                    <a:lnTo>
                      <a:pt x="163" y="62"/>
                    </a:lnTo>
                    <a:lnTo>
                      <a:pt x="163" y="47"/>
                    </a:lnTo>
                    <a:lnTo>
                      <a:pt x="163" y="26"/>
                    </a:lnTo>
                    <a:lnTo>
                      <a:pt x="163" y="10"/>
                    </a:lnTo>
                    <a:lnTo>
                      <a:pt x="163" y="26"/>
                    </a:lnTo>
                    <a:lnTo>
                      <a:pt x="163" y="41"/>
                    </a:lnTo>
                    <a:lnTo>
                      <a:pt x="158" y="57"/>
                    </a:lnTo>
                    <a:lnTo>
                      <a:pt x="153" y="98"/>
                    </a:lnTo>
                    <a:lnTo>
                      <a:pt x="143" y="140"/>
                    </a:lnTo>
                    <a:lnTo>
                      <a:pt x="128" y="161"/>
                    </a:lnTo>
                    <a:lnTo>
                      <a:pt x="123" y="176"/>
                    </a:lnTo>
                    <a:lnTo>
                      <a:pt x="113" y="161"/>
                    </a:lnTo>
                    <a:lnTo>
                      <a:pt x="113" y="145"/>
                    </a:lnTo>
                    <a:lnTo>
                      <a:pt x="113" y="104"/>
                    </a:lnTo>
                    <a:lnTo>
                      <a:pt x="113" y="73"/>
                    </a:lnTo>
                    <a:lnTo>
                      <a:pt x="118" y="52"/>
                    </a:lnTo>
                    <a:lnTo>
                      <a:pt x="123" y="36"/>
                    </a:lnTo>
                    <a:lnTo>
                      <a:pt x="123" y="52"/>
                    </a:lnTo>
                    <a:lnTo>
                      <a:pt x="113" y="93"/>
                    </a:lnTo>
                    <a:lnTo>
                      <a:pt x="108" y="124"/>
                    </a:lnTo>
                    <a:lnTo>
                      <a:pt x="103" y="166"/>
                    </a:lnTo>
                    <a:lnTo>
                      <a:pt x="103" y="181"/>
                    </a:lnTo>
                    <a:lnTo>
                      <a:pt x="99" y="197"/>
                    </a:lnTo>
                    <a:lnTo>
                      <a:pt x="99" y="181"/>
                    </a:lnTo>
                    <a:lnTo>
                      <a:pt x="99" y="145"/>
                    </a:lnTo>
                    <a:lnTo>
                      <a:pt x="99" y="104"/>
                    </a:lnTo>
                    <a:lnTo>
                      <a:pt x="99" y="73"/>
                    </a:lnTo>
                    <a:lnTo>
                      <a:pt x="99" y="57"/>
                    </a:lnTo>
                    <a:lnTo>
                      <a:pt x="99" y="41"/>
                    </a:lnTo>
                    <a:lnTo>
                      <a:pt x="94" y="73"/>
                    </a:lnTo>
                    <a:lnTo>
                      <a:pt x="94" y="104"/>
                    </a:lnTo>
                    <a:lnTo>
                      <a:pt x="89" y="145"/>
                    </a:lnTo>
                    <a:lnTo>
                      <a:pt x="89" y="166"/>
                    </a:lnTo>
                    <a:lnTo>
                      <a:pt x="89" y="181"/>
                    </a:lnTo>
                    <a:lnTo>
                      <a:pt x="89" y="145"/>
                    </a:lnTo>
                    <a:lnTo>
                      <a:pt x="89" y="104"/>
                    </a:lnTo>
                    <a:lnTo>
                      <a:pt x="89" y="52"/>
                    </a:lnTo>
                    <a:lnTo>
                      <a:pt x="89" y="36"/>
                    </a:lnTo>
                    <a:lnTo>
                      <a:pt x="84" y="78"/>
                    </a:lnTo>
                    <a:lnTo>
                      <a:pt x="84" y="109"/>
                    </a:lnTo>
                    <a:lnTo>
                      <a:pt x="74" y="140"/>
                    </a:lnTo>
                    <a:lnTo>
                      <a:pt x="69" y="171"/>
                    </a:lnTo>
                    <a:lnTo>
                      <a:pt x="64" y="192"/>
                    </a:lnTo>
                    <a:lnTo>
                      <a:pt x="49" y="212"/>
                    </a:lnTo>
                    <a:lnTo>
                      <a:pt x="44" y="228"/>
                    </a:lnTo>
                    <a:lnTo>
                      <a:pt x="44" y="192"/>
                    </a:lnTo>
                    <a:lnTo>
                      <a:pt x="44" y="150"/>
                    </a:lnTo>
                    <a:lnTo>
                      <a:pt x="44" y="114"/>
                    </a:lnTo>
                    <a:lnTo>
                      <a:pt x="44" y="73"/>
                    </a:lnTo>
                    <a:lnTo>
                      <a:pt x="44" y="41"/>
                    </a:lnTo>
                    <a:lnTo>
                      <a:pt x="44" y="26"/>
                    </a:lnTo>
                    <a:lnTo>
                      <a:pt x="44" y="10"/>
                    </a:lnTo>
                    <a:lnTo>
                      <a:pt x="34" y="26"/>
                    </a:lnTo>
                    <a:lnTo>
                      <a:pt x="30" y="62"/>
                    </a:lnTo>
                    <a:lnTo>
                      <a:pt x="25" y="93"/>
                    </a:lnTo>
                    <a:lnTo>
                      <a:pt x="15" y="135"/>
                    </a:lnTo>
                    <a:lnTo>
                      <a:pt x="10" y="155"/>
                    </a:lnTo>
                    <a:lnTo>
                      <a:pt x="5" y="176"/>
                    </a:lnTo>
                    <a:lnTo>
                      <a:pt x="5" y="192"/>
                    </a:lnTo>
                    <a:lnTo>
                      <a:pt x="0" y="207"/>
                    </a:lnTo>
                    <a:lnTo>
                      <a:pt x="0" y="192"/>
                    </a:lnTo>
                    <a:lnTo>
                      <a:pt x="0" y="161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09"/>
                    </a:lnTo>
                    <a:lnTo>
                      <a:pt x="0" y="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92" name="Freeform 88"/>
            <p:cNvSpPr>
              <a:spLocks/>
            </p:cNvSpPr>
            <p:nvPr/>
          </p:nvSpPr>
          <p:spPr bwMode="auto">
            <a:xfrm>
              <a:off x="4460" y="2832"/>
              <a:ext cx="313" cy="181"/>
            </a:xfrm>
            <a:custGeom>
              <a:avLst/>
              <a:gdLst>
                <a:gd name="T0" fmla="*/ 7 w 313"/>
                <a:gd name="T1" fmla="*/ 49 h 181"/>
                <a:gd name="T2" fmla="*/ 7 w 313"/>
                <a:gd name="T3" fmla="*/ 12 h 181"/>
                <a:gd name="T4" fmla="*/ 16 w 313"/>
                <a:gd name="T5" fmla="*/ 57 h 181"/>
                <a:gd name="T6" fmla="*/ 21 w 313"/>
                <a:gd name="T7" fmla="*/ 98 h 181"/>
                <a:gd name="T8" fmla="*/ 26 w 313"/>
                <a:gd name="T9" fmla="*/ 110 h 181"/>
                <a:gd name="T10" fmla="*/ 26 w 313"/>
                <a:gd name="T11" fmla="*/ 70 h 181"/>
                <a:gd name="T12" fmla="*/ 26 w 313"/>
                <a:gd name="T13" fmla="*/ 33 h 181"/>
                <a:gd name="T14" fmla="*/ 46 w 313"/>
                <a:gd name="T15" fmla="*/ 86 h 181"/>
                <a:gd name="T16" fmla="*/ 56 w 313"/>
                <a:gd name="T17" fmla="*/ 127 h 181"/>
                <a:gd name="T18" fmla="*/ 61 w 313"/>
                <a:gd name="T19" fmla="*/ 74 h 181"/>
                <a:gd name="T20" fmla="*/ 61 w 313"/>
                <a:gd name="T21" fmla="*/ 12 h 181"/>
                <a:gd name="T22" fmla="*/ 71 w 313"/>
                <a:gd name="T23" fmla="*/ 90 h 181"/>
                <a:gd name="T24" fmla="*/ 85 w 313"/>
                <a:gd name="T25" fmla="*/ 131 h 181"/>
                <a:gd name="T26" fmla="*/ 85 w 313"/>
                <a:gd name="T27" fmla="*/ 74 h 181"/>
                <a:gd name="T28" fmla="*/ 85 w 313"/>
                <a:gd name="T29" fmla="*/ 12 h 181"/>
                <a:gd name="T30" fmla="*/ 100 w 313"/>
                <a:gd name="T31" fmla="*/ 65 h 181"/>
                <a:gd name="T32" fmla="*/ 115 w 313"/>
                <a:gd name="T33" fmla="*/ 119 h 181"/>
                <a:gd name="T34" fmla="*/ 125 w 313"/>
                <a:gd name="T35" fmla="*/ 110 h 181"/>
                <a:gd name="T36" fmla="*/ 130 w 313"/>
                <a:gd name="T37" fmla="*/ 74 h 181"/>
                <a:gd name="T38" fmla="*/ 130 w 313"/>
                <a:gd name="T39" fmla="*/ 33 h 181"/>
                <a:gd name="T40" fmla="*/ 145 w 313"/>
                <a:gd name="T41" fmla="*/ 123 h 181"/>
                <a:gd name="T42" fmla="*/ 149 w 313"/>
                <a:gd name="T43" fmla="*/ 172 h 181"/>
                <a:gd name="T44" fmla="*/ 149 w 313"/>
                <a:gd name="T45" fmla="*/ 82 h 181"/>
                <a:gd name="T46" fmla="*/ 149 w 313"/>
                <a:gd name="T47" fmla="*/ 20 h 181"/>
                <a:gd name="T48" fmla="*/ 149 w 313"/>
                <a:gd name="T49" fmla="*/ 33 h 181"/>
                <a:gd name="T50" fmla="*/ 169 w 313"/>
                <a:gd name="T51" fmla="*/ 110 h 181"/>
                <a:gd name="T52" fmla="*/ 199 w 313"/>
                <a:gd name="T53" fmla="*/ 127 h 181"/>
                <a:gd name="T54" fmla="*/ 199 w 313"/>
                <a:gd name="T55" fmla="*/ 57 h 181"/>
                <a:gd name="T56" fmla="*/ 189 w 313"/>
                <a:gd name="T57" fmla="*/ 41 h 181"/>
                <a:gd name="T58" fmla="*/ 209 w 313"/>
                <a:gd name="T59" fmla="*/ 131 h 181"/>
                <a:gd name="T60" fmla="*/ 213 w 313"/>
                <a:gd name="T61" fmla="*/ 143 h 181"/>
                <a:gd name="T62" fmla="*/ 213 w 313"/>
                <a:gd name="T63" fmla="*/ 57 h 181"/>
                <a:gd name="T64" fmla="*/ 218 w 313"/>
                <a:gd name="T65" fmla="*/ 57 h 181"/>
                <a:gd name="T66" fmla="*/ 223 w 313"/>
                <a:gd name="T67" fmla="*/ 131 h 181"/>
                <a:gd name="T68" fmla="*/ 223 w 313"/>
                <a:gd name="T69" fmla="*/ 82 h 181"/>
                <a:gd name="T70" fmla="*/ 228 w 313"/>
                <a:gd name="T71" fmla="*/ 61 h 181"/>
                <a:gd name="T72" fmla="*/ 243 w 313"/>
                <a:gd name="T73" fmla="*/ 135 h 181"/>
                <a:gd name="T74" fmla="*/ 268 w 313"/>
                <a:gd name="T75" fmla="*/ 180 h 181"/>
                <a:gd name="T76" fmla="*/ 268 w 313"/>
                <a:gd name="T77" fmla="*/ 90 h 181"/>
                <a:gd name="T78" fmla="*/ 268 w 313"/>
                <a:gd name="T79" fmla="*/ 20 h 181"/>
                <a:gd name="T80" fmla="*/ 282 w 313"/>
                <a:gd name="T81" fmla="*/ 49 h 181"/>
                <a:gd name="T82" fmla="*/ 302 w 313"/>
                <a:gd name="T83" fmla="*/ 123 h 181"/>
                <a:gd name="T84" fmla="*/ 312 w 313"/>
                <a:gd name="T85" fmla="*/ 164 h 181"/>
                <a:gd name="T86" fmla="*/ 312 w 313"/>
                <a:gd name="T87" fmla="*/ 110 h 181"/>
                <a:gd name="T88" fmla="*/ 312 w 313"/>
                <a:gd name="T89" fmla="*/ 74 h 1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3"/>
                <a:gd name="T136" fmla="*/ 0 h 181"/>
                <a:gd name="T137" fmla="*/ 313 w 313"/>
                <a:gd name="T138" fmla="*/ 181 h 1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3" h="181">
                  <a:moveTo>
                    <a:pt x="0" y="76"/>
                  </a:moveTo>
                  <a:lnTo>
                    <a:pt x="2" y="61"/>
                  </a:lnTo>
                  <a:lnTo>
                    <a:pt x="7" y="49"/>
                  </a:lnTo>
                  <a:lnTo>
                    <a:pt x="7" y="37"/>
                  </a:lnTo>
                  <a:lnTo>
                    <a:pt x="7" y="25"/>
                  </a:lnTo>
                  <a:lnTo>
                    <a:pt x="7" y="12"/>
                  </a:lnTo>
                  <a:lnTo>
                    <a:pt x="7" y="0"/>
                  </a:lnTo>
                  <a:lnTo>
                    <a:pt x="11" y="25"/>
                  </a:lnTo>
                  <a:lnTo>
                    <a:pt x="16" y="57"/>
                  </a:lnTo>
                  <a:lnTo>
                    <a:pt x="21" y="74"/>
                  </a:lnTo>
                  <a:lnTo>
                    <a:pt x="21" y="86"/>
                  </a:lnTo>
                  <a:lnTo>
                    <a:pt x="21" y="98"/>
                  </a:lnTo>
                  <a:lnTo>
                    <a:pt x="26" y="110"/>
                  </a:lnTo>
                  <a:lnTo>
                    <a:pt x="26" y="123"/>
                  </a:lnTo>
                  <a:lnTo>
                    <a:pt x="26" y="110"/>
                  </a:lnTo>
                  <a:lnTo>
                    <a:pt x="26" y="94"/>
                  </a:lnTo>
                  <a:lnTo>
                    <a:pt x="26" y="82"/>
                  </a:lnTo>
                  <a:lnTo>
                    <a:pt x="26" y="70"/>
                  </a:lnTo>
                  <a:lnTo>
                    <a:pt x="26" y="57"/>
                  </a:lnTo>
                  <a:lnTo>
                    <a:pt x="26" y="45"/>
                  </a:lnTo>
                  <a:lnTo>
                    <a:pt x="26" y="33"/>
                  </a:lnTo>
                  <a:lnTo>
                    <a:pt x="26" y="20"/>
                  </a:lnTo>
                  <a:lnTo>
                    <a:pt x="41" y="53"/>
                  </a:lnTo>
                  <a:lnTo>
                    <a:pt x="46" y="86"/>
                  </a:lnTo>
                  <a:lnTo>
                    <a:pt x="46" y="102"/>
                  </a:lnTo>
                  <a:lnTo>
                    <a:pt x="51" y="115"/>
                  </a:lnTo>
                  <a:lnTo>
                    <a:pt x="56" y="127"/>
                  </a:lnTo>
                  <a:lnTo>
                    <a:pt x="61" y="115"/>
                  </a:lnTo>
                  <a:lnTo>
                    <a:pt x="61" y="98"/>
                  </a:lnTo>
                  <a:lnTo>
                    <a:pt x="61" y="74"/>
                  </a:lnTo>
                  <a:lnTo>
                    <a:pt x="61" y="41"/>
                  </a:lnTo>
                  <a:lnTo>
                    <a:pt x="61" y="25"/>
                  </a:lnTo>
                  <a:lnTo>
                    <a:pt x="61" y="12"/>
                  </a:lnTo>
                  <a:lnTo>
                    <a:pt x="61" y="25"/>
                  </a:lnTo>
                  <a:lnTo>
                    <a:pt x="61" y="57"/>
                  </a:lnTo>
                  <a:lnTo>
                    <a:pt x="71" y="90"/>
                  </a:lnTo>
                  <a:lnTo>
                    <a:pt x="76" y="106"/>
                  </a:lnTo>
                  <a:lnTo>
                    <a:pt x="80" y="119"/>
                  </a:lnTo>
                  <a:lnTo>
                    <a:pt x="85" y="131"/>
                  </a:lnTo>
                  <a:lnTo>
                    <a:pt x="85" y="115"/>
                  </a:lnTo>
                  <a:lnTo>
                    <a:pt x="85" y="90"/>
                  </a:lnTo>
                  <a:lnTo>
                    <a:pt x="85" y="74"/>
                  </a:lnTo>
                  <a:lnTo>
                    <a:pt x="85" y="41"/>
                  </a:lnTo>
                  <a:lnTo>
                    <a:pt x="85" y="25"/>
                  </a:lnTo>
                  <a:lnTo>
                    <a:pt x="85" y="12"/>
                  </a:lnTo>
                  <a:lnTo>
                    <a:pt x="85" y="25"/>
                  </a:lnTo>
                  <a:lnTo>
                    <a:pt x="95" y="41"/>
                  </a:lnTo>
                  <a:lnTo>
                    <a:pt x="100" y="65"/>
                  </a:lnTo>
                  <a:lnTo>
                    <a:pt x="105" y="82"/>
                  </a:lnTo>
                  <a:lnTo>
                    <a:pt x="105" y="106"/>
                  </a:lnTo>
                  <a:lnTo>
                    <a:pt x="115" y="119"/>
                  </a:lnTo>
                  <a:lnTo>
                    <a:pt x="120" y="131"/>
                  </a:lnTo>
                  <a:lnTo>
                    <a:pt x="125" y="143"/>
                  </a:lnTo>
                  <a:lnTo>
                    <a:pt x="125" y="110"/>
                  </a:lnTo>
                  <a:lnTo>
                    <a:pt x="125" y="98"/>
                  </a:lnTo>
                  <a:lnTo>
                    <a:pt x="130" y="86"/>
                  </a:lnTo>
                  <a:lnTo>
                    <a:pt x="130" y="74"/>
                  </a:lnTo>
                  <a:lnTo>
                    <a:pt x="130" y="57"/>
                  </a:lnTo>
                  <a:lnTo>
                    <a:pt x="130" y="45"/>
                  </a:lnTo>
                  <a:lnTo>
                    <a:pt x="130" y="33"/>
                  </a:lnTo>
                  <a:lnTo>
                    <a:pt x="140" y="57"/>
                  </a:lnTo>
                  <a:lnTo>
                    <a:pt x="140" y="90"/>
                  </a:lnTo>
                  <a:lnTo>
                    <a:pt x="145" y="123"/>
                  </a:lnTo>
                  <a:lnTo>
                    <a:pt x="145" y="147"/>
                  </a:lnTo>
                  <a:lnTo>
                    <a:pt x="145" y="160"/>
                  </a:lnTo>
                  <a:lnTo>
                    <a:pt x="149" y="172"/>
                  </a:lnTo>
                  <a:lnTo>
                    <a:pt x="149" y="139"/>
                  </a:lnTo>
                  <a:lnTo>
                    <a:pt x="149" y="106"/>
                  </a:lnTo>
                  <a:lnTo>
                    <a:pt x="149" y="82"/>
                  </a:lnTo>
                  <a:lnTo>
                    <a:pt x="149" y="49"/>
                  </a:lnTo>
                  <a:lnTo>
                    <a:pt x="149" y="37"/>
                  </a:lnTo>
                  <a:lnTo>
                    <a:pt x="149" y="20"/>
                  </a:lnTo>
                  <a:lnTo>
                    <a:pt x="149" y="8"/>
                  </a:lnTo>
                  <a:lnTo>
                    <a:pt x="149" y="20"/>
                  </a:lnTo>
                  <a:lnTo>
                    <a:pt x="149" y="33"/>
                  </a:lnTo>
                  <a:lnTo>
                    <a:pt x="154" y="45"/>
                  </a:lnTo>
                  <a:lnTo>
                    <a:pt x="159" y="78"/>
                  </a:lnTo>
                  <a:lnTo>
                    <a:pt x="169" y="110"/>
                  </a:lnTo>
                  <a:lnTo>
                    <a:pt x="184" y="127"/>
                  </a:lnTo>
                  <a:lnTo>
                    <a:pt x="189" y="139"/>
                  </a:lnTo>
                  <a:lnTo>
                    <a:pt x="199" y="127"/>
                  </a:lnTo>
                  <a:lnTo>
                    <a:pt x="199" y="115"/>
                  </a:lnTo>
                  <a:lnTo>
                    <a:pt x="199" y="82"/>
                  </a:lnTo>
                  <a:lnTo>
                    <a:pt x="199" y="57"/>
                  </a:lnTo>
                  <a:lnTo>
                    <a:pt x="194" y="41"/>
                  </a:lnTo>
                  <a:lnTo>
                    <a:pt x="189" y="29"/>
                  </a:lnTo>
                  <a:lnTo>
                    <a:pt x="189" y="41"/>
                  </a:lnTo>
                  <a:lnTo>
                    <a:pt x="199" y="74"/>
                  </a:lnTo>
                  <a:lnTo>
                    <a:pt x="204" y="98"/>
                  </a:lnTo>
                  <a:lnTo>
                    <a:pt x="209" y="131"/>
                  </a:lnTo>
                  <a:lnTo>
                    <a:pt x="209" y="143"/>
                  </a:lnTo>
                  <a:lnTo>
                    <a:pt x="213" y="155"/>
                  </a:lnTo>
                  <a:lnTo>
                    <a:pt x="213" y="143"/>
                  </a:lnTo>
                  <a:lnTo>
                    <a:pt x="213" y="115"/>
                  </a:lnTo>
                  <a:lnTo>
                    <a:pt x="213" y="82"/>
                  </a:lnTo>
                  <a:lnTo>
                    <a:pt x="213" y="57"/>
                  </a:lnTo>
                  <a:lnTo>
                    <a:pt x="213" y="45"/>
                  </a:lnTo>
                  <a:lnTo>
                    <a:pt x="213" y="33"/>
                  </a:lnTo>
                  <a:lnTo>
                    <a:pt x="218" y="57"/>
                  </a:lnTo>
                  <a:lnTo>
                    <a:pt x="218" y="82"/>
                  </a:lnTo>
                  <a:lnTo>
                    <a:pt x="223" y="115"/>
                  </a:lnTo>
                  <a:lnTo>
                    <a:pt x="223" y="131"/>
                  </a:lnTo>
                  <a:lnTo>
                    <a:pt x="223" y="143"/>
                  </a:lnTo>
                  <a:lnTo>
                    <a:pt x="223" y="115"/>
                  </a:lnTo>
                  <a:lnTo>
                    <a:pt x="223" y="82"/>
                  </a:lnTo>
                  <a:lnTo>
                    <a:pt x="223" y="41"/>
                  </a:lnTo>
                  <a:lnTo>
                    <a:pt x="223" y="29"/>
                  </a:lnTo>
                  <a:lnTo>
                    <a:pt x="228" y="61"/>
                  </a:lnTo>
                  <a:lnTo>
                    <a:pt x="228" y="86"/>
                  </a:lnTo>
                  <a:lnTo>
                    <a:pt x="238" y="110"/>
                  </a:lnTo>
                  <a:lnTo>
                    <a:pt x="243" y="135"/>
                  </a:lnTo>
                  <a:lnTo>
                    <a:pt x="248" y="151"/>
                  </a:lnTo>
                  <a:lnTo>
                    <a:pt x="263" y="168"/>
                  </a:lnTo>
                  <a:lnTo>
                    <a:pt x="268" y="180"/>
                  </a:lnTo>
                  <a:lnTo>
                    <a:pt x="268" y="151"/>
                  </a:lnTo>
                  <a:lnTo>
                    <a:pt x="268" y="119"/>
                  </a:lnTo>
                  <a:lnTo>
                    <a:pt x="268" y="90"/>
                  </a:lnTo>
                  <a:lnTo>
                    <a:pt x="268" y="57"/>
                  </a:lnTo>
                  <a:lnTo>
                    <a:pt x="268" y="33"/>
                  </a:lnTo>
                  <a:lnTo>
                    <a:pt x="268" y="20"/>
                  </a:lnTo>
                  <a:lnTo>
                    <a:pt x="268" y="8"/>
                  </a:lnTo>
                  <a:lnTo>
                    <a:pt x="278" y="20"/>
                  </a:lnTo>
                  <a:lnTo>
                    <a:pt x="282" y="49"/>
                  </a:lnTo>
                  <a:lnTo>
                    <a:pt x="287" y="74"/>
                  </a:lnTo>
                  <a:lnTo>
                    <a:pt x="297" y="106"/>
                  </a:lnTo>
                  <a:lnTo>
                    <a:pt x="302" y="123"/>
                  </a:lnTo>
                  <a:lnTo>
                    <a:pt x="307" y="139"/>
                  </a:lnTo>
                  <a:lnTo>
                    <a:pt x="307" y="151"/>
                  </a:lnTo>
                  <a:lnTo>
                    <a:pt x="312" y="164"/>
                  </a:lnTo>
                  <a:lnTo>
                    <a:pt x="312" y="151"/>
                  </a:lnTo>
                  <a:lnTo>
                    <a:pt x="312" y="127"/>
                  </a:lnTo>
                  <a:lnTo>
                    <a:pt x="312" y="110"/>
                  </a:lnTo>
                  <a:lnTo>
                    <a:pt x="312" y="98"/>
                  </a:lnTo>
                  <a:lnTo>
                    <a:pt x="312" y="86"/>
                  </a:lnTo>
                  <a:lnTo>
                    <a:pt x="312" y="7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3" name="Rectangle 89"/>
            <p:cNvSpPr>
              <a:spLocks noChangeArrowheads="1"/>
            </p:cNvSpPr>
            <p:nvPr/>
          </p:nvSpPr>
          <p:spPr bwMode="auto">
            <a:xfrm>
              <a:off x="86" y="2256"/>
              <a:ext cx="73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Signal with inter-ference</a:t>
              </a:r>
            </a:p>
          </p:txBody>
        </p:sp>
        <p:sp>
          <p:nvSpPr>
            <p:cNvPr id="28694" name="Line 90"/>
            <p:cNvSpPr>
              <a:spLocks noChangeShapeType="1"/>
            </p:cNvSpPr>
            <p:nvPr/>
          </p:nvSpPr>
          <p:spPr bwMode="auto">
            <a:xfrm>
              <a:off x="912" y="2544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Text Box 91"/>
            <p:cNvSpPr txBox="1">
              <a:spLocks noChangeArrowheads="1"/>
            </p:cNvSpPr>
            <p:nvPr/>
          </p:nvSpPr>
          <p:spPr bwMode="auto">
            <a:xfrm>
              <a:off x="5520" y="2592"/>
              <a:ext cx="240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2200"/>
            </a:p>
          </p:txBody>
        </p:sp>
        <p:sp>
          <p:nvSpPr>
            <p:cNvPr id="28696" name="Text Box 92"/>
            <p:cNvSpPr txBox="1">
              <a:spLocks noChangeArrowheads="1"/>
            </p:cNvSpPr>
            <p:nvPr/>
          </p:nvSpPr>
          <p:spPr bwMode="auto">
            <a:xfrm>
              <a:off x="5520" y="2256"/>
              <a:ext cx="240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2200"/>
            </a:p>
          </p:txBody>
        </p:sp>
      </p:grpSp>
      <p:grpSp>
        <p:nvGrpSpPr>
          <p:cNvPr id="28684" name="Group 93"/>
          <p:cNvGrpSpPr>
            <a:grpSpLocks/>
          </p:cNvGrpSpPr>
          <p:nvPr/>
        </p:nvGrpSpPr>
        <p:grpSpPr bwMode="auto">
          <a:xfrm>
            <a:off x="1465265" y="5267325"/>
            <a:ext cx="8464550" cy="565150"/>
            <a:chOff x="86" y="3360"/>
            <a:chExt cx="5332" cy="356"/>
          </a:xfrm>
        </p:grpSpPr>
        <p:sp>
          <p:nvSpPr>
            <p:cNvPr id="28688" name="Rectangle 94"/>
            <p:cNvSpPr>
              <a:spLocks noChangeArrowheads="1"/>
            </p:cNvSpPr>
            <p:nvPr/>
          </p:nvSpPr>
          <p:spPr bwMode="auto">
            <a:xfrm>
              <a:off x="86" y="3360"/>
              <a:ext cx="6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Received</a:t>
              </a:r>
            </a:p>
          </p:txBody>
        </p:sp>
        <p:sp>
          <p:nvSpPr>
            <p:cNvPr id="28689" name="Rectangle 95"/>
            <p:cNvSpPr>
              <a:spLocks noChangeArrowheads="1"/>
            </p:cNvSpPr>
            <p:nvPr/>
          </p:nvSpPr>
          <p:spPr bwMode="auto">
            <a:xfrm>
              <a:off x="86" y="3504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data</a:t>
              </a:r>
            </a:p>
          </p:txBody>
        </p:sp>
        <p:sp>
          <p:nvSpPr>
            <p:cNvPr id="28690" name="Rectangle 96"/>
            <p:cNvSpPr>
              <a:spLocks noChangeArrowheads="1"/>
            </p:cNvSpPr>
            <p:nvPr/>
          </p:nvSpPr>
          <p:spPr bwMode="auto">
            <a:xfrm>
              <a:off x="1063" y="3360"/>
              <a:ext cx="43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0     1     0     1      1     0     </a:t>
              </a:r>
              <a:r>
                <a:rPr lang="en-US" sz="1600">
                  <a:solidFill>
                    <a:srgbClr val="FF3300"/>
                  </a:solidFill>
                </a:rPr>
                <a:t>1</a:t>
              </a:r>
              <a:r>
                <a:rPr lang="en-US" sz="1600"/>
                <a:t>     1     1     0     0     </a:t>
              </a:r>
              <a:r>
                <a:rPr lang="en-US" sz="1600">
                  <a:solidFill>
                    <a:srgbClr val="FF3300"/>
                  </a:solidFill>
                </a:rPr>
                <a:t>0</a:t>
              </a:r>
              <a:r>
                <a:rPr lang="en-US" sz="1600"/>
                <a:t>      0      1 </a:t>
              </a:r>
            </a:p>
          </p:txBody>
        </p:sp>
      </p:grpSp>
      <p:grpSp>
        <p:nvGrpSpPr>
          <p:cNvPr id="28685" name="Group 97"/>
          <p:cNvGrpSpPr>
            <a:grpSpLocks/>
          </p:cNvGrpSpPr>
          <p:nvPr/>
        </p:nvGrpSpPr>
        <p:grpSpPr bwMode="auto">
          <a:xfrm>
            <a:off x="1465265" y="5800725"/>
            <a:ext cx="8464550" cy="412750"/>
            <a:chOff x="86" y="3696"/>
            <a:chExt cx="5332" cy="260"/>
          </a:xfrm>
        </p:grpSpPr>
        <p:sp>
          <p:nvSpPr>
            <p:cNvPr id="28686" name="Rectangle 98"/>
            <p:cNvSpPr>
              <a:spLocks noChangeArrowheads="1"/>
            </p:cNvSpPr>
            <p:nvPr/>
          </p:nvSpPr>
          <p:spPr bwMode="auto">
            <a:xfrm>
              <a:off x="86" y="3744"/>
              <a:ext cx="9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Original data</a:t>
              </a:r>
            </a:p>
          </p:txBody>
        </p:sp>
        <p:sp>
          <p:nvSpPr>
            <p:cNvPr id="28687" name="Rectangle 99"/>
            <p:cNvSpPr>
              <a:spLocks noChangeArrowheads="1"/>
            </p:cNvSpPr>
            <p:nvPr/>
          </p:nvSpPr>
          <p:spPr bwMode="auto">
            <a:xfrm>
              <a:off x="1063" y="3696"/>
              <a:ext cx="43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600"/>
                <a:t>0     1     0     1      1     0     0     1     1     0     0     1      0      1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Layer</a:t>
            </a:r>
            <a:endParaRPr lang="de-DE" smtClean="0"/>
          </a:p>
        </p:txBody>
      </p:sp>
      <p:sp>
        <p:nvSpPr>
          <p:cNvPr id="29700" name="Rectangle 5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Packet / sequence of bits turned into physical signal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Signal propagation depends on physical medium (limited bandwidth, attenuation, dispersion) and background noise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Mapping between bits and (multi-valued) symbols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Baseband transmission vs. modulation (broadband transmission)</a:t>
            </a:r>
          </a:p>
        </p:txBody>
      </p:sp>
      <p:sp>
        <p:nvSpPr>
          <p:cNvPr id="2969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29701" name="Group 54"/>
          <p:cNvGrpSpPr>
            <a:grpSpLocks/>
          </p:cNvGrpSpPr>
          <p:nvPr/>
        </p:nvGrpSpPr>
        <p:grpSpPr bwMode="auto">
          <a:xfrm>
            <a:off x="6525968" y="3579713"/>
            <a:ext cx="4467225" cy="2916237"/>
            <a:chOff x="2706" y="2269"/>
            <a:chExt cx="2814" cy="1837"/>
          </a:xfrm>
        </p:grpSpPr>
        <p:sp>
          <p:nvSpPr>
            <p:cNvPr id="29831" name="Text Box 5"/>
            <p:cNvSpPr txBox="1">
              <a:spLocks noChangeArrowheads="1"/>
            </p:cNvSpPr>
            <p:nvPr/>
          </p:nvSpPr>
          <p:spPr bwMode="auto">
            <a:xfrm>
              <a:off x="2706" y="2269"/>
              <a:ext cx="967" cy="1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000" b="1"/>
                <a:t>Twisted pair</a:t>
              </a:r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r>
                <a:rPr lang="en-US" sz="1000" b="1"/>
                <a:t>Coaxial</a:t>
              </a:r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endParaRPr lang="en-US" sz="1000" b="1"/>
            </a:p>
            <a:p>
              <a:pPr algn="l" eaLnBrk="0" hangingPunct="0"/>
              <a:r>
                <a:rPr lang="en-US" sz="1000" b="1"/>
                <a:t>Optical fiber</a:t>
              </a:r>
            </a:p>
          </p:txBody>
        </p:sp>
        <p:sp>
          <p:nvSpPr>
            <p:cNvPr id="1531910" name="Rectangle 6"/>
            <p:cNvSpPr>
              <a:spLocks noChangeArrowheads="1"/>
            </p:cNvSpPr>
            <p:nvPr/>
          </p:nvSpPr>
          <p:spPr bwMode="auto">
            <a:xfrm>
              <a:off x="4969" y="3520"/>
              <a:ext cx="351" cy="40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9833" name="Group 7"/>
            <p:cNvGrpSpPr>
              <a:grpSpLocks/>
            </p:cNvGrpSpPr>
            <p:nvPr/>
          </p:nvGrpSpPr>
          <p:grpSpPr bwMode="auto">
            <a:xfrm>
              <a:off x="3572" y="2407"/>
              <a:ext cx="1948" cy="224"/>
              <a:chOff x="1728" y="1016"/>
              <a:chExt cx="3696" cy="424"/>
            </a:xfrm>
          </p:grpSpPr>
          <p:sp>
            <p:nvSpPr>
              <p:cNvPr id="29876" name="Freeform 8"/>
              <p:cNvSpPr>
                <a:spLocks/>
              </p:cNvSpPr>
              <p:nvPr/>
            </p:nvSpPr>
            <p:spPr bwMode="auto">
              <a:xfrm>
                <a:off x="1728" y="1016"/>
                <a:ext cx="3696" cy="384"/>
              </a:xfrm>
              <a:custGeom>
                <a:avLst/>
                <a:gdLst>
                  <a:gd name="T0" fmla="*/ 0 w 3696"/>
                  <a:gd name="T1" fmla="*/ 136 h 384"/>
                  <a:gd name="T2" fmla="*/ 384 w 3696"/>
                  <a:gd name="T3" fmla="*/ 40 h 384"/>
                  <a:gd name="T4" fmla="*/ 1344 w 3696"/>
                  <a:gd name="T5" fmla="*/ 376 h 384"/>
                  <a:gd name="T6" fmla="*/ 2256 w 3696"/>
                  <a:gd name="T7" fmla="*/ 88 h 384"/>
                  <a:gd name="T8" fmla="*/ 3120 w 3696"/>
                  <a:gd name="T9" fmla="*/ 328 h 384"/>
                  <a:gd name="T10" fmla="*/ 3696 w 3696"/>
                  <a:gd name="T11" fmla="*/ 1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6"/>
                  <a:gd name="T19" fmla="*/ 0 h 384"/>
                  <a:gd name="T20" fmla="*/ 3696 w 3696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6" h="384">
                    <a:moveTo>
                      <a:pt x="0" y="136"/>
                    </a:moveTo>
                    <a:cubicBezTo>
                      <a:pt x="80" y="68"/>
                      <a:pt x="160" y="0"/>
                      <a:pt x="384" y="40"/>
                    </a:cubicBezTo>
                    <a:cubicBezTo>
                      <a:pt x="608" y="80"/>
                      <a:pt x="1032" y="368"/>
                      <a:pt x="1344" y="376"/>
                    </a:cubicBezTo>
                    <a:cubicBezTo>
                      <a:pt x="1656" y="384"/>
                      <a:pt x="1960" y="96"/>
                      <a:pt x="2256" y="88"/>
                    </a:cubicBezTo>
                    <a:cubicBezTo>
                      <a:pt x="2552" y="80"/>
                      <a:pt x="2880" y="312"/>
                      <a:pt x="3120" y="328"/>
                    </a:cubicBezTo>
                    <a:cubicBezTo>
                      <a:pt x="3360" y="344"/>
                      <a:pt x="3528" y="264"/>
                      <a:pt x="3696" y="18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877" name="Freeform 9"/>
              <p:cNvSpPr>
                <a:spLocks/>
              </p:cNvSpPr>
              <p:nvPr/>
            </p:nvSpPr>
            <p:spPr bwMode="auto">
              <a:xfrm>
                <a:off x="1728" y="1056"/>
                <a:ext cx="3696" cy="384"/>
              </a:xfrm>
              <a:custGeom>
                <a:avLst/>
                <a:gdLst>
                  <a:gd name="T0" fmla="*/ 0 w 3696"/>
                  <a:gd name="T1" fmla="*/ 136 h 384"/>
                  <a:gd name="T2" fmla="*/ 384 w 3696"/>
                  <a:gd name="T3" fmla="*/ 40 h 384"/>
                  <a:gd name="T4" fmla="*/ 1344 w 3696"/>
                  <a:gd name="T5" fmla="*/ 376 h 384"/>
                  <a:gd name="T6" fmla="*/ 2256 w 3696"/>
                  <a:gd name="T7" fmla="*/ 88 h 384"/>
                  <a:gd name="T8" fmla="*/ 3120 w 3696"/>
                  <a:gd name="T9" fmla="*/ 328 h 384"/>
                  <a:gd name="T10" fmla="*/ 3696 w 3696"/>
                  <a:gd name="T11" fmla="*/ 1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6"/>
                  <a:gd name="T19" fmla="*/ 0 h 384"/>
                  <a:gd name="T20" fmla="*/ 3696 w 3696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6" h="384">
                    <a:moveTo>
                      <a:pt x="0" y="136"/>
                    </a:moveTo>
                    <a:cubicBezTo>
                      <a:pt x="80" y="68"/>
                      <a:pt x="160" y="0"/>
                      <a:pt x="384" y="40"/>
                    </a:cubicBezTo>
                    <a:cubicBezTo>
                      <a:pt x="608" y="80"/>
                      <a:pt x="1032" y="368"/>
                      <a:pt x="1344" y="376"/>
                    </a:cubicBezTo>
                    <a:cubicBezTo>
                      <a:pt x="1656" y="384"/>
                      <a:pt x="1960" y="96"/>
                      <a:pt x="2256" y="88"/>
                    </a:cubicBezTo>
                    <a:cubicBezTo>
                      <a:pt x="2552" y="80"/>
                      <a:pt x="2880" y="312"/>
                      <a:pt x="3120" y="328"/>
                    </a:cubicBezTo>
                    <a:cubicBezTo>
                      <a:pt x="3360" y="344"/>
                      <a:pt x="3528" y="264"/>
                      <a:pt x="3696" y="18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9834" name="Group 10"/>
            <p:cNvGrpSpPr>
              <a:grpSpLocks/>
            </p:cNvGrpSpPr>
            <p:nvPr/>
          </p:nvGrpSpPr>
          <p:grpSpPr bwMode="auto">
            <a:xfrm flipV="1">
              <a:off x="3572" y="2428"/>
              <a:ext cx="1948" cy="224"/>
              <a:chOff x="1728" y="1016"/>
              <a:chExt cx="3696" cy="424"/>
            </a:xfrm>
          </p:grpSpPr>
          <p:sp>
            <p:nvSpPr>
              <p:cNvPr id="29874" name="Freeform 11"/>
              <p:cNvSpPr>
                <a:spLocks/>
              </p:cNvSpPr>
              <p:nvPr/>
            </p:nvSpPr>
            <p:spPr bwMode="auto">
              <a:xfrm>
                <a:off x="1728" y="1016"/>
                <a:ext cx="3696" cy="384"/>
              </a:xfrm>
              <a:custGeom>
                <a:avLst/>
                <a:gdLst>
                  <a:gd name="T0" fmla="*/ 0 w 3696"/>
                  <a:gd name="T1" fmla="*/ 136 h 384"/>
                  <a:gd name="T2" fmla="*/ 384 w 3696"/>
                  <a:gd name="T3" fmla="*/ 40 h 384"/>
                  <a:gd name="T4" fmla="*/ 1344 w 3696"/>
                  <a:gd name="T5" fmla="*/ 376 h 384"/>
                  <a:gd name="T6" fmla="*/ 2256 w 3696"/>
                  <a:gd name="T7" fmla="*/ 88 h 384"/>
                  <a:gd name="T8" fmla="*/ 3120 w 3696"/>
                  <a:gd name="T9" fmla="*/ 328 h 384"/>
                  <a:gd name="T10" fmla="*/ 3696 w 3696"/>
                  <a:gd name="T11" fmla="*/ 1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6"/>
                  <a:gd name="T19" fmla="*/ 0 h 384"/>
                  <a:gd name="T20" fmla="*/ 3696 w 3696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6" h="384">
                    <a:moveTo>
                      <a:pt x="0" y="136"/>
                    </a:moveTo>
                    <a:cubicBezTo>
                      <a:pt x="80" y="68"/>
                      <a:pt x="160" y="0"/>
                      <a:pt x="384" y="40"/>
                    </a:cubicBezTo>
                    <a:cubicBezTo>
                      <a:pt x="608" y="80"/>
                      <a:pt x="1032" y="368"/>
                      <a:pt x="1344" y="376"/>
                    </a:cubicBezTo>
                    <a:cubicBezTo>
                      <a:pt x="1656" y="384"/>
                      <a:pt x="1960" y="96"/>
                      <a:pt x="2256" y="88"/>
                    </a:cubicBezTo>
                    <a:cubicBezTo>
                      <a:pt x="2552" y="80"/>
                      <a:pt x="2880" y="312"/>
                      <a:pt x="3120" y="328"/>
                    </a:cubicBezTo>
                    <a:cubicBezTo>
                      <a:pt x="3360" y="344"/>
                      <a:pt x="3528" y="264"/>
                      <a:pt x="3696" y="18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875" name="Freeform 12"/>
              <p:cNvSpPr>
                <a:spLocks/>
              </p:cNvSpPr>
              <p:nvPr/>
            </p:nvSpPr>
            <p:spPr bwMode="auto">
              <a:xfrm>
                <a:off x="1728" y="1056"/>
                <a:ext cx="3696" cy="384"/>
              </a:xfrm>
              <a:custGeom>
                <a:avLst/>
                <a:gdLst>
                  <a:gd name="T0" fmla="*/ 0 w 3696"/>
                  <a:gd name="T1" fmla="*/ 136 h 384"/>
                  <a:gd name="T2" fmla="*/ 384 w 3696"/>
                  <a:gd name="T3" fmla="*/ 40 h 384"/>
                  <a:gd name="T4" fmla="*/ 1344 w 3696"/>
                  <a:gd name="T5" fmla="*/ 376 h 384"/>
                  <a:gd name="T6" fmla="*/ 2256 w 3696"/>
                  <a:gd name="T7" fmla="*/ 88 h 384"/>
                  <a:gd name="T8" fmla="*/ 3120 w 3696"/>
                  <a:gd name="T9" fmla="*/ 328 h 384"/>
                  <a:gd name="T10" fmla="*/ 3696 w 3696"/>
                  <a:gd name="T11" fmla="*/ 1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6"/>
                  <a:gd name="T19" fmla="*/ 0 h 384"/>
                  <a:gd name="T20" fmla="*/ 3696 w 3696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6" h="384">
                    <a:moveTo>
                      <a:pt x="0" y="136"/>
                    </a:moveTo>
                    <a:cubicBezTo>
                      <a:pt x="80" y="68"/>
                      <a:pt x="160" y="0"/>
                      <a:pt x="384" y="40"/>
                    </a:cubicBezTo>
                    <a:cubicBezTo>
                      <a:pt x="608" y="80"/>
                      <a:pt x="1032" y="368"/>
                      <a:pt x="1344" y="376"/>
                    </a:cubicBezTo>
                    <a:cubicBezTo>
                      <a:pt x="1656" y="384"/>
                      <a:pt x="1960" y="96"/>
                      <a:pt x="2256" y="88"/>
                    </a:cubicBezTo>
                    <a:cubicBezTo>
                      <a:pt x="2552" y="80"/>
                      <a:pt x="2880" y="312"/>
                      <a:pt x="3120" y="328"/>
                    </a:cubicBezTo>
                    <a:cubicBezTo>
                      <a:pt x="3360" y="344"/>
                      <a:pt x="3528" y="264"/>
                      <a:pt x="3696" y="18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9835" name="Line 13"/>
            <p:cNvSpPr>
              <a:spLocks noChangeShapeType="1"/>
            </p:cNvSpPr>
            <p:nvPr/>
          </p:nvSpPr>
          <p:spPr bwMode="auto">
            <a:xfrm>
              <a:off x="3943" y="2504"/>
              <a:ext cx="87" cy="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6" name="Line 14"/>
            <p:cNvSpPr>
              <a:spLocks noChangeShapeType="1"/>
            </p:cNvSpPr>
            <p:nvPr/>
          </p:nvSpPr>
          <p:spPr bwMode="auto">
            <a:xfrm>
              <a:off x="4496" y="2504"/>
              <a:ext cx="88" cy="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7" name="Line 15"/>
            <p:cNvSpPr>
              <a:spLocks noChangeShapeType="1"/>
            </p:cNvSpPr>
            <p:nvPr/>
          </p:nvSpPr>
          <p:spPr bwMode="auto">
            <a:xfrm>
              <a:off x="4989" y="2516"/>
              <a:ext cx="87" cy="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8" name="Line 16"/>
            <p:cNvSpPr>
              <a:spLocks noChangeShapeType="1"/>
            </p:cNvSpPr>
            <p:nvPr/>
          </p:nvSpPr>
          <p:spPr bwMode="auto">
            <a:xfrm>
              <a:off x="5430" y="2504"/>
              <a:ext cx="88" cy="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9" name="Oval 17"/>
            <p:cNvSpPr>
              <a:spLocks noChangeArrowheads="1"/>
            </p:cNvSpPr>
            <p:nvPr/>
          </p:nvSpPr>
          <p:spPr bwMode="auto">
            <a:xfrm>
              <a:off x="3561" y="2479"/>
              <a:ext cx="25" cy="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840" name="Oval 18"/>
            <p:cNvSpPr>
              <a:spLocks noChangeArrowheads="1"/>
            </p:cNvSpPr>
            <p:nvPr/>
          </p:nvSpPr>
          <p:spPr bwMode="auto">
            <a:xfrm>
              <a:off x="3563" y="2555"/>
              <a:ext cx="24" cy="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841" name="Line 19"/>
            <p:cNvSpPr>
              <a:spLocks noChangeShapeType="1"/>
            </p:cNvSpPr>
            <p:nvPr/>
          </p:nvSpPr>
          <p:spPr bwMode="auto">
            <a:xfrm flipH="1">
              <a:off x="3542" y="2489"/>
              <a:ext cx="34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2" name="Line 20"/>
            <p:cNvSpPr>
              <a:spLocks noChangeShapeType="1"/>
            </p:cNvSpPr>
            <p:nvPr/>
          </p:nvSpPr>
          <p:spPr bwMode="auto">
            <a:xfrm flipH="1" flipV="1">
              <a:off x="3546" y="2545"/>
              <a:ext cx="33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3" name="Text Box 21"/>
            <p:cNvSpPr txBox="1">
              <a:spLocks noChangeArrowheads="1"/>
            </p:cNvSpPr>
            <p:nvPr/>
          </p:nvSpPr>
          <p:spPr bwMode="auto">
            <a:xfrm>
              <a:off x="2990" y="2529"/>
              <a:ext cx="550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Copper core</a:t>
              </a:r>
            </a:p>
          </p:txBody>
        </p:sp>
        <p:sp>
          <p:nvSpPr>
            <p:cNvPr id="29844" name="Text Box 22"/>
            <p:cNvSpPr txBox="1">
              <a:spLocks noChangeArrowheads="1"/>
            </p:cNvSpPr>
            <p:nvPr/>
          </p:nvSpPr>
          <p:spPr bwMode="auto">
            <a:xfrm>
              <a:off x="3303" y="2704"/>
              <a:ext cx="487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Insulation</a:t>
              </a:r>
            </a:p>
          </p:txBody>
        </p:sp>
        <p:sp>
          <p:nvSpPr>
            <p:cNvPr id="29845" name="Freeform 23"/>
            <p:cNvSpPr>
              <a:spLocks/>
            </p:cNvSpPr>
            <p:nvPr/>
          </p:nvSpPr>
          <p:spPr bwMode="auto">
            <a:xfrm>
              <a:off x="3470" y="2479"/>
              <a:ext cx="76" cy="25"/>
            </a:xfrm>
            <a:custGeom>
              <a:avLst/>
              <a:gdLst>
                <a:gd name="T0" fmla="*/ 0 w 144"/>
                <a:gd name="T1" fmla="*/ 48 h 48"/>
                <a:gd name="T2" fmla="*/ 96 w 144"/>
                <a:gd name="T3" fmla="*/ 0 h 48"/>
                <a:gd name="T4" fmla="*/ 144 w 144"/>
                <a:gd name="T5" fmla="*/ 48 h 48"/>
                <a:gd name="T6" fmla="*/ 0 60000 65536"/>
                <a:gd name="T7" fmla="*/ 0 60000 65536"/>
                <a:gd name="T8" fmla="*/ 0 60000 65536"/>
                <a:gd name="T9" fmla="*/ 0 w 144"/>
                <a:gd name="T10" fmla="*/ 0 h 48"/>
                <a:gd name="T11" fmla="*/ 144 w 14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48">
                  <a:moveTo>
                    <a:pt x="0" y="48"/>
                  </a:moveTo>
                  <a:cubicBezTo>
                    <a:pt x="36" y="24"/>
                    <a:pt x="72" y="0"/>
                    <a:pt x="96" y="0"/>
                  </a:cubicBezTo>
                  <a:cubicBezTo>
                    <a:pt x="120" y="0"/>
                    <a:pt x="132" y="24"/>
                    <a:pt x="144" y="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846" name="Freeform 24"/>
            <p:cNvSpPr>
              <a:spLocks/>
            </p:cNvSpPr>
            <p:nvPr/>
          </p:nvSpPr>
          <p:spPr bwMode="auto">
            <a:xfrm>
              <a:off x="3470" y="2555"/>
              <a:ext cx="76" cy="25"/>
            </a:xfrm>
            <a:custGeom>
              <a:avLst/>
              <a:gdLst>
                <a:gd name="T0" fmla="*/ 0 w 144"/>
                <a:gd name="T1" fmla="*/ 0 h 48"/>
                <a:gd name="T2" fmla="*/ 96 w 144"/>
                <a:gd name="T3" fmla="*/ 48 h 48"/>
                <a:gd name="T4" fmla="*/ 144 w 144"/>
                <a:gd name="T5" fmla="*/ 0 h 48"/>
                <a:gd name="T6" fmla="*/ 0 60000 65536"/>
                <a:gd name="T7" fmla="*/ 0 60000 65536"/>
                <a:gd name="T8" fmla="*/ 0 60000 65536"/>
                <a:gd name="T9" fmla="*/ 0 w 144"/>
                <a:gd name="T10" fmla="*/ 0 h 48"/>
                <a:gd name="T11" fmla="*/ 144 w 14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48">
                  <a:moveTo>
                    <a:pt x="0" y="0"/>
                  </a:moveTo>
                  <a:cubicBezTo>
                    <a:pt x="36" y="24"/>
                    <a:pt x="72" y="48"/>
                    <a:pt x="96" y="48"/>
                  </a:cubicBezTo>
                  <a:cubicBezTo>
                    <a:pt x="120" y="48"/>
                    <a:pt x="132" y="24"/>
                    <a:pt x="14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847" name="Freeform 25"/>
            <p:cNvSpPr>
              <a:spLocks/>
            </p:cNvSpPr>
            <p:nvPr/>
          </p:nvSpPr>
          <p:spPr bwMode="auto">
            <a:xfrm>
              <a:off x="3546" y="2580"/>
              <a:ext cx="26" cy="76"/>
            </a:xfrm>
            <a:custGeom>
              <a:avLst/>
              <a:gdLst>
                <a:gd name="T0" fmla="*/ 48 w 48"/>
                <a:gd name="T1" fmla="*/ 96 h 96"/>
                <a:gd name="T2" fmla="*/ 0 w 48"/>
                <a:gd name="T3" fmla="*/ 48 h 96"/>
                <a:gd name="T4" fmla="*/ 48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cubicBezTo>
                    <a:pt x="24" y="80"/>
                    <a:pt x="0" y="64"/>
                    <a:pt x="0" y="48"/>
                  </a:cubicBezTo>
                  <a:cubicBezTo>
                    <a:pt x="0" y="32"/>
                    <a:pt x="24" y="16"/>
                    <a:pt x="48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1931" name="AutoShape 27"/>
            <p:cNvSpPr>
              <a:spLocks noChangeArrowheads="1"/>
            </p:cNvSpPr>
            <p:nvPr/>
          </p:nvSpPr>
          <p:spPr bwMode="auto">
            <a:xfrm flipH="1">
              <a:off x="4467" y="3010"/>
              <a:ext cx="734" cy="253"/>
            </a:xfrm>
            <a:prstGeom prst="flowChartMagneticDrum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31932" name="AutoShape 28"/>
            <p:cNvSpPr>
              <a:spLocks noChangeArrowheads="1"/>
            </p:cNvSpPr>
            <p:nvPr/>
          </p:nvSpPr>
          <p:spPr bwMode="auto">
            <a:xfrm flipH="1">
              <a:off x="4037" y="3061"/>
              <a:ext cx="632" cy="152"/>
            </a:xfrm>
            <a:prstGeom prst="flowChartMagneticDrum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850" name="AutoShape 29"/>
            <p:cNvSpPr>
              <a:spLocks noChangeArrowheads="1"/>
            </p:cNvSpPr>
            <p:nvPr/>
          </p:nvSpPr>
          <p:spPr bwMode="auto">
            <a:xfrm flipH="1">
              <a:off x="3834" y="3086"/>
              <a:ext cx="380" cy="101"/>
            </a:xfrm>
            <a:prstGeom prst="flowChartMagneticDrum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851" name="Line 30"/>
            <p:cNvSpPr>
              <a:spLocks noChangeShapeType="1"/>
            </p:cNvSpPr>
            <p:nvPr/>
          </p:nvSpPr>
          <p:spPr bwMode="auto">
            <a:xfrm flipH="1">
              <a:off x="3505" y="3137"/>
              <a:ext cx="3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2" name="Text Box 31"/>
            <p:cNvSpPr txBox="1">
              <a:spLocks noChangeArrowheads="1"/>
            </p:cNvSpPr>
            <p:nvPr/>
          </p:nvSpPr>
          <p:spPr bwMode="auto">
            <a:xfrm>
              <a:off x="3299" y="3114"/>
              <a:ext cx="550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Copper core</a:t>
              </a:r>
            </a:p>
          </p:txBody>
        </p:sp>
        <p:sp>
          <p:nvSpPr>
            <p:cNvPr id="29853" name="Text Box 32"/>
            <p:cNvSpPr txBox="1">
              <a:spLocks noChangeArrowheads="1"/>
            </p:cNvSpPr>
            <p:nvPr/>
          </p:nvSpPr>
          <p:spPr bwMode="auto">
            <a:xfrm>
              <a:off x="3718" y="3238"/>
              <a:ext cx="487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Insulation</a:t>
              </a:r>
            </a:p>
          </p:txBody>
        </p:sp>
        <p:sp>
          <p:nvSpPr>
            <p:cNvPr id="29854" name="Text Box 33"/>
            <p:cNvSpPr txBox="1">
              <a:spLocks noChangeArrowheads="1"/>
            </p:cNvSpPr>
            <p:nvPr/>
          </p:nvSpPr>
          <p:spPr bwMode="auto">
            <a:xfrm>
              <a:off x="4106" y="3263"/>
              <a:ext cx="452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Shielding</a:t>
              </a:r>
            </a:p>
          </p:txBody>
        </p:sp>
        <p:sp>
          <p:nvSpPr>
            <p:cNvPr id="29855" name="Text Box 34"/>
            <p:cNvSpPr txBox="1">
              <a:spLocks noChangeArrowheads="1"/>
            </p:cNvSpPr>
            <p:nvPr/>
          </p:nvSpPr>
          <p:spPr bwMode="auto">
            <a:xfrm>
              <a:off x="4426" y="3299"/>
              <a:ext cx="91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Insulation and</a:t>
              </a:r>
              <a:br>
                <a:rPr lang="en-US" sz="800" b="1" i="1"/>
              </a:br>
              <a:r>
                <a:rPr lang="en-US" sz="800" b="1" i="1"/>
                <a:t>mechanical protection</a:t>
              </a:r>
            </a:p>
          </p:txBody>
        </p:sp>
        <p:sp>
          <p:nvSpPr>
            <p:cNvPr id="1531939" name="Oval 35"/>
            <p:cNvSpPr>
              <a:spLocks noChangeArrowheads="1"/>
            </p:cNvSpPr>
            <p:nvPr/>
          </p:nvSpPr>
          <p:spPr bwMode="auto">
            <a:xfrm>
              <a:off x="4806" y="3520"/>
              <a:ext cx="327" cy="40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31940" name="AutoShape 36"/>
            <p:cNvSpPr>
              <a:spLocks noChangeArrowheads="1"/>
            </p:cNvSpPr>
            <p:nvPr/>
          </p:nvSpPr>
          <p:spPr bwMode="auto">
            <a:xfrm flipH="1">
              <a:off x="4390" y="3596"/>
              <a:ext cx="672" cy="253"/>
            </a:xfrm>
            <a:prstGeom prst="flowChartMagneticDrum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858" name="AutoShape 37"/>
            <p:cNvSpPr>
              <a:spLocks noChangeArrowheads="1"/>
            </p:cNvSpPr>
            <p:nvPr/>
          </p:nvSpPr>
          <p:spPr bwMode="auto">
            <a:xfrm flipH="1">
              <a:off x="3910" y="3647"/>
              <a:ext cx="662" cy="152"/>
            </a:xfrm>
            <a:prstGeom prst="flowChartMagneticDrum">
              <a:avLst/>
            </a:prstGeom>
            <a:solidFill>
              <a:srgbClr val="91D5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859" name="Text Box 38"/>
            <p:cNvSpPr txBox="1">
              <a:spLocks noChangeArrowheads="1"/>
            </p:cNvSpPr>
            <p:nvPr/>
          </p:nvSpPr>
          <p:spPr bwMode="auto">
            <a:xfrm>
              <a:off x="4393" y="3971"/>
              <a:ext cx="727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Protective layers</a:t>
              </a:r>
            </a:p>
          </p:txBody>
        </p:sp>
        <p:sp>
          <p:nvSpPr>
            <p:cNvPr id="29860" name="Text Box 39"/>
            <p:cNvSpPr txBox="1">
              <a:spLocks noChangeArrowheads="1"/>
            </p:cNvSpPr>
            <p:nvPr/>
          </p:nvSpPr>
          <p:spPr bwMode="auto">
            <a:xfrm>
              <a:off x="4041" y="3860"/>
              <a:ext cx="450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Glas core</a:t>
              </a:r>
            </a:p>
          </p:txBody>
        </p:sp>
        <p:sp>
          <p:nvSpPr>
            <p:cNvPr id="29861" name="AutoShape 40"/>
            <p:cNvSpPr>
              <a:spLocks noChangeArrowheads="1"/>
            </p:cNvSpPr>
            <p:nvPr/>
          </p:nvSpPr>
          <p:spPr bwMode="auto">
            <a:xfrm flipH="1">
              <a:off x="3403" y="3647"/>
              <a:ext cx="279" cy="152"/>
            </a:xfrm>
            <a:prstGeom prst="flowChartOnlineStorag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r>
                <a:rPr lang="en-US" sz="800" b="1"/>
                <a:t>LED</a:t>
              </a:r>
            </a:p>
          </p:txBody>
        </p:sp>
        <p:grpSp>
          <p:nvGrpSpPr>
            <p:cNvPr id="29862" name="Group 41"/>
            <p:cNvGrpSpPr>
              <a:grpSpLocks/>
            </p:cNvGrpSpPr>
            <p:nvPr/>
          </p:nvGrpSpPr>
          <p:grpSpPr bwMode="auto">
            <a:xfrm>
              <a:off x="3682" y="3644"/>
              <a:ext cx="194" cy="180"/>
              <a:chOff x="4605" y="1487"/>
              <a:chExt cx="340" cy="342"/>
            </a:xfrm>
          </p:grpSpPr>
          <p:sp>
            <p:nvSpPr>
              <p:cNvPr id="29865" name="Freeform 42"/>
              <p:cNvSpPr>
                <a:spLocks/>
              </p:cNvSpPr>
              <p:nvPr/>
            </p:nvSpPr>
            <p:spPr bwMode="auto">
              <a:xfrm>
                <a:off x="4903" y="1487"/>
                <a:ext cx="42" cy="342"/>
              </a:xfrm>
              <a:custGeom>
                <a:avLst/>
                <a:gdLst>
                  <a:gd name="T0" fmla="*/ 20 w 42"/>
                  <a:gd name="T1" fmla="*/ 0 h 342"/>
                  <a:gd name="T2" fmla="*/ 23 w 42"/>
                  <a:gd name="T3" fmla="*/ 8 h 342"/>
                  <a:gd name="T4" fmla="*/ 26 w 42"/>
                  <a:gd name="T5" fmla="*/ 21 h 342"/>
                  <a:gd name="T6" fmla="*/ 28 w 42"/>
                  <a:gd name="T7" fmla="*/ 32 h 342"/>
                  <a:gd name="T8" fmla="*/ 31 w 42"/>
                  <a:gd name="T9" fmla="*/ 45 h 342"/>
                  <a:gd name="T10" fmla="*/ 33 w 42"/>
                  <a:gd name="T11" fmla="*/ 56 h 342"/>
                  <a:gd name="T12" fmla="*/ 35 w 42"/>
                  <a:gd name="T13" fmla="*/ 70 h 342"/>
                  <a:gd name="T14" fmla="*/ 37 w 42"/>
                  <a:gd name="T15" fmla="*/ 84 h 342"/>
                  <a:gd name="T16" fmla="*/ 39 w 42"/>
                  <a:gd name="T17" fmla="*/ 99 h 342"/>
                  <a:gd name="T18" fmla="*/ 39 w 42"/>
                  <a:gd name="T19" fmla="*/ 112 h 342"/>
                  <a:gd name="T20" fmla="*/ 40 w 42"/>
                  <a:gd name="T21" fmla="*/ 127 h 342"/>
                  <a:gd name="T22" fmla="*/ 41 w 42"/>
                  <a:gd name="T23" fmla="*/ 141 h 342"/>
                  <a:gd name="T24" fmla="*/ 41 w 42"/>
                  <a:gd name="T25" fmla="*/ 157 h 342"/>
                  <a:gd name="T26" fmla="*/ 41 w 42"/>
                  <a:gd name="T27" fmla="*/ 174 h 342"/>
                  <a:gd name="T28" fmla="*/ 40 w 42"/>
                  <a:gd name="T29" fmla="*/ 190 h 342"/>
                  <a:gd name="T30" fmla="*/ 40 w 42"/>
                  <a:gd name="T31" fmla="*/ 204 h 342"/>
                  <a:gd name="T32" fmla="*/ 39 w 42"/>
                  <a:gd name="T33" fmla="*/ 216 h 342"/>
                  <a:gd name="T34" fmla="*/ 38 w 42"/>
                  <a:gd name="T35" fmla="*/ 231 h 342"/>
                  <a:gd name="T36" fmla="*/ 36 w 42"/>
                  <a:gd name="T37" fmla="*/ 245 h 342"/>
                  <a:gd name="T38" fmla="*/ 35 w 42"/>
                  <a:gd name="T39" fmla="*/ 259 h 342"/>
                  <a:gd name="T40" fmla="*/ 32 w 42"/>
                  <a:gd name="T41" fmla="*/ 274 h 342"/>
                  <a:gd name="T42" fmla="*/ 30 w 42"/>
                  <a:gd name="T43" fmla="*/ 288 h 342"/>
                  <a:gd name="T44" fmla="*/ 27 w 42"/>
                  <a:gd name="T45" fmla="*/ 299 h 342"/>
                  <a:gd name="T46" fmla="*/ 23 w 42"/>
                  <a:gd name="T47" fmla="*/ 313 h 342"/>
                  <a:gd name="T48" fmla="*/ 19 w 42"/>
                  <a:gd name="T49" fmla="*/ 325 h 342"/>
                  <a:gd name="T50" fmla="*/ 15 w 42"/>
                  <a:gd name="T51" fmla="*/ 338 h 342"/>
                  <a:gd name="T52" fmla="*/ 14 w 42"/>
                  <a:gd name="T53" fmla="*/ 341 h 342"/>
                  <a:gd name="T54" fmla="*/ 0 w 42"/>
                  <a:gd name="T55" fmla="*/ 333 h 342"/>
                  <a:gd name="T56" fmla="*/ 4 w 42"/>
                  <a:gd name="T57" fmla="*/ 324 h 342"/>
                  <a:gd name="T58" fmla="*/ 8 w 42"/>
                  <a:gd name="T59" fmla="*/ 312 h 342"/>
                  <a:gd name="T60" fmla="*/ 11 w 42"/>
                  <a:gd name="T61" fmla="*/ 299 h 342"/>
                  <a:gd name="T62" fmla="*/ 14 w 42"/>
                  <a:gd name="T63" fmla="*/ 286 h 342"/>
                  <a:gd name="T64" fmla="*/ 18 w 42"/>
                  <a:gd name="T65" fmla="*/ 270 h 342"/>
                  <a:gd name="T66" fmla="*/ 20 w 42"/>
                  <a:gd name="T67" fmla="*/ 256 h 342"/>
                  <a:gd name="T68" fmla="*/ 22 w 42"/>
                  <a:gd name="T69" fmla="*/ 243 h 342"/>
                  <a:gd name="T70" fmla="*/ 23 w 42"/>
                  <a:gd name="T71" fmla="*/ 226 h 342"/>
                  <a:gd name="T72" fmla="*/ 25 w 42"/>
                  <a:gd name="T73" fmla="*/ 212 h 342"/>
                  <a:gd name="T74" fmla="*/ 26 w 42"/>
                  <a:gd name="T75" fmla="*/ 197 h 342"/>
                  <a:gd name="T76" fmla="*/ 26 w 42"/>
                  <a:gd name="T77" fmla="*/ 182 h 342"/>
                  <a:gd name="T78" fmla="*/ 27 w 42"/>
                  <a:gd name="T79" fmla="*/ 170 h 342"/>
                  <a:gd name="T80" fmla="*/ 26 w 42"/>
                  <a:gd name="T81" fmla="*/ 154 h 342"/>
                  <a:gd name="T82" fmla="*/ 26 w 42"/>
                  <a:gd name="T83" fmla="*/ 139 h 342"/>
                  <a:gd name="T84" fmla="*/ 25 w 42"/>
                  <a:gd name="T85" fmla="*/ 123 h 342"/>
                  <a:gd name="T86" fmla="*/ 24 w 42"/>
                  <a:gd name="T87" fmla="*/ 108 h 342"/>
                  <a:gd name="T88" fmla="*/ 23 w 42"/>
                  <a:gd name="T89" fmla="*/ 92 h 342"/>
                  <a:gd name="T90" fmla="*/ 20 w 42"/>
                  <a:gd name="T91" fmla="*/ 78 h 342"/>
                  <a:gd name="T92" fmla="*/ 18 w 42"/>
                  <a:gd name="T93" fmla="*/ 63 h 342"/>
                  <a:gd name="T94" fmla="*/ 16 w 42"/>
                  <a:gd name="T95" fmla="*/ 50 h 342"/>
                  <a:gd name="T96" fmla="*/ 13 w 42"/>
                  <a:gd name="T97" fmla="*/ 34 h 342"/>
                  <a:gd name="T98" fmla="*/ 9 w 42"/>
                  <a:gd name="T99" fmla="*/ 21 h 342"/>
                  <a:gd name="T100" fmla="*/ 6 w 42"/>
                  <a:gd name="T101" fmla="*/ 10 h 342"/>
                  <a:gd name="T102" fmla="*/ 20 w 42"/>
                  <a:gd name="T103" fmla="*/ 0 h 34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2"/>
                  <a:gd name="T157" fmla="*/ 0 h 342"/>
                  <a:gd name="T158" fmla="*/ 42 w 42"/>
                  <a:gd name="T159" fmla="*/ 342 h 34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2" h="342">
                    <a:moveTo>
                      <a:pt x="20" y="0"/>
                    </a:moveTo>
                    <a:lnTo>
                      <a:pt x="23" y="8"/>
                    </a:lnTo>
                    <a:lnTo>
                      <a:pt x="26" y="21"/>
                    </a:lnTo>
                    <a:lnTo>
                      <a:pt x="28" y="32"/>
                    </a:lnTo>
                    <a:lnTo>
                      <a:pt x="31" y="45"/>
                    </a:lnTo>
                    <a:lnTo>
                      <a:pt x="33" y="56"/>
                    </a:lnTo>
                    <a:lnTo>
                      <a:pt x="35" y="70"/>
                    </a:lnTo>
                    <a:lnTo>
                      <a:pt x="37" y="84"/>
                    </a:lnTo>
                    <a:lnTo>
                      <a:pt x="39" y="99"/>
                    </a:lnTo>
                    <a:lnTo>
                      <a:pt x="39" y="112"/>
                    </a:lnTo>
                    <a:lnTo>
                      <a:pt x="40" y="127"/>
                    </a:lnTo>
                    <a:lnTo>
                      <a:pt x="41" y="141"/>
                    </a:lnTo>
                    <a:lnTo>
                      <a:pt x="41" y="157"/>
                    </a:lnTo>
                    <a:lnTo>
                      <a:pt x="41" y="174"/>
                    </a:lnTo>
                    <a:lnTo>
                      <a:pt x="40" y="190"/>
                    </a:lnTo>
                    <a:lnTo>
                      <a:pt x="40" y="204"/>
                    </a:lnTo>
                    <a:lnTo>
                      <a:pt x="39" y="216"/>
                    </a:lnTo>
                    <a:lnTo>
                      <a:pt x="38" y="231"/>
                    </a:lnTo>
                    <a:lnTo>
                      <a:pt x="36" y="245"/>
                    </a:lnTo>
                    <a:lnTo>
                      <a:pt x="35" y="259"/>
                    </a:lnTo>
                    <a:lnTo>
                      <a:pt x="32" y="274"/>
                    </a:lnTo>
                    <a:lnTo>
                      <a:pt x="30" y="288"/>
                    </a:lnTo>
                    <a:lnTo>
                      <a:pt x="27" y="299"/>
                    </a:lnTo>
                    <a:lnTo>
                      <a:pt x="23" y="313"/>
                    </a:lnTo>
                    <a:lnTo>
                      <a:pt x="19" y="325"/>
                    </a:lnTo>
                    <a:lnTo>
                      <a:pt x="15" y="338"/>
                    </a:lnTo>
                    <a:lnTo>
                      <a:pt x="14" y="341"/>
                    </a:lnTo>
                    <a:lnTo>
                      <a:pt x="0" y="333"/>
                    </a:lnTo>
                    <a:lnTo>
                      <a:pt x="4" y="324"/>
                    </a:lnTo>
                    <a:lnTo>
                      <a:pt x="8" y="312"/>
                    </a:lnTo>
                    <a:lnTo>
                      <a:pt x="11" y="299"/>
                    </a:lnTo>
                    <a:lnTo>
                      <a:pt x="14" y="286"/>
                    </a:lnTo>
                    <a:lnTo>
                      <a:pt x="18" y="270"/>
                    </a:lnTo>
                    <a:lnTo>
                      <a:pt x="20" y="256"/>
                    </a:lnTo>
                    <a:lnTo>
                      <a:pt x="22" y="243"/>
                    </a:lnTo>
                    <a:lnTo>
                      <a:pt x="23" y="226"/>
                    </a:lnTo>
                    <a:lnTo>
                      <a:pt x="25" y="212"/>
                    </a:lnTo>
                    <a:lnTo>
                      <a:pt x="26" y="197"/>
                    </a:lnTo>
                    <a:lnTo>
                      <a:pt x="26" y="182"/>
                    </a:lnTo>
                    <a:lnTo>
                      <a:pt x="27" y="170"/>
                    </a:lnTo>
                    <a:lnTo>
                      <a:pt x="26" y="154"/>
                    </a:lnTo>
                    <a:lnTo>
                      <a:pt x="26" y="139"/>
                    </a:lnTo>
                    <a:lnTo>
                      <a:pt x="25" y="123"/>
                    </a:lnTo>
                    <a:lnTo>
                      <a:pt x="24" y="108"/>
                    </a:lnTo>
                    <a:lnTo>
                      <a:pt x="23" y="92"/>
                    </a:lnTo>
                    <a:lnTo>
                      <a:pt x="20" y="78"/>
                    </a:lnTo>
                    <a:lnTo>
                      <a:pt x="18" y="63"/>
                    </a:lnTo>
                    <a:lnTo>
                      <a:pt x="16" y="50"/>
                    </a:lnTo>
                    <a:lnTo>
                      <a:pt x="13" y="34"/>
                    </a:lnTo>
                    <a:lnTo>
                      <a:pt x="9" y="21"/>
                    </a:lnTo>
                    <a:lnTo>
                      <a:pt x="6" y="1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804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66" name="Freeform 43"/>
              <p:cNvSpPr>
                <a:spLocks/>
              </p:cNvSpPr>
              <p:nvPr/>
            </p:nvSpPr>
            <p:spPr bwMode="auto">
              <a:xfrm>
                <a:off x="4864" y="1507"/>
                <a:ext cx="35" cy="304"/>
              </a:xfrm>
              <a:custGeom>
                <a:avLst/>
                <a:gdLst>
                  <a:gd name="T0" fmla="*/ 19 w 35"/>
                  <a:gd name="T1" fmla="*/ 0 h 304"/>
                  <a:gd name="T2" fmla="*/ 22 w 35"/>
                  <a:gd name="T3" fmla="*/ 13 h 304"/>
                  <a:gd name="T4" fmla="*/ 24 w 35"/>
                  <a:gd name="T5" fmla="*/ 25 h 304"/>
                  <a:gd name="T6" fmla="*/ 26 w 35"/>
                  <a:gd name="T7" fmla="*/ 37 h 304"/>
                  <a:gd name="T8" fmla="*/ 28 w 35"/>
                  <a:gd name="T9" fmla="*/ 50 h 304"/>
                  <a:gd name="T10" fmla="*/ 29 w 35"/>
                  <a:gd name="T11" fmla="*/ 64 h 304"/>
                  <a:gd name="T12" fmla="*/ 31 w 35"/>
                  <a:gd name="T13" fmla="*/ 79 h 304"/>
                  <a:gd name="T14" fmla="*/ 32 w 35"/>
                  <a:gd name="T15" fmla="*/ 92 h 304"/>
                  <a:gd name="T16" fmla="*/ 32 w 35"/>
                  <a:gd name="T17" fmla="*/ 107 h 304"/>
                  <a:gd name="T18" fmla="*/ 33 w 35"/>
                  <a:gd name="T19" fmla="*/ 121 h 304"/>
                  <a:gd name="T20" fmla="*/ 34 w 35"/>
                  <a:gd name="T21" fmla="*/ 137 h 304"/>
                  <a:gd name="T22" fmla="*/ 33 w 35"/>
                  <a:gd name="T23" fmla="*/ 154 h 304"/>
                  <a:gd name="T24" fmla="*/ 33 w 35"/>
                  <a:gd name="T25" fmla="*/ 170 h 304"/>
                  <a:gd name="T26" fmla="*/ 32 w 35"/>
                  <a:gd name="T27" fmla="*/ 184 h 304"/>
                  <a:gd name="T28" fmla="*/ 32 w 35"/>
                  <a:gd name="T29" fmla="*/ 196 h 304"/>
                  <a:gd name="T30" fmla="*/ 31 w 35"/>
                  <a:gd name="T31" fmla="*/ 211 h 304"/>
                  <a:gd name="T32" fmla="*/ 29 w 35"/>
                  <a:gd name="T33" fmla="*/ 225 h 304"/>
                  <a:gd name="T34" fmla="*/ 27 w 35"/>
                  <a:gd name="T35" fmla="*/ 239 h 304"/>
                  <a:gd name="T36" fmla="*/ 25 w 35"/>
                  <a:gd name="T37" fmla="*/ 254 h 304"/>
                  <a:gd name="T38" fmla="*/ 22 w 35"/>
                  <a:gd name="T39" fmla="*/ 267 h 304"/>
                  <a:gd name="T40" fmla="*/ 20 w 35"/>
                  <a:gd name="T41" fmla="*/ 279 h 304"/>
                  <a:gd name="T42" fmla="*/ 17 w 35"/>
                  <a:gd name="T43" fmla="*/ 292 h 304"/>
                  <a:gd name="T44" fmla="*/ 14 w 35"/>
                  <a:gd name="T45" fmla="*/ 303 h 304"/>
                  <a:gd name="T46" fmla="*/ 0 w 35"/>
                  <a:gd name="T47" fmla="*/ 294 h 304"/>
                  <a:gd name="T48" fmla="*/ 2 w 35"/>
                  <a:gd name="T49" fmla="*/ 291 h 304"/>
                  <a:gd name="T50" fmla="*/ 5 w 35"/>
                  <a:gd name="T51" fmla="*/ 279 h 304"/>
                  <a:gd name="T52" fmla="*/ 9 w 35"/>
                  <a:gd name="T53" fmla="*/ 265 h 304"/>
                  <a:gd name="T54" fmla="*/ 12 w 35"/>
                  <a:gd name="T55" fmla="*/ 250 h 304"/>
                  <a:gd name="T56" fmla="*/ 13 w 35"/>
                  <a:gd name="T57" fmla="*/ 236 h 304"/>
                  <a:gd name="T58" fmla="*/ 15 w 35"/>
                  <a:gd name="T59" fmla="*/ 223 h 304"/>
                  <a:gd name="T60" fmla="*/ 17 w 35"/>
                  <a:gd name="T61" fmla="*/ 206 h 304"/>
                  <a:gd name="T62" fmla="*/ 18 w 35"/>
                  <a:gd name="T63" fmla="*/ 192 h 304"/>
                  <a:gd name="T64" fmla="*/ 19 w 35"/>
                  <a:gd name="T65" fmla="*/ 177 h 304"/>
                  <a:gd name="T66" fmla="*/ 19 w 35"/>
                  <a:gd name="T67" fmla="*/ 162 h 304"/>
                  <a:gd name="T68" fmla="*/ 19 w 35"/>
                  <a:gd name="T69" fmla="*/ 150 h 304"/>
                  <a:gd name="T70" fmla="*/ 19 w 35"/>
                  <a:gd name="T71" fmla="*/ 135 h 304"/>
                  <a:gd name="T72" fmla="*/ 19 w 35"/>
                  <a:gd name="T73" fmla="*/ 119 h 304"/>
                  <a:gd name="T74" fmla="*/ 19 w 35"/>
                  <a:gd name="T75" fmla="*/ 104 h 304"/>
                  <a:gd name="T76" fmla="*/ 18 w 35"/>
                  <a:gd name="T77" fmla="*/ 88 h 304"/>
                  <a:gd name="T78" fmla="*/ 15 w 35"/>
                  <a:gd name="T79" fmla="*/ 73 h 304"/>
                  <a:gd name="T80" fmla="*/ 14 w 35"/>
                  <a:gd name="T81" fmla="*/ 58 h 304"/>
                  <a:gd name="T82" fmla="*/ 12 w 35"/>
                  <a:gd name="T83" fmla="*/ 44 h 304"/>
                  <a:gd name="T84" fmla="*/ 9 w 35"/>
                  <a:gd name="T85" fmla="*/ 30 h 304"/>
                  <a:gd name="T86" fmla="*/ 6 w 35"/>
                  <a:gd name="T87" fmla="*/ 15 h 304"/>
                  <a:gd name="T88" fmla="*/ 4 w 35"/>
                  <a:gd name="T89" fmla="*/ 8 h 304"/>
                  <a:gd name="T90" fmla="*/ 19 w 35"/>
                  <a:gd name="T91" fmla="*/ 0 h 3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04"/>
                  <a:gd name="T140" fmla="*/ 35 w 35"/>
                  <a:gd name="T141" fmla="*/ 304 h 3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04">
                    <a:moveTo>
                      <a:pt x="19" y="0"/>
                    </a:moveTo>
                    <a:lnTo>
                      <a:pt x="22" y="13"/>
                    </a:lnTo>
                    <a:lnTo>
                      <a:pt x="24" y="25"/>
                    </a:lnTo>
                    <a:lnTo>
                      <a:pt x="26" y="37"/>
                    </a:lnTo>
                    <a:lnTo>
                      <a:pt x="28" y="50"/>
                    </a:lnTo>
                    <a:lnTo>
                      <a:pt x="29" y="64"/>
                    </a:lnTo>
                    <a:lnTo>
                      <a:pt x="31" y="79"/>
                    </a:lnTo>
                    <a:lnTo>
                      <a:pt x="32" y="92"/>
                    </a:lnTo>
                    <a:lnTo>
                      <a:pt x="32" y="107"/>
                    </a:lnTo>
                    <a:lnTo>
                      <a:pt x="33" y="121"/>
                    </a:lnTo>
                    <a:lnTo>
                      <a:pt x="34" y="137"/>
                    </a:lnTo>
                    <a:lnTo>
                      <a:pt x="33" y="154"/>
                    </a:lnTo>
                    <a:lnTo>
                      <a:pt x="33" y="170"/>
                    </a:lnTo>
                    <a:lnTo>
                      <a:pt x="32" y="184"/>
                    </a:lnTo>
                    <a:lnTo>
                      <a:pt x="32" y="196"/>
                    </a:lnTo>
                    <a:lnTo>
                      <a:pt x="31" y="211"/>
                    </a:lnTo>
                    <a:lnTo>
                      <a:pt x="29" y="225"/>
                    </a:lnTo>
                    <a:lnTo>
                      <a:pt x="27" y="239"/>
                    </a:lnTo>
                    <a:lnTo>
                      <a:pt x="25" y="254"/>
                    </a:lnTo>
                    <a:lnTo>
                      <a:pt x="22" y="267"/>
                    </a:lnTo>
                    <a:lnTo>
                      <a:pt x="20" y="279"/>
                    </a:lnTo>
                    <a:lnTo>
                      <a:pt x="17" y="292"/>
                    </a:lnTo>
                    <a:lnTo>
                      <a:pt x="14" y="303"/>
                    </a:lnTo>
                    <a:lnTo>
                      <a:pt x="0" y="294"/>
                    </a:lnTo>
                    <a:lnTo>
                      <a:pt x="2" y="291"/>
                    </a:lnTo>
                    <a:lnTo>
                      <a:pt x="5" y="279"/>
                    </a:lnTo>
                    <a:lnTo>
                      <a:pt x="9" y="265"/>
                    </a:lnTo>
                    <a:lnTo>
                      <a:pt x="12" y="250"/>
                    </a:lnTo>
                    <a:lnTo>
                      <a:pt x="13" y="236"/>
                    </a:lnTo>
                    <a:lnTo>
                      <a:pt x="15" y="223"/>
                    </a:lnTo>
                    <a:lnTo>
                      <a:pt x="17" y="206"/>
                    </a:lnTo>
                    <a:lnTo>
                      <a:pt x="18" y="192"/>
                    </a:lnTo>
                    <a:lnTo>
                      <a:pt x="19" y="177"/>
                    </a:lnTo>
                    <a:lnTo>
                      <a:pt x="19" y="162"/>
                    </a:lnTo>
                    <a:lnTo>
                      <a:pt x="19" y="150"/>
                    </a:lnTo>
                    <a:lnTo>
                      <a:pt x="19" y="135"/>
                    </a:lnTo>
                    <a:lnTo>
                      <a:pt x="19" y="119"/>
                    </a:lnTo>
                    <a:lnTo>
                      <a:pt x="19" y="104"/>
                    </a:lnTo>
                    <a:lnTo>
                      <a:pt x="18" y="88"/>
                    </a:lnTo>
                    <a:lnTo>
                      <a:pt x="15" y="73"/>
                    </a:lnTo>
                    <a:lnTo>
                      <a:pt x="14" y="58"/>
                    </a:lnTo>
                    <a:lnTo>
                      <a:pt x="12" y="44"/>
                    </a:lnTo>
                    <a:lnTo>
                      <a:pt x="9" y="30"/>
                    </a:lnTo>
                    <a:lnTo>
                      <a:pt x="6" y="15"/>
                    </a:lnTo>
                    <a:lnTo>
                      <a:pt x="4" y="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A05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67" name="Freeform 44"/>
              <p:cNvSpPr>
                <a:spLocks/>
              </p:cNvSpPr>
              <p:nvPr/>
            </p:nvSpPr>
            <p:spPr bwMode="auto">
              <a:xfrm>
                <a:off x="4824" y="1525"/>
                <a:ext cx="28" cy="266"/>
              </a:xfrm>
              <a:custGeom>
                <a:avLst/>
                <a:gdLst>
                  <a:gd name="T0" fmla="*/ 18 w 28"/>
                  <a:gd name="T1" fmla="*/ 8 h 266"/>
                  <a:gd name="T2" fmla="*/ 20 w 28"/>
                  <a:gd name="T3" fmla="*/ 19 h 266"/>
                  <a:gd name="T4" fmla="*/ 21 w 28"/>
                  <a:gd name="T5" fmla="*/ 33 h 266"/>
                  <a:gd name="T6" fmla="*/ 23 w 28"/>
                  <a:gd name="T7" fmla="*/ 46 h 266"/>
                  <a:gd name="T8" fmla="*/ 25 w 28"/>
                  <a:gd name="T9" fmla="*/ 62 h 266"/>
                  <a:gd name="T10" fmla="*/ 26 w 28"/>
                  <a:gd name="T11" fmla="*/ 74 h 266"/>
                  <a:gd name="T12" fmla="*/ 26 w 28"/>
                  <a:gd name="T13" fmla="*/ 90 h 266"/>
                  <a:gd name="T14" fmla="*/ 27 w 28"/>
                  <a:gd name="T15" fmla="*/ 103 h 266"/>
                  <a:gd name="T16" fmla="*/ 27 w 28"/>
                  <a:gd name="T17" fmla="*/ 119 h 266"/>
                  <a:gd name="T18" fmla="*/ 27 w 28"/>
                  <a:gd name="T19" fmla="*/ 138 h 266"/>
                  <a:gd name="T20" fmla="*/ 26 w 28"/>
                  <a:gd name="T21" fmla="*/ 152 h 266"/>
                  <a:gd name="T22" fmla="*/ 26 w 28"/>
                  <a:gd name="T23" fmla="*/ 166 h 266"/>
                  <a:gd name="T24" fmla="*/ 26 w 28"/>
                  <a:gd name="T25" fmla="*/ 177 h 266"/>
                  <a:gd name="T26" fmla="*/ 24 w 28"/>
                  <a:gd name="T27" fmla="*/ 193 h 266"/>
                  <a:gd name="T28" fmla="*/ 23 w 28"/>
                  <a:gd name="T29" fmla="*/ 206 h 266"/>
                  <a:gd name="T30" fmla="*/ 21 w 28"/>
                  <a:gd name="T31" fmla="*/ 221 h 266"/>
                  <a:gd name="T32" fmla="*/ 19 w 28"/>
                  <a:gd name="T33" fmla="*/ 235 h 266"/>
                  <a:gd name="T34" fmla="*/ 17 w 28"/>
                  <a:gd name="T35" fmla="*/ 249 h 266"/>
                  <a:gd name="T36" fmla="*/ 15 w 28"/>
                  <a:gd name="T37" fmla="*/ 260 h 266"/>
                  <a:gd name="T38" fmla="*/ 13 w 28"/>
                  <a:gd name="T39" fmla="*/ 265 h 266"/>
                  <a:gd name="T40" fmla="*/ 0 w 28"/>
                  <a:gd name="T41" fmla="*/ 256 h 266"/>
                  <a:gd name="T42" fmla="*/ 3 w 28"/>
                  <a:gd name="T43" fmla="*/ 247 h 266"/>
                  <a:gd name="T44" fmla="*/ 6 w 28"/>
                  <a:gd name="T45" fmla="*/ 231 h 266"/>
                  <a:gd name="T46" fmla="*/ 8 w 28"/>
                  <a:gd name="T47" fmla="*/ 218 h 266"/>
                  <a:gd name="T48" fmla="*/ 9 w 28"/>
                  <a:gd name="T49" fmla="*/ 204 h 266"/>
                  <a:gd name="T50" fmla="*/ 11 w 28"/>
                  <a:gd name="T51" fmla="*/ 188 h 266"/>
                  <a:gd name="T52" fmla="*/ 12 w 28"/>
                  <a:gd name="T53" fmla="*/ 173 h 266"/>
                  <a:gd name="T54" fmla="*/ 13 w 28"/>
                  <a:gd name="T55" fmla="*/ 159 h 266"/>
                  <a:gd name="T56" fmla="*/ 13 w 28"/>
                  <a:gd name="T57" fmla="*/ 144 h 266"/>
                  <a:gd name="T58" fmla="*/ 14 w 28"/>
                  <a:gd name="T59" fmla="*/ 132 h 266"/>
                  <a:gd name="T60" fmla="*/ 14 w 28"/>
                  <a:gd name="T61" fmla="*/ 117 h 266"/>
                  <a:gd name="T62" fmla="*/ 13 w 28"/>
                  <a:gd name="T63" fmla="*/ 101 h 266"/>
                  <a:gd name="T64" fmla="*/ 12 w 28"/>
                  <a:gd name="T65" fmla="*/ 86 h 266"/>
                  <a:gd name="T66" fmla="*/ 12 w 28"/>
                  <a:gd name="T67" fmla="*/ 70 h 266"/>
                  <a:gd name="T68" fmla="*/ 10 w 28"/>
                  <a:gd name="T69" fmla="*/ 55 h 266"/>
                  <a:gd name="T70" fmla="*/ 9 w 28"/>
                  <a:gd name="T71" fmla="*/ 40 h 266"/>
                  <a:gd name="T72" fmla="*/ 7 w 28"/>
                  <a:gd name="T73" fmla="*/ 26 h 266"/>
                  <a:gd name="T74" fmla="*/ 4 w 28"/>
                  <a:gd name="T75" fmla="*/ 13 h 266"/>
                  <a:gd name="T76" fmla="*/ 4 w 28"/>
                  <a:gd name="T77" fmla="*/ 9 h 266"/>
                  <a:gd name="T78" fmla="*/ 17 w 28"/>
                  <a:gd name="T79" fmla="*/ 0 h 266"/>
                  <a:gd name="T80" fmla="*/ 18 w 28"/>
                  <a:gd name="T81" fmla="*/ 8 h 2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"/>
                  <a:gd name="T124" fmla="*/ 0 h 266"/>
                  <a:gd name="T125" fmla="*/ 28 w 28"/>
                  <a:gd name="T126" fmla="*/ 266 h 2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" h="266">
                    <a:moveTo>
                      <a:pt x="18" y="8"/>
                    </a:moveTo>
                    <a:lnTo>
                      <a:pt x="20" y="19"/>
                    </a:lnTo>
                    <a:lnTo>
                      <a:pt x="21" y="33"/>
                    </a:lnTo>
                    <a:lnTo>
                      <a:pt x="23" y="46"/>
                    </a:lnTo>
                    <a:lnTo>
                      <a:pt x="25" y="62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7" y="103"/>
                    </a:lnTo>
                    <a:lnTo>
                      <a:pt x="27" y="119"/>
                    </a:lnTo>
                    <a:lnTo>
                      <a:pt x="27" y="138"/>
                    </a:lnTo>
                    <a:lnTo>
                      <a:pt x="26" y="152"/>
                    </a:lnTo>
                    <a:lnTo>
                      <a:pt x="26" y="166"/>
                    </a:lnTo>
                    <a:lnTo>
                      <a:pt x="26" y="177"/>
                    </a:lnTo>
                    <a:lnTo>
                      <a:pt x="24" y="193"/>
                    </a:lnTo>
                    <a:lnTo>
                      <a:pt x="23" y="206"/>
                    </a:lnTo>
                    <a:lnTo>
                      <a:pt x="21" y="221"/>
                    </a:lnTo>
                    <a:lnTo>
                      <a:pt x="19" y="235"/>
                    </a:lnTo>
                    <a:lnTo>
                      <a:pt x="17" y="249"/>
                    </a:lnTo>
                    <a:lnTo>
                      <a:pt x="15" y="260"/>
                    </a:lnTo>
                    <a:lnTo>
                      <a:pt x="13" y="265"/>
                    </a:lnTo>
                    <a:lnTo>
                      <a:pt x="0" y="256"/>
                    </a:lnTo>
                    <a:lnTo>
                      <a:pt x="3" y="247"/>
                    </a:lnTo>
                    <a:lnTo>
                      <a:pt x="6" y="231"/>
                    </a:lnTo>
                    <a:lnTo>
                      <a:pt x="8" y="218"/>
                    </a:lnTo>
                    <a:lnTo>
                      <a:pt x="9" y="204"/>
                    </a:lnTo>
                    <a:lnTo>
                      <a:pt x="11" y="188"/>
                    </a:lnTo>
                    <a:lnTo>
                      <a:pt x="12" y="173"/>
                    </a:lnTo>
                    <a:lnTo>
                      <a:pt x="13" y="159"/>
                    </a:lnTo>
                    <a:lnTo>
                      <a:pt x="13" y="144"/>
                    </a:lnTo>
                    <a:lnTo>
                      <a:pt x="14" y="132"/>
                    </a:lnTo>
                    <a:lnTo>
                      <a:pt x="14" y="117"/>
                    </a:lnTo>
                    <a:lnTo>
                      <a:pt x="13" y="101"/>
                    </a:lnTo>
                    <a:lnTo>
                      <a:pt x="12" y="86"/>
                    </a:lnTo>
                    <a:lnTo>
                      <a:pt x="12" y="70"/>
                    </a:lnTo>
                    <a:lnTo>
                      <a:pt x="10" y="55"/>
                    </a:lnTo>
                    <a:lnTo>
                      <a:pt x="9" y="40"/>
                    </a:lnTo>
                    <a:lnTo>
                      <a:pt x="7" y="26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17" y="0"/>
                    </a:lnTo>
                    <a:lnTo>
                      <a:pt x="18" y="8"/>
                    </a:lnTo>
                  </a:path>
                </a:pathLst>
              </a:custGeom>
              <a:solidFill>
                <a:srgbClr val="C06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68" name="Freeform 45"/>
              <p:cNvSpPr>
                <a:spLocks/>
              </p:cNvSpPr>
              <p:nvPr/>
            </p:nvSpPr>
            <p:spPr bwMode="auto">
              <a:xfrm>
                <a:off x="4787" y="1544"/>
                <a:ext cx="23" cy="228"/>
              </a:xfrm>
              <a:custGeom>
                <a:avLst/>
                <a:gdLst>
                  <a:gd name="T0" fmla="*/ 15 w 23"/>
                  <a:gd name="T1" fmla="*/ 0 h 228"/>
                  <a:gd name="T2" fmla="*/ 17 w 23"/>
                  <a:gd name="T3" fmla="*/ 12 h 228"/>
                  <a:gd name="T4" fmla="*/ 19 w 23"/>
                  <a:gd name="T5" fmla="*/ 27 h 228"/>
                  <a:gd name="T6" fmla="*/ 20 w 23"/>
                  <a:gd name="T7" fmla="*/ 42 h 228"/>
                  <a:gd name="T8" fmla="*/ 21 w 23"/>
                  <a:gd name="T9" fmla="*/ 55 h 228"/>
                  <a:gd name="T10" fmla="*/ 21 w 23"/>
                  <a:gd name="T11" fmla="*/ 70 h 228"/>
                  <a:gd name="T12" fmla="*/ 22 w 23"/>
                  <a:gd name="T13" fmla="*/ 82 h 228"/>
                  <a:gd name="T14" fmla="*/ 22 w 23"/>
                  <a:gd name="T15" fmla="*/ 100 h 228"/>
                  <a:gd name="T16" fmla="*/ 22 w 23"/>
                  <a:gd name="T17" fmla="*/ 116 h 228"/>
                  <a:gd name="T18" fmla="*/ 22 w 23"/>
                  <a:gd name="T19" fmla="*/ 132 h 228"/>
                  <a:gd name="T20" fmla="*/ 21 w 23"/>
                  <a:gd name="T21" fmla="*/ 146 h 228"/>
                  <a:gd name="T22" fmla="*/ 21 w 23"/>
                  <a:gd name="T23" fmla="*/ 157 h 228"/>
                  <a:gd name="T24" fmla="*/ 19 w 23"/>
                  <a:gd name="T25" fmla="*/ 171 h 228"/>
                  <a:gd name="T26" fmla="*/ 19 w 23"/>
                  <a:gd name="T27" fmla="*/ 185 h 228"/>
                  <a:gd name="T28" fmla="*/ 17 w 23"/>
                  <a:gd name="T29" fmla="*/ 200 h 228"/>
                  <a:gd name="T30" fmla="*/ 14 w 23"/>
                  <a:gd name="T31" fmla="*/ 214 h 228"/>
                  <a:gd name="T32" fmla="*/ 12 w 23"/>
                  <a:gd name="T33" fmla="*/ 227 h 228"/>
                  <a:gd name="T34" fmla="*/ 0 w 23"/>
                  <a:gd name="T35" fmla="*/ 219 h 228"/>
                  <a:gd name="T36" fmla="*/ 2 w 23"/>
                  <a:gd name="T37" fmla="*/ 211 h 228"/>
                  <a:gd name="T38" fmla="*/ 4 w 23"/>
                  <a:gd name="T39" fmla="*/ 197 h 228"/>
                  <a:gd name="T40" fmla="*/ 6 w 23"/>
                  <a:gd name="T41" fmla="*/ 183 h 228"/>
                  <a:gd name="T42" fmla="*/ 7 w 23"/>
                  <a:gd name="T43" fmla="*/ 168 h 228"/>
                  <a:gd name="T44" fmla="*/ 8 w 23"/>
                  <a:gd name="T45" fmla="*/ 153 h 228"/>
                  <a:gd name="T46" fmla="*/ 9 w 23"/>
                  <a:gd name="T47" fmla="*/ 139 h 228"/>
                  <a:gd name="T48" fmla="*/ 10 w 23"/>
                  <a:gd name="T49" fmla="*/ 124 h 228"/>
                  <a:gd name="T50" fmla="*/ 10 w 23"/>
                  <a:gd name="T51" fmla="*/ 112 h 228"/>
                  <a:gd name="T52" fmla="*/ 10 w 23"/>
                  <a:gd name="T53" fmla="*/ 97 h 228"/>
                  <a:gd name="T54" fmla="*/ 10 w 23"/>
                  <a:gd name="T55" fmla="*/ 81 h 228"/>
                  <a:gd name="T56" fmla="*/ 9 w 23"/>
                  <a:gd name="T57" fmla="*/ 66 h 228"/>
                  <a:gd name="T58" fmla="*/ 8 w 23"/>
                  <a:gd name="T59" fmla="*/ 51 h 228"/>
                  <a:gd name="T60" fmla="*/ 6 w 23"/>
                  <a:gd name="T61" fmla="*/ 35 h 228"/>
                  <a:gd name="T62" fmla="*/ 5 w 23"/>
                  <a:gd name="T63" fmla="*/ 21 h 228"/>
                  <a:gd name="T64" fmla="*/ 3 w 23"/>
                  <a:gd name="T65" fmla="*/ 8 h 228"/>
                  <a:gd name="T66" fmla="*/ 15 w 23"/>
                  <a:gd name="T67" fmla="*/ 0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8"/>
                  <a:gd name="T104" fmla="*/ 23 w 23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8">
                    <a:moveTo>
                      <a:pt x="15" y="0"/>
                    </a:moveTo>
                    <a:lnTo>
                      <a:pt x="17" y="12"/>
                    </a:lnTo>
                    <a:lnTo>
                      <a:pt x="19" y="27"/>
                    </a:lnTo>
                    <a:lnTo>
                      <a:pt x="20" y="42"/>
                    </a:lnTo>
                    <a:lnTo>
                      <a:pt x="21" y="55"/>
                    </a:lnTo>
                    <a:lnTo>
                      <a:pt x="21" y="70"/>
                    </a:lnTo>
                    <a:lnTo>
                      <a:pt x="22" y="82"/>
                    </a:lnTo>
                    <a:lnTo>
                      <a:pt x="22" y="100"/>
                    </a:lnTo>
                    <a:lnTo>
                      <a:pt x="22" y="116"/>
                    </a:lnTo>
                    <a:lnTo>
                      <a:pt x="22" y="132"/>
                    </a:lnTo>
                    <a:lnTo>
                      <a:pt x="21" y="146"/>
                    </a:lnTo>
                    <a:lnTo>
                      <a:pt x="21" y="157"/>
                    </a:lnTo>
                    <a:lnTo>
                      <a:pt x="19" y="171"/>
                    </a:lnTo>
                    <a:lnTo>
                      <a:pt x="19" y="185"/>
                    </a:lnTo>
                    <a:lnTo>
                      <a:pt x="17" y="200"/>
                    </a:lnTo>
                    <a:lnTo>
                      <a:pt x="14" y="214"/>
                    </a:lnTo>
                    <a:lnTo>
                      <a:pt x="12" y="227"/>
                    </a:lnTo>
                    <a:lnTo>
                      <a:pt x="0" y="219"/>
                    </a:lnTo>
                    <a:lnTo>
                      <a:pt x="2" y="211"/>
                    </a:lnTo>
                    <a:lnTo>
                      <a:pt x="4" y="197"/>
                    </a:lnTo>
                    <a:lnTo>
                      <a:pt x="6" y="183"/>
                    </a:lnTo>
                    <a:lnTo>
                      <a:pt x="7" y="168"/>
                    </a:lnTo>
                    <a:lnTo>
                      <a:pt x="8" y="153"/>
                    </a:lnTo>
                    <a:lnTo>
                      <a:pt x="9" y="139"/>
                    </a:lnTo>
                    <a:lnTo>
                      <a:pt x="10" y="124"/>
                    </a:lnTo>
                    <a:lnTo>
                      <a:pt x="10" y="112"/>
                    </a:lnTo>
                    <a:lnTo>
                      <a:pt x="10" y="97"/>
                    </a:lnTo>
                    <a:lnTo>
                      <a:pt x="10" y="81"/>
                    </a:lnTo>
                    <a:lnTo>
                      <a:pt x="9" y="66"/>
                    </a:lnTo>
                    <a:lnTo>
                      <a:pt x="8" y="51"/>
                    </a:lnTo>
                    <a:lnTo>
                      <a:pt x="6" y="35"/>
                    </a:lnTo>
                    <a:lnTo>
                      <a:pt x="5" y="21"/>
                    </a:lnTo>
                    <a:lnTo>
                      <a:pt x="3" y="8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6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69" name="Freeform 46"/>
              <p:cNvSpPr>
                <a:spLocks/>
              </p:cNvSpPr>
              <p:nvPr/>
            </p:nvSpPr>
            <p:spPr bwMode="auto">
              <a:xfrm>
                <a:off x="4750" y="1562"/>
                <a:ext cx="19" cy="192"/>
              </a:xfrm>
              <a:custGeom>
                <a:avLst/>
                <a:gdLst>
                  <a:gd name="T0" fmla="*/ 13 w 19"/>
                  <a:gd name="T1" fmla="*/ 0 h 192"/>
                  <a:gd name="T2" fmla="*/ 14 w 19"/>
                  <a:gd name="T3" fmla="*/ 10 h 192"/>
                  <a:gd name="T4" fmla="*/ 15 w 19"/>
                  <a:gd name="T5" fmla="*/ 26 h 192"/>
                  <a:gd name="T6" fmla="*/ 17 w 19"/>
                  <a:gd name="T7" fmla="*/ 38 h 192"/>
                  <a:gd name="T8" fmla="*/ 17 w 19"/>
                  <a:gd name="T9" fmla="*/ 53 h 192"/>
                  <a:gd name="T10" fmla="*/ 17 w 19"/>
                  <a:gd name="T11" fmla="*/ 67 h 192"/>
                  <a:gd name="T12" fmla="*/ 18 w 19"/>
                  <a:gd name="T13" fmla="*/ 83 h 192"/>
                  <a:gd name="T14" fmla="*/ 18 w 19"/>
                  <a:gd name="T15" fmla="*/ 99 h 192"/>
                  <a:gd name="T16" fmla="*/ 17 w 19"/>
                  <a:gd name="T17" fmla="*/ 115 h 192"/>
                  <a:gd name="T18" fmla="*/ 17 w 19"/>
                  <a:gd name="T19" fmla="*/ 128 h 192"/>
                  <a:gd name="T20" fmla="*/ 16 w 19"/>
                  <a:gd name="T21" fmla="*/ 140 h 192"/>
                  <a:gd name="T22" fmla="*/ 15 w 19"/>
                  <a:gd name="T23" fmla="*/ 155 h 192"/>
                  <a:gd name="T24" fmla="*/ 14 w 19"/>
                  <a:gd name="T25" fmla="*/ 168 h 192"/>
                  <a:gd name="T26" fmla="*/ 12 w 19"/>
                  <a:gd name="T27" fmla="*/ 182 h 192"/>
                  <a:gd name="T28" fmla="*/ 12 w 19"/>
                  <a:gd name="T29" fmla="*/ 191 h 192"/>
                  <a:gd name="T30" fmla="*/ 0 w 19"/>
                  <a:gd name="T31" fmla="*/ 183 h 192"/>
                  <a:gd name="T32" fmla="*/ 1 w 19"/>
                  <a:gd name="T33" fmla="*/ 180 h 192"/>
                  <a:gd name="T34" fmla="*/ 3 w 19"/>
                  <a:gd name="T35" fmla="*/ 166 h 192"/>
                  <a:gd name="T36" fmla="*/ 4 w 19"/>
                  <a:gd name="T37" fmla="*/ 150 h 192"/>
                  <a:gd name="T38" fmla="*/ 5 w 19"/>
                  <a:gd name="T39" fmla="*/ 136 h 192"/>
                  <a:gd name="T40" fmla="*/ 5 w 19"/>
                  <a:gd name="T41" fmla="*/ 122 h 192"/>
                  <a:gd name="T42" fmla="*/ 6 w 19"/>
                  <a:gd name="T43" fmla="*/ 106 h 192"/>
                  <a:gd name="T44" fmla="*/ 6 w 19"/>
                  <a:gd name="T45" fmla="*/ 95 h 192"/>
                  <a:gd name="T46" fmla="*/ 6 w 19"/>
                  <a:gd name="T47" fmla="*/ 80 h 192"/>
                  <a:gd name="T48" fmla="*/ 6 w 19"/>
                  <a:gd name="T49" fmla="*/ 65 h 192"/>
                  <a:gd name="T50" fmla="*/ 5 w 19"/>
                  <a:gd name="T51" fmla="*/ 49 h 192"/>
                  <a:gd name="T52" fmla="*/ 5 w 19"/>
                  <a:gd name="T53" fmla="*/ 34 h 192"/>
                  <a:gd name="T54" fmla="*/ 3 w 19"/>
                  <a:gd name="T55" fmla="*/ 19 h 192"/>
                  <a:gd name="T56" fmla="*/ 1 w 19"/>
                  <a:gd name="T57" fmla="*/ 7 h 192"/>
                  <a:gd name="T58" fmla="*/ 13 w 19"/>
                  <a:gd name="T59" fmla="*/ 0 h 1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"/>
                  <a:gd name="T91" fmla="*/ 0 h 192"/>
                  <a:gd name="T92" fmla="*/ 19 w 19"/>
                  <a:gd name="T93" fmla="*/ 192 h 1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" h="192">
                    <a:moveTo>
                      <a:pt x="13" y="0"/>
                    </a:moveTo>
                    <a:lnTo>
                      <a:pt x="14" y="10"/>
                    </a:lnTo>
                    <a:lnTo>
                      <a:pt x="15" y="26"/>
                    </a:lnTo>
                    <a:lnTo>
                      <a:pt x="17" y="38"/>
                    </a:lnTo>
                    <a:lnTo>
                      <a:pt x="17" y="53"/>
                    </a:lnTo>
                    <a:lnTo>
                      <a:pt x="17" y="67"/>
                    </a:lnTo>
                    <a:lnTo>
                      <a:pt x="18" y="83"/>
                    </a:lnTo>
                    <a:lnTo>
                      <a:pt x="18" y="99"/>
                    </a:lnTo>
                    <a:lnTo>
                      <a:pt x="17" y="115"/>
                    </a:lnTo>
                    <a:lnTo>
                      <a:pt x="17" y="128"/>
                    </a:lnTo>
                    <a:lnTo>
                      <a:pt x="16" y="140"/>
                    </a:lnTo>
                    <a:lnTo>
                      <a:pt x="15" y="155"/>
                    </a:lnTo>
                    <a:lnTo>
                      <a:pt x="14" y="168"/>
                    </a:lnTo>
                    <a:lnTo>
                      <a:pt x="12" y="182"/>
                    </a:lnTo>
                    <a:lnTo>
                      <a:pt x="12" y="191"/>
                    </a:lnTo>
                    <a:lnTo>
                      <a:pt x="0" y="183"/>
                    </a:lnTo>
                    <a:lnTo>
                      <a:pt x="1" y="180"/>
                    </a:lnTo>
                    <a:lnTo>
                      <a:pt x="3" y="166"/>
                    </a:lnTo>
                    <a:lnTo>
                      <a:pt x="4" y="150"/>
                    </a:lnTo>
                    <a:lnTo>
                      <a:pt x="5" y="136"/>
                    </a:lnTo>
                    <a:lnTo>
                      <a:pt x="5" y="122"/>
                    </a:lnTo>
                    <a:lnTo>
                      <a:pt x="6" y="106"/>
                    </a:lnTo>
                    <a:lnTo>
                      <a:pt x="6" y="95"/>
                    </a:lnTo>
                    <a:lnTo>
                      <a:pt x="6" y="80"/>
                    </a:lnTo>
                    <a:lnTo>
                      <a:pt x="6" y="65"/>
                    </a:lnTo>
                    <a:lnTo>
                      <a:pt x="5" y="49"/>
                    </a:lnTo>
                    <a:lnTo>
                      <a:pt x="5" y="34"/>
                    </a:lnTo>
                    <a:lnTo>
                      <a:pt x="3" y="19"/>
                    </a:lnTo>
                    <a:lnTo>
                      <a:pt x="1" y="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6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70" name="Freeform 47"/>
              <p:cNvSpPr>
                <a:spLocks/>
              </p:cNvSpPr>
              <p:nvPr/>
            </p:nvSpPr>
            <p:spPr bwMode="auto">
              <a:xfrm>
                <a:off x="4714" y="1575"/>
                <a:ext cx="18" cy="163"/>
              </a:xfrm>
              <a:custGeom>
                <a:avLst/>
                <a:gdLst>
                  <a:gd name="T0" fmla="*/ 14 w 18"/>
                  <a:gd name="T1" fmla="*/ 0 h 163"/>
                  <a:gd name="T2" fmla="*/ 15 w 18"/>
                  <a:gd name="T3" fmla="*/ 9 h 163"/>
                  <a:gd name="T4" fmla="*/ 16 w 18"/>
                  <a:gd name="T5" fmla="*/ 21 h 163"/>
                  <a:gd name="T6" fmla="*/ 16 w 18"/>
                  <a:gd name="T7" fmla="*/ 36 h 163"/>
                  <a:gd name="T8" fmla="*/ 16 w 18"/>
                  <a:gd name="T9" fmla="*/ 48 h 163"/>
                  <a:gd name="T10" fmla="*/ 17 w 18"/>
                  <a:gd name="T11" fmla="*/ 64 h 163"/>
                  <a:gd name="T12" fmla="*/ 16 w 18"/>
                  <a:gd name="T13" fmla="*/ 80 h 163"/>
                  <a:gd name="T14" fmla="*/ 16 w 18"/>
                  <a:gd name="T15" fmla="*/ 96 h 163"/>
                  <a:gd name="T16" fmla="*/ 16 w 18"/>
                  <a:gd name="T17" fmla="*/ 109 h 163"/>
                  <a:gd name="T18" fmla="*/ 15 w 18"/>
                  <a:gd name="T19" fmla="*/ 122 h 163"/>
                  <a:gd name="T20" fmla="*/ 14 w 18"/>
                  <a:gd name="T21" fmla="*/ 136 h 163"/>
                  <a:gd name="T22" fmla="*/ 13 w 18"/>
                  <a:gd name="T23" fmla="*/ 149 h 163"/>
                  <a:gd name="T24" fmla="*/ 11 w 18"/>
                  <a:gd name="T25" fmla="*/ 162 h 163"/>
                  <a:gd name="T26" fmla="*/ 0 w 18"/>
                  <a:gd name="T27" fmla="*/ 154 h 163"/>
                  <a:gd name="T28" fmla="*/ 2 w 18"/>
                  <a:gd name="T29" fmla="*/ 147 h 163"/>
                  <a:gd name="T30" fmla="*/ 3 w 18"/>
                  <a:gd name="T31" fmla="*/ 131 h 163"/>
                  <a:gd name="T32" fmla="*/ 4 w 18"/>
                  <a:gd name="T33" fmla="*/ 117 h 163"/>
                  <a:gd name="T34" fmla="*/ 4 w 18"/>
                  <a:gd name="T35" fmla="*/ 103 h 163"/>
                  <a:gd name="T36" fmla="*/ 5 w 18"/>
                  <a:gd name="T37" fmla="*/ 89 h 163"/>
                  <a:gd name="T38" fmla="*/ 5 w 18"/>
                  <a:gd name="T39" fmla="*/ 77 h 163"/>
                  <a:gd name="T40" fmla="*/ 5 w 18"/>
                  <a:gd name="T41" fmla="*/ 62 h 163"/>
                  <a:gd name="T42" fmla="*/ 5 w 18"/>
                  <a:gd name="T43" fmla="*/ 46 h 163"/>
                  <a:gd name="T44" fmla="*/ 4 w 18"/>
                  <a:gd name="T45" fmla="*/ 31 h 163"/>
                  <a:gd name="T46" fmla="*/ 4 w 18"/>
                  <a:gd name="T47" fmla="*/ 17 h 163"/>
                  <a:gd name="T48" fmla="*/ 2 w 18"/>
                  <a:gd name="T49" fmla="*/ 8 h 163"/>
                  <a:gd name="T50" fmla="*/ 14 w 18"/>
                  <a:gd name="T51" fmla="*/ 0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"/>
                  <a:gd name="T79" fmla="*/ 0 h 163"/>
                  <a:gd name="T80" fmla="*/ 18 w 18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" h="163">
                    <a:moveTo>
                      <a:pt x="14" y="0"/>
                    </a:moveTo>
                    <a:lnTo>
                      <a:pt x="15" y="9"/>
                    </a:lnTo>
                    <a:lnTo>
                      <a:pt x="16" y="21"/>
                    </a:lnTo>
                    <a:lnTo>
                      <a:pt x="16" y="36"/>
                    </a:lnTo>
                    <a:lnTo>
                      <a:pt x="16" y="48"/>
                    </a:lnTo>
                    <a:lnTo>
                      <a:pt x="17" y="64"/>
                    </a:lnTo>
                    <a:lnTo>
                      <a:pt x="16" y="80"/>
                    </a:lnTo>
                    <a:lnTo>
                      <a:pt x="16" y="96"/>
                    </a:lnTo>
                    <a:lnTo>
                      <a:pt x="16" y="109"/>
                    </a:lnTo>
                    <a:lnTo>
                      <a:pt x="15" y="122"/>
                    </a:lnTo>
                    <a:lnTo>
                      <a:pt x="14" y="136"/>
                    </a:lnTo>
                    <a:lnTo>
                      <a:pt x="13" y="149"/>
                    </a:lnTo>
                    <a:lnTo>
                      <a:pt x="11" y="162"/>
                    </a:lnTo>
                    <a:lnTo>
                      <a:pt x="0" y="154"/>
                    </a:lnTo>
                    <a:lnTo>
                      <a:pt x="2" y="147"/>
                    </a:lnTo>
                    <a:lnTo>
                      <a:pt x="3" y="131"/>
                    </a:lnTo>
                    <a:lnTo>
                      <a:pt x="4" y="117"/>
                    </a:lnTo>
                    <a:lnTo>
                      <a:pt x="4" y="103"/>
                    </a:lnTo>
                    <a:lnTo>
                      <a:pt x="5" y="89"/>
                    </a:lnTo>
                    <a:lnTo>
                      <a:pt x="5" y="77"/>
                    </a:lnTo>
                    <a:lnTo>
                      <a:pt x="5" y="62"/>
                    </a:lnTo>
                    <a:lnTo>
                      <a:pt x="5" y="46"/>
                    </a:lnTo>
                    <a:lnTo>
                      <a:pt x="4" y="31"/>
                    </a:lnTo>
                    <a:lnTo>
                      <a:pt x="4" y="17"/>
                    </a:lnTo>
                    <a:lnTo>
                      <a:pt x="2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07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71" name="Freeform 48"/>
              <p:cNvSpPr>
                <a:spLocks/>
              </p:cNvSpPr>
              <p:nvPr/>
            </p:nvSpPr>
            <p:spPr bwMode="auto">
              <a:xfrm>
                <a:off x="4678" y="1595"/>
                <a:ext cx="17" cy="126"/>
              </a:xfrm>
              <a:custGeom>
                <a:avLst/>
                <a:gdLst>
                  <a:gd name="T0" fmla="*/ 13 w 17"/>
                  <a:gd name="T1" fmla="*/ 0 h 126"/>
                  <a:gd name="T2" fmla="*/ 14 w 17"/>
                  <a:gd name="T3" fmla="*/ 11 h 126"/>
                  <a:gd name="T4" fmla="*/ 14 w 17"/>
                  <a:gd name="T5" fmla="*/ 22 h 126"/>
                  <a:gd name="T6" fmla="*/ 16 w 17"/>
                  <a:gd name="T7" fmla="*/ 35 h 126"/>
                  <a:gd name="T8" fmla="*/ 16 w 17"/>
                  <a:gd name="T9" fmla="*/ 51 h 126"/>
                  <a:gd name="T10" fmla="*/ 16 w 17"/>
                  <a:gd name="T11" fmla="*/ 67 h 126"/>
                  <a:gd name="T12" fmla="*/ 14 w 17"/>
                  <a:gd name="T13" fmla="*/ 82 h 126"/>
                  <a:gd name="T14" fmla="*/ 14 w 17"/>
                  <a:gd name="T15" fmla="*/ 95 h 126"/>
                  <a:gd name="T16" fmla="*/ 14 w 17"/>
                  <a:gd name="T17" fmla="*/ 107 h 126"/>
                  <a:gd name="T18" fmla="*/ 13 w 17"/>
                  <a:gd name="T19" fmla="*/ 119 h 126"/>
                  <a:gd name="T20" fmla="*/ 13 w 17"/>
                  <a:gd name="T21" fmla="*/ 125 h 126"/>
                  <a:gd name="T22" fmla="*/ 0 w 17"/>
                  <a:gd name="T23" fmla="*/ 116 h 126"/>
                  <a:gd name="T24" fmla="*/ 1 w 17"/>
                  <a:gd name="T25" fmla="*/ 103 h 126"/>
                  <a:gd name="T26" fmla="*/ 2 w 17"/>
                  <a:gd name="T27" fmla="*/ 89 h 126"/>
                  <a:gd name="T28" fmla="*/ 2 w 17"/>
                  <a:gd name="T29" fmla="*/ 75 h 126"/>
                  <a:gd name="T30" fmla="*/ 2 w 17"/>
                  <a:gd name="T31" fmla="*/ 64 h 126"/>
                  <a:gd name="T32" fmla="*/ 2 w 17"/>
                  <a:gd name="T33" fmla="*/ 47 h 126"/>
                  <a:gd name="T34" fmla="*/ 2 w 17"/>
                  <a:gd name="T35" fmla="*/ 33 h 126"/>
                  <a:gd name="T36" fmla="*/ 1 w 17"/>
                  <a:gd name="T37" fmla="*/ 19 h 126"/>
                  <a:gd name="T38" fmla="*/ 1 w 17"/>
                  <a:gd name="T39" fmla="*/ 7 h 126"/>
                  <a:gd name="T40" fmla="*/ 13 w 17"/>
                  <a:gd name="T41" fmla="*/ 0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26"/>
                  <a:gd name="T65" fmla="*/ 17 w 17"/>
                  <a:gd name="T66" fmla="*/ 126 h 1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26">
                    <a:moveTo>
                      <a:pt x="13" y="0"/>
                    </a:moveTo>
                    <a:lnTo>
                      <a:pt x="14" y="11"/>
                    </a:lnTo>
                    <a:lnTo>
                      <a:pt x="14" y="22"/>
                    </a:lnTo>
                    <a:lnTo>
                      <a:pt x="16" y="35"/>
                    </a:lnTo>
                    <a:lnTo>
                      <a:pt x="16" y="51"/>
                    </a:lnTo>
                    <a:lnTo>
                      <a:pt x="16" y="67"/>
                    </a:lnTo>
                    <a:lnTo>
                      <a:pt x="14" y="82"/>
                    </a:lnTo>
                    <a:lnTo>
                      <a:pt x="14" y="95"/>
                    </a:lnTo>
                    <a:lnTo>
                      <a:pt x="14" y="107"/>
                    </a:lnTo>
                    <a:lnTo>
                      <a:pt x="13" y="119"/>
                    </a:lnTo>
                    <a:lnTo>
                      <a:pt x="13" y="125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2" y="89"/>
                    </a:lnTo>
                    <a:lnTo>
                      <a:pt x="2" y="75"/>
                    </a:lnTo>
                    <a:lnTo>
                      <a:pt x="2" y="64"/>
                    </a:lnTo>
                    <a:lnTo>
                      <a:pt x="2" y="47"/>
                    </a:lnTo>
                    <a:lnTo>
                      <a:pt x="2" y="33"/>
                    </a:lnTo>
                    <a:lnTo>
                      <a:pt x="1" y="19"/>
                    </a:lnTo>
                    <a:lnTo>
                      <a:pt x="1" y="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72" name="Freeform 49"/>
              <p:cNvSpPr>
                <a:spLocks/>
              </p:cNvSpPr>
              <p:nvPr/>
            </p:nvSpPr>
            <p:spPr bwMode="auto">
              <a:xfrm>
                <a:off x="4640" y="1613"/>
                <a:ext cx="17" cy="88"/>
              </a:xfrm>
              <a:custGeom>
                <a:avLst/>
                <a:gdLst>
                  <a:gd name="T0" fmla="*/ 14 w 17"/>
                  <a:gd name="T1" fmla="*/ 0 h 88"/>
                  <a:gd name="T2" fmla="*/ 16 w 17"/>
                  <a:gd name="T3" fmla="*/ 15 h 88"/>
                  <a:gd name="T4" fmla="*/ 16 w 17"/>
                  <a:gd name="T5" fmla="*/ 31 h 88"/>
                  <a:gd name="T6" fmla="*/ 16 w 17"/>
                  <a:gd name="T7" fmla="*/ 47 h 88"/>
                  <a:gd name="T8" fmla="*/ 14 w 17"/>
                  <a:gd name="T9" fmla="*/ 62 h 88"/>
                  <a:gd name="T10" fmla="*/ 14 w 17"/>
                  <a:gd name="T11" fmla="*/ 74 h 88"/>
                  <a:gd name="T12" fmla="*/ 13 w 17"/>
                  <a:gd name="T13" fmla="*/ 87 h 88"/>
                  <a:gd name="T14" fmla="*/ 0 w 17"/>
                  <a:gd name="T15" fmla="*/ 80 h 88"/>
                  <a:gd name="T16" fmla="*/ 1 w 17"/>
                  <a:gd name="T17" fmla="*/ 68 h 88"/>
                  <a:gd name="T18" fmla="*/ 1 w 17"/>
                  <a:gd name="T19" fmla="*/ 54 h 88"/>
                  <a:gd name="T20" fmla="*/ 2 w 17"/>
                  <a:gd name="T21" fmla="*/ 43 h 88"/>
                  <a:gd name="T22" fmla="*/ 2 w 17"/>
                  <a:gd name="T23" fmla="*/ 27 h 88"/>
                  <a:gd name="T24" fmla="*/ 1 w 17"/>
                  <a:gd name="T25" fmla="*/ 14 h 88"/>
                  <a:gd name="T26" fmla="*/ 1 w 17"/>
                  <a:gd name="T27" fmla="*/ 7 h 88"/>
                  <a:gd name="T28" fmla="*/ 14 w 17"/>
                  <a:gd name="T29" fmla="*/ 0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88"/>
                  <a:gd name="T47" fmla="*/ 17 w 17"/>
                  <a:gd name="T48" fmla="*/ 88 h 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88">
                    <a:moveTo>
                      <a:pt x="14" y="0"/>
                    </a:moveTo>
                    <a:lnTo>
                      <a:pt x="16" y="15"/>
                    </a:lnTo>
                    <a:lnTo>
                      <a:pt x="16" y="31"/>
                    </a:lnTo>
                    <a:lnTo>
                      <a:pt x="16" y="47"/>
                    </a:lnTo>
                    <a:lnTo>
                      <a:pt x="14" y="62"/>
                    </a:lnTo>
                    <a:lnTo>
                      <a:pt x="14" y="74"/>
                    </a:lnTo>
                    <a:lnTo>
                      <a:pt x="13" y="87"/>
                    </a:lnTo>
                    <a:lnTo>
                      <a:pt x="0" y="80"/>
                    </a:lnTo>
                    <a:lnTo>
                      <a:pt x="1" y="68"/>
                    </a:lnTo>
                    <a:lnTo>
                      <a:pt x="1" y="54"/>
                    </a:lnTo>
                    <a:lnTo>
                      <a:pt x="2" y="43"/>
                    </a:lnTo>
                    <a:lnTo>
                      <a:pt x="2" y="27"/>
                    </a:lnTo>
                    <a:lnTo>
                      <a:pt x="1" y="14"/>
                    </a:lnTo>
                    <a:lnTo>
                      <a:pt x="1" y="7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73" name="Freeform 50"/>
              <p:cNvSpPr>
                <a:spLocks/>
              </p:cNvSpPr>
              <p:nvPr/>
            </p:nvSpPr>
            <p:spPr bwMode="auto">
              <a:xfrm>
                <a:off x="4605" y="1628"/>
                <a:ext cx="17" cy="56"/>
              </a:xfrm>
              <a:custGeom>
                <a:avLst/>
                <a:gdLst>
                  <a:gd name="T0" fmla="*/ 16 w 17"/>
                  <a:gd name="T1" fmla="*/ 8 h 56"/>
                  <a:gd name="T2" fmla="*/ 16 w 17"/>
                  <a:gd name="T3" fmla="*/ 22 h 56"/>
                  <a:gd name="T4" fmla="*/ 16 w 17"/>
                  <a:gd name="T5" fmla="*/ 36 h 56"/>
                  <a:gd name="T6" fmla="*/ 14 w 17"/>
                  <a:gd name="T7" fmla="*/ 48 h 56"/>
                  <a:gd name="T8" fmla="*/ 14 w 17"/>
                  <a:gd name="T9" fmla="*/ 55 h 56"/>
                  <a:gd name="T10" fmla="*/ 0 w 17"/>
                  <a:gd name="T11" fmla="*/ 48 h 56"/>
                  <a:gd name="T12" fmla="*/ 1 w 17"/>
                  <a:gd name="T13" fmla="*/ 34 h 56"/>
                  <a:gd name="T14" fmla="*/ 1 w 17"/>
                  <a:gd name="T15" fmla="*/ 20 h 56"/>
                  <a:gd name="T16" fmla="*/ 1 w 17"/>
                  <a:gd name="T17" fmla="*/ 7 h 56"/>
                  <a:gd name="T18" fmla="*/ 14 w 17"/>
                  <a:gd name="T19" fmla="*/ 0 h 56"/>
                  <a:gd name="T20" fmla="*/ 16 w 17"/>
                  <a:gd name="T21" fmla="*/ 8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8"/>
                    </a:moveTo>
                    <a:lnTo>
                      <a:pt x="16" y="22"/>
                    </a:lnTo>
                    <a:lnTo>
                      <a:pt x="16" y="36"/>
                    </a:lnTo>
                    <a:lnTo>
                      <a:pt x="14" y="48"/>
                    </a:lnTo>
                    <a:lnTo>
                      <a:pt x="14" y="55"/>
                    </a:lnTo>
                    <a:lnTo>
                      <a:pt x="0" y="48"/>
                    </a:lnTo>
                    <a:lnTo>
                      <a:pt x="1" y="34"/>
                    </a:lnTo>
                    <a:lnTo>
                      <a:pt x="1" y="20"/>
                    </a:lnTo>
                    <a:lnTo>
                      <a:pt x="1" y="7"/>
                    </a:lnTo>
                    <a:lnTo>
                      <a:pt x="14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E0C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863" name="Text Box 51"/>
            <p:cNvSpPr txBox="1">
              <a:spLocks noChangeArrowheads="1"/>
            </p:cNvSpPr>
            <p:nvPr/>
          </p:nvSpPr>
          <p:spPr bwMode="auto">
            <a:xfrm>
              <a:off x="3266" y="3835"/>
              <a:ext cx="534" cy="1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i="1"/>
                <a:t>Laser diode</a:t>
              </a:r>
            </a:p>
          </p:txBody>
        </p:sp>
        <p:sp>
          <p:nvSpPr>
            <p:cNvPr id="1531956" name="Oval 52"/>
            <p:cNvSpPr>
              <a:spLocks noChangeArrowheads="1"/>
            </p:cNvSpPr>
            <p:nvPr/>
          </p:nvSpPr>
          <p:spPr bwMode="auto">
            <a:xfrm>
              <a:off x="5156" y="3520"/>
              <a:ext cx="327" cy="40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9702" name="Group 59"/>
          <p:cNvGrpSpPr>
            <a:grpSpLocks/>
          </p:cNvGrpSpPr>
          <p:nvPr/>
        </p:nvGrpSpPr>
        <p:grpSpPr bwMode="auto">
          <a:xfrm>
            <a:off x="6921255" y="1131788"/>
            <a:ext cx="4276542" cy="2147887"/>
            <a:chOff x="88" y="864"/>
            <a:chExt cx="5718" cy="2872"/>
          </a:xfrm>
        </p:grpSpPr>
        <p:sp>
          <p:nvSpPr>
            <p:cNvPr id="29703" name="Rectangle 60"/>
            <p:cNvSpPr>
              <a:spLocks noChangeArrowheads="1"/>
            </p:cNvSpPr>
            <p:nvPr/>
          </p:nvSpPr>
          <p:spPr bwMode="auto">
            <a:xfrm>
              <a:off x="144" y="864"/>
              <a:ext cx="5192" cy="1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04" name="Rectangle 61"/>
            <p:cNvSpPr>
              <a:spLocks noChangeArrowheads="1"/>
            </p:cNvSpPr>
            <p:nvPr/>
          </p:nvSpPr>
          <p:spPr bwMode="auto">
            <a:xfrm>
              <a:off x="144" y="2496"/>
              <a:ext cx="5192" cy="1240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05" name="Rectangle 62"/>
            <p:cNvSpPr>
              <a:spLocks noChangeArrowheads="1"/>
            </p:cNvSpPr>
            <p:nvPr/>
          </p:nvSpPr>
          <p:spPr bwMode="auto">
            <a:xfrm>
              <a:off x="5386" y="2010"/>
              <a:ext cx="42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Hz</a:t>
              </a:r>
            </a:p>
          </p:txBody>
        </p:sp>
        <p:sp>
          <p:nvSpPr>
            <p:cNvPr id="29706" name="Line 63"/>
            <p:cNvSpPr>
              <a:spLocks noChangeShapeType="1"/>
            </p:cNvSpPr>
            <p:nvPr/>
          </p:nvSpPr>
          <p:spPr bwMode="auto">
            <a:xfrm>
              <a:off x="88" y="2252"/>
              <a:ext cx="5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64"/>
            <p:cNvSpPr>
              <a:spLocks noChangeArrowheads="1"/>
            </p:cNvSpPr>
            <p:nvPr/>
          </p:nvSpPr>
          <p:spPr bwMode="auto">
            <a:xfrm>
              <a:off x="135" y="2299"/>
              <a:ext cx="47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3</a:t>
              </a:r>
            </a:p>
          </p:txBody>
        </p:sp>
        <p:sp>
          <p:nvSpPr>
            <p:cNvPr id="29708" name="Rectangle 65"/>
            <p:cNvSpPr>
              <a:spLocks noChangeArrowheads="1"/>
            </p:cNvSpPr>
            <p:nvPr/>
          </p:nvSpPr>
          <p:spPr bwMode="auto">
            <a:xfrm>
              <a:off x="863" y="2299"/>
              <a:ext cx="47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5</a:t>
              </a:r>
            </a:p>
          </p:txBody>
        </p:sp>
        <p:sp>
          <p:nvSpPr>
            <p:cNvPr id="29709" name="Rectangle 66"/>
            <p:cNvSpPr>
              <a:spLocks noChangeArrowheads="1"/>
            </p:cNvSpPr>
            <p:nvPr/>
          </p:nvSpPr>
          <p:spPr bwMode="auto">
            <a:xfrm>
              <a:off x="1695" y="2299"/>
              <a:ext cx="47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7</a:t>
              </a:r>
            </a:p>
          </p:txBody>
        </p:sp>
        <p:sp>
          <p:nvSpPr>
            <p:cNvPr id="29710" name="Rectangle 67"/>
            <p:cNvSpPr>
              <a:spLocks noChangeArrowheads="1"/>
            </p:cNvSpPr>
            <p:nvPr/>
          </p:nvSpPr>
          <p:spPr bwMode="auto">
            <a:xfrm>
              <a:off x="2474" y="2299"/>
              <a:ext cx="47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9</a:t>
              </a:r>
            </a:p>
          </p:txBody>
        </p:sp>
        <p:sp>
          <p:nvSpPr>
            <p:cNvPr id="29711" name="Rectangle 68"/>
            <p:cNvSpPr>
              <a:spLocks noChangeArrowheads="1"/>
            </p:cNvSpPr>
            <p:nvPr/>
          </p:nvSpPr>
          <p:spPr bwMode="auto">
            <a:xfrm>
              <a:off x="3202" y="2299"/>
              <a:ext cx="5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11</a:t>
              </a:r>
            </a:p>
          </p:txBody>
        </p:sp>
        <p:sp>
          <p:nvSpPr>
            <p:cNvPr id="29712" name="Rectangle 69"/>
            <p:cNvSpPr>
              <a:spLocks noChangeArrowheads="1"/>
            </p:cNvSpPr>
            <p:nvPr/>
          </p:nvSpPr>
          <p:spPr bwMode="auto">
            <a:xfrm>
              <a:off x="4034" y="2299"/>
              <a:ext cx="5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13</a:t>
              </a:r>
            </a:p>
          </p:txBody>
        </p:sp>
        <p:sp>
          <p:nvSpPr>
            <p:cNvPr id="29713" name="Rectangle 70"/>
            <p:cNvSpPr>
              <a:spLocks noChangeArrowheads="1"/>
            </p:cNvSpPr>
            <p:nvPr/>
          </p:nvSpPr>
          <p:spPr bwMode="auto">
            <a:xfrm>
              <a:off x="4815" y="2299"/>
              <a:ext cx="5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10</a:t>
              </a:r>
              <a:r>
                <a:rPr lang="en-US" sz="700" b="1" baseline="50000"/>
                <a:t>15</a:t>
              </a:r>
            </a:p>
          </p:txBody>
        </p:sp>
        <p:grpSp>
          <p:nvGrpSpPr>
            <p:cNvPr id="29714" name="Group 71"/>
            <p:cNvGrpSpPr>
              <a:grpSpLocks/>
            </p:cNvGrpSpPr>
            <p:nvPr/>
          </p:nvGrpSpPr>
          <p:grpSpPr bwMode="auto">
            <a:xfrm>
              <a:off x="452" y="2252"/>
              <a:ext cx="4680" cy="48"/>
              <a:chOff x="988" y="2256"/>
              <a:chExt cx="4680" cy="48"/>
            </a:xfrm>
          </p:grpSpPr>
          <p:sp>
            <p:nvSpPr>
              <p:cNvPr id="29824" name="Line 72"/>
              <p:cNvSpPr>
                <a:spLocks noChangeShapeType="1"/>
              </p:cNvSpPr>
              <p:nvPr/>
            </p:nvSpPr>
            <p:spPr bwMode="auto">
              <a:xfrm>
                <a:off x="988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5" name="Line 73"/>
              <p:cNvSpPr>
                <a:spLocks noChangeShapeType="1"/>
              </p:cNvSpPr>
              <p:nvPr/>
            </p:nvSpPr>
            <p:spPr bwMode="auto">
              <a:xfrm>
                <a:off x="1716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6" name="Line 74"/>
              <p:cNvSpPr>
                <a:spLocks noChangeShapeType="1"/>
              </p:cNvSpPr>
              <p:nvPr/>
            </p:nvSpPr>
            <p:spPr bwMode="auto">
              <a:xfrm>
                <a:off x="2548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Line 75"/>
              <p:cNvSpPr>
                <a:spLocks noChangeShapeType="1"/>
              </p:cNvSpPr>
              <p:nvPr/>
            </p:nvSpPr>
            <p:spPr bwMode="auto">
              <a:xfrm>
                <a:off x="3328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8" name="Line 76"/>
              <p:cNvSpPr>
                <a:spLocks noChangeShapeType="1"/>
              </p:cNvSpPr>
              <p:nvPr/>
            </p:nvSpPr>
            <p:spPr bwMode="auto">
              <a:xfrm>
                <a:off x="4108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9" name="Line 77"/>
              <p:cNvSpPr>
                <a:spLocks noChangeShapeType="1"/>
              </p:cNvSpPr>
              <p:nvPr/>
            </p:nvSpPr>
            <p:spPr bwMode="auto">
              <a:xfrm>
                <a:off x="4888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Line 78"/>
              <p:cNvSpPr>
                <a:spLocks noChangeShapeType="1"/>
              </p:cNvSpPr>
              <p:nvPr/>
            </p:nvSpPr>
            <p:spPr bwMode="auto">
              <a:xfrm>
                <a:off x="5668" y="225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5" name="Group 79"/>
            <p:cNvGrpSpPr>
              <a:grpSpLocks/>
            </p:cNvGrpSpPr>
            <p:nvPr/>
          </p:nvGrpSpPr>
          <p:grpSpPr bwMode="auto">
            <a:xfrm>
              <a:off x="2480" y="2540"/>
              <a:ext cx="416" cy="96"/>
              <a:chOff x="3016" y="2544"/>
              <a:chExt cx="416" cy="96"/>
            </a:xfrm>
          </p:grpSpPr>
          <p:sp>
            <p:nvSpPr>
              <p:cNvPr id="29818" name="Line 80"/>
              <p:cNvSpPr>
                <a:spLocks noChangeShapeType="1"/>
              </p:cNvSpPr>
              <p:nvPr/>
            </p:nvSpPr>
            <p:spPr bwMode="auto">
              <a:xfrm>
                <a:off x="3034" y="2592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9" name="Line 81"/>
              <p:cNvSpPr>
                <a:spLocks noChangeShapeType="1"/>
              </p:cNvSpPr>
              <p:nvPr/>
            </p:nvSpPr>
            <p:spPr bwMode="auto">
              <a:xfrm>
                <a:off x="3245" y="2592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0" name="Line 82"/>
              <p:cNvSpPr>
                <a:spLocks noChangeShapeType="1"/>
              </p:cNvSpPr>
              <p:nvPr/>
            </p:nvSpPr>
            <p:spPr bwMode="auto">
              <a:xfrm>
                <a:off x="3206" y="259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83"/>
              <p:cNvSpPr>
                <a:spLocks noChangeShapeType="1"/>
              </p:cNvSpPr>
              <p:nvPr/>
            </p:nvSpPr>
            <p:spPr bwMode="auto">
              <a:xfrm>
                <a:off x="3016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2" name="Line 84"/>
              <p:cNvSpPr>
                <a:spLocks noChangeShapeType="1"/>
              </p:cNvSpPr>
              <p:nvPr/>
            </p:nvSpPr>
            <p:spPr bwMode="auto">
              <a:xfrm flipH="1">
                <a:off x="3414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3" name="Line 85"/>
              <p:cNvSpPr>
                <a:spLocks noChangeShapeType="1"/>
              </p:cNvSpPr>
              <p:nvPr/>
            </p:nvSpPr>
            <p:spPr bwMode="auto">
              <a:xfrm flipH="1">
                <a:off x="3224" y="2592"/>
                <a:ext cx="2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6" name="Group 86"/>
            <p:cNvGrpSpPr>
              <a:grpSpLocks/>
            </p:cNvGrpSpPr>
            <p:nvPr/>
          </p:nvGrpSpPr>
          <p:grpSpPr bwMode="auto">
            <a:xfrm>
              <a:off x="1908" y="2540"/>
              <a:ext cx="416" cy="96"/>
              <a:chOff x="2444" y="2544"/>
              <a:chExt cx="416" cy="96"/>
            </a:xfrm>
          </p:grpSpPr>
          <p:sp>
            <p:nvSpPr>
              <p:cNvPr id="29812" name="Line 87"/>
              <p:cNvSpPr>
                <a:spLocks noChangeShapeType="1"/>
              </p:cNvSpPr>
              <p:nvPr/>
            </p:nvSpPr>
            <p:spPr bwMode="auto">
              <a:xfrm>
                <a:off x="2462" y="2592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3" name="Line 88"/>
              <p:cNvSpPr>
                <a:spLocks noChangeShapeType="1"/>
              </p:cNvSpPr>
              <p:nvPr/>
            </p:nvSpPr>
            <p:spPr bwMode="auto">
              <a:xfrm>
                <a:off x="2673" y="2592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4" name="Line 89"/>
              <p:cNvSpPr>
                <a:spLocks noChangeShapeType="1"/>
              </p:cNvSpPr>
              <p:nvPr/>
            </p:nvSpPr>
            <p:spPr bwMode="auto">
              <a:xfrm>
                <a:off x="2634" y="259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5" name="Line 90"/>
              <p:cNvSpPr>
                <a:spLocks noChangeShapeType="1"/>
              </p:cNvSpPr>
              <p:nvPr/>
            </p:nvSpPr>
            <p:spPr bwMode="auto">
              <a:xfrm>
                <a:off x="2444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91"/>
              <p:cNvSpPr>
                <a:spLocks noChangeShapeType="1"/>
              </p:cNvSpPr>
              <p:nvPr/>
            </p:nvSpPr>
            <p:spPr bwMode="auto">
              <a:xfrm flipH="1">
                <a:off x="2842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7" name="Line 92"/>
              <p:cNvSpPr>
                <a:spLocks noChangeShapeType="1"/>
              </p:cNvSpPr>
              <p:nvPr/>
            </p:nvSpPr>
            <p:spPr bwMode="auto">
              <a:xfrm flipH="1">
                <a:off x="2652" y="2592"/>
                <a:ext cx="2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7" name="Group 93"/>
            <p:cNvGrpSpPr>
              <a:grpSpLocks/>
            </p:cNvGrpSpPr>
            <p:nvPr/>
          </p:nvGrpSpPr>
          <p:grpSpPr bwMode="auto">
            <a:xfrm>
              <a:off x="1284" y="2540"/>
              <a:ext cx="416" cy="96"/>
              <a:chOff x="1820" y="2544"/>
              <a:chExt cx="416" cy="96"/>
            </a:xfrm>
          </p:grpSpPr>
          <p:sp>
            <p:nvSpPr>
              <p:cNvPr id="29806" name="Line 94"/>
              <p:cNvSpPr>
                <a:spLocks noChangeShapeType="1"/>
              </p:cNvSpPr>
              <p:nvPr/>
            </p:nvSpPr>
            <p:spPr bwMode="auto">
              <a:xfrm>
                <a:off x="1838" y="2592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7" name="Line 95"/>
              <p:cNvSpPr>
                <a:spLocks noChangeShapeType="1"/>
              </p:cNvSpPr>
              <p:nvPr/>
            </p:nvSpPr>
            <p:spPr bwMode="auto">
              <a:xfrm>
                <a:off x="2049" y="2592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8" name="Line 96"/>
              <p:cNvSpPr>
                <a:spLocks noChangeShapeType="1"/>
              </p:cNvSpPr>
              <p:nvPr/>
            </p:nvSpPr>
            <p:spPr bwMode="auto">
              <a:xfrm>
                <a:off x="2010" y="259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Line 97"/>
              <p:cNvSpPr>
                <a:spLocks noChangeShapeType="1"/>
              </p:cNvSpPr>
              <p:nvPr/>
            </p:nvSpPr>
            <p:spPr bwMode="auto">
              <a:xfrm>
                <a:off x="1820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0" name="Line 98"/>
              <p:cNvSpPr>
                <a:spLocks noChangeShapeType="1"/>
              </p:cNvSpPr>
              <p:nvPr/>
            </p:nvSpPr>
            <p:spPr bwMode="auto">
              <a:xfrm flipH="1">
                <a:off x="2218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99"/>
              <p:cNvSpPr>
                <a:spLocks noChangeShapeType="1"/>
              </p:cNvSpPr>
              <p:nvPr/>
            </p:nvSpPr>
            <p:spPr bwMode="auto">
              <a:xfrm flipH="1">
                <a:off x="2028" y="2592"/>
                <a:ext cx="2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712" y="2540"/>
              <a:ext cx="416" cy="96"/>
              <a:chOff x="1248" y="2544"/>
              <a:chExt cx="416" cy="96"/>
            </a:xfrm>
          </p:grpSpPr>
          <p:sp>
            <p:nvSpPr>
              <p:cNvPr id="29800" name="Line 101"/>
              <p:cNvSpPr>
                <a:spLocks noChangeShapeType="1"/>
              </p:cNvSpPr>
              <p:nvPr/>
            </p:nvSpPr>
            <p:spPr bwMode="auto">
              <a:xfrm>
                <a:off x="1266" y="2592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1" name="Line 102"/>
              <p:cNvSpPr>
                <a:spLocks noChangeShapeType="1"/>
              </p:cNvSpPr>
              <p:nvPr/>
            </p:nvSpPr>
            <p:spPr bwMode="auto">
              <a:xfrm>
                <a:off x="1477" y="2592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2" name="Line 103"/>
              <p:cNvSpPr>
                <a:spLocks noChangeShapeType="1"/>
              </p:cNvSpPr>
              <p:nvPr/>
            </p:nvSpPr>
            <p:spPr bwMode="auto">
              <a:xfrm>
                <a:off x="1438" y="259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3" name="Line 104"/>
              <p:cNvSpPr>
                <a:spLocks noChangeShapeType="1"/>
              </p:cNvSpPr>
              <p:nvPr/>
            </p:nvSpPr>
            <p:spPr bwMode="auto">
              <a:xfrm>
                <a:off x="1248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4" name="Line 105"/>
              <p:cNvSpPr>
                <a:spLocks noChangeShapeType="1"/>
              </p:cNvSpPr>
              <p:nvPr/>
            </p:nvSpPr>
            <p:spPr bwMode="auto">
              <a:xfrm flipH="1">
                <a:off x="1646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5" name="Line 106"/>
              <p:cNvSpPr>
                <a:spLocks noChangeShapeType="1"/>
              </p:cNvSpPr>
              <p:nvPr/>
            </p:nvSpPr>
            <p:spPr bwMode="auto">
              <a:xfrm flipH="1">
                <a:off x="1456" y="2592"/>
                <a:ext cx="2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19" name="Group 107"/>
            <p:cNvGrpSpPr>
              <a:grpSpLocks/>
            </p:cNvGrpSpPr>
            <p:nvPr/>
          </p:nvGrpSpPr>
          <p:grpSpPr bwMode="auto">
            <a:xfrm>
              <a:off x="4872" y="2540"/>
              <a:ext cx="416" cy="96"/>
              <a:chOff x="5408" y="2544"/>
              <a:chExt cx="416" cy="96"/>
            </a:xfrm>
          </p:grpSpPr>
          <p:sp>
            <p:nvSpPr>
              <p:cNvPr id="29794" name="Line 108"/>
              <p:cNvSpPr>
                <a:spLocks noChangeShapeType="1"/>
              </p:cNvSpPr>
              <p:nvPr/>
            </p:nvSpPr>
            <p:spPr bwMode="auto">
              <a:xfrm>
                <a:off x="5426" y="2592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5" name="Line 109"/>
              <p:cNvSpPr>
                <a:spLocks noChangeShapeType="1"/>
              </p:cNvSpPr>
              <p:nvPr/>
            </p:nvSpPr>
            <p:spPr bwMode="auto">
              <a:xfrm>
                <a:off x="5637" y="2592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Line 110"/>
              <p:cNvSpPr>
                <a:spLocks noChangeShapeType="1"/>
              </p:cNvSpPr>
              <p:nvPr/>
            </p:nvSpPr>
            <p:spPr bwMode="auto">
              <a:xfrm>
                <a:off x="5598" y="259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7" name="Line 111"/>
              <p:cNvSpPr>
                <a:spLocks noChangeShapeType="1"/>
              </p:cNvSpPr>
              <p:nvPr/>
            </p:nvSpPr>
            <p:spPr bwMode="auto">
              <a:xfrm>
                <a:off x="5408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8" name="Line 112"/>
              <p:cNvSpPr>
                <a:spLocks noChangeShapeType="1"/>
              </p:cNvSpPr>
              <p:nvPr/>
            </p:nvSpPr>
            <p:spPr bwMode="auto">
              <a:xfrm flipH="1">
                <a:off x="5806" y="254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" name="Line 113"/>
              <p:cNvSpPr>
                <a:spLocks noChangeShapeType="1"/>
              </p:cNvSpPr>
              <p:nvPr/>
            </p:nvSpPr>
            <p:spPr bwMode="auto">
              <a:xfrm flipH="1">
                <a:off x="5616" y="2592"/>
                <a:ext cx="2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0" name="Group 114"/>
            <p:cNvGrpSpPr>
              <a:grpSpLocks/>
            </p:cNvGrpSpPr>
            <p:nvPr/>
          </p:nvGrpSpPr>
          <p:grpSpPr bwMode="auto">
            <a:xfrm>
              <a:off x="3936" y="2540"/>
              <a:ext cx="832" cy="96"/>
              <a:chOff x="4472" y="2544"/>
              <a:chExt cx="832" cy="96"/>
            </a:xfrm>
          </p:grpSpPr>
          <p:sp>
            <p:nvSpPr>
              <p:cNvPr id="29788" name="Line 115"/>
              <p:cNvSpPr>
                <a:spLocks noChangeShapeType="1"/>
              </p:cNvSpPr>
              <p:nvPr/>
            </p:nvSpPr>
            <p:spPr bwMode="auto">
              <a:xfrm>
                <a:off x="4509" y="2592"/>
                <a:ext cx="3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9" name="Line 116"/>
              <p:cNvSpPr>
                <a:spLocks noChangeShapeType="1"/>
              </p:cNvSpPr>
              <p:nvPr/>
            </p:nvSpPr>
            <p:spPr bwMode="auto">
              <a:xfrm>
                <a:off x="4929" y="2592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0" name="Line 117"/>
              <p:cNvSpPr>
                <a:spLocks noChangeShapeType="1"/>
              </p:cNvSpPr>
              <p:nvPr/>
            </p:nvSpPr>
            <p:spPr bwMode="auto">
              <a:xfrm>
                <a:off x="4851" y="2592"/>
                <a:ext cx="37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1" name="Line 118"/>
              <p:cNvSpPr>
                <a:spLocks noChangeShapeType="1"/>
              </p:cNvSpPr>
              <p:nvPr/>
            </p:nvSpPr>
            <p:spPr bwMode="auto">
              <a:xfrm>
                <a:off x="4472" y="2544"/>
                <a:ext cx="37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2" name="Line 119"/>
              <p:cNvSpPr>
                <a:spLocks noChangeShapeType="1"/>
              </p:cNvSpPr>
              <p:nvPr/>
            </p:nvSpPr>
            <p:spPr bwMode="auto">
              <a:xfrm flipH="1">
                <a:off x="5267" y="2544"/>
                <a:ext cx="37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3" name="Line 120"/>
              <p:cNvSpPr>
                <a:spLocks noChangeShapeType="1"/>
              </p:cNvSpPr>
              <p:nvPr/>
            </p:nvSpPr>
            <p:spPr bwMode="auto">
              <a:xfrm flipH="1">
                <a:off x="4888" y="2592"/>
                <a:ext cx="4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1" name="Group 121"/>
            <p:cNvGrpSpPr>
              <a:grpSpLocks/>
            </p:cNvGrpSpPr>
            <p:nvPr/>
          </p:nvGrpSpPr>
          <p:grpSpPr bwMode="auto">
            <a:xfrm>
              <a:off x="3000" y="2540"/>
              <a:ext cx="832" cy="96"/>
              <a:chOff x="3536" y="2544"/>
              <a:chExt cx="832" cy="96"/>
            </a:xfrm>
          </p:grpSpPr>
          <p:sp>
            <p:nvSpPr>
              <p:cNvPr id="29782" name="Line 122"/>
              <p:cNvSpPr>
                <a:spLocks noChangeShapeType="1"/>
              </p:cNvSpPr>
              <p:nvPr/>
            </p:nvSpPr>
            <p:spPr bwMode="auto">
              <a:xfrm>
                <a:off x="3573" y="2592"/>
                <a:ext cx="3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3" name="Line 123"/>
              <p:cNvSpPr>
                <a:spLocks noChangeShapeType="1"/>
              </p:cNvSpPr>
              <p:nvPr/>
            </p:nvSpPr>
            <p:spPr bwMode="auto">
              <a:xfrm>
                <a:off x="3993" y="2592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4" name="Line 124"/>
              <p:cNvSpPr>
                <a:spLocks noChangeShapeType="1"/>
              </p:cNvSpPr>
              <p:nvPr/>
            </p:nvSpPr>
            <p:spPr bwMode="auto">
              <a:xfrm>
                <a:off x="3915" y="2592"/>
                <a:ext cx="37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5" name="Line 125"/>
              <p:cNvSpPr>
                <a:spLocks noChangeShapeType="1"/>
              </p:cNvSpPr>
              <p:nvPr/>
            </p:nvSpPr>
            <p:spPr bwMode="auto">
              <a:xfrm>
                <a:off x="3536" y="2544"/>
                <a:ext cx="37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6" name="Line 126"/>
              <p:cNvSpPr>
                <a:spLocks noChangeShapeType="1"/>
              </p:cNvSpPr>
              <p:nvPr/>
            </p:nvSpPr>
            <p:spPr bwMode="auto">
              <a:xfrm flipH="1">
                <a:off x="4331" y="2544"/>
                <a:ext cx="37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7" name="Line 127"/>
              <p:cNvSpPr>
                <a:spLocks noChangeShapeType="1"/>
              </p:cNvSpPr>
              <p:nvPr/>
            </p:nvSpPr>
            <p:spPr bwMode="auto">
              <a:xfrm flipH="1">
                <a:off x="3952" y="2592"/>
                <a:ext cx="41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2" name="Group 128"/>
            <p:cNvGrpSpPr>
              <a:grpSpLocks/>
            </p:cNvGrpSpPr>
            <p:nvPr/>
          </p:nvGrpSpPr>
          <p:grpSpPr bwMode="auto">
            <a:xfrm>
              <a:off x="1596" y="2044"/>
              <a:ext cx="624" cy="96"/>
              <a:chOff x="2132" y="2048"/>
              <a:chExt cx="624" cy="96"/>
            </a:xfrm>
          </p:grpSpPr>
          <p:sp>
            <p:nvSpPr>
              <p:cNvPr id="29776" name="Line 129"/>
              <p:cNvSpPr>
                <a:spLocks noChangeShapeType="1"/>
              </p:cNvSpPr>
              <p:nvPr/>
            </p:nvSpPr>
            <p:spPr bwMode="auto">
              <a:xfrm>
                <a:off x="2160" y="2096"/>
                <a:ext cx="256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7" name="Line 130"/>
              <p:cNvSpPr>
                <a:spLocks noChangeShapeType="1"/>
              </p:cNvSpPr>
              <p:nvPr/>
            </p:nvSpPr>
            <p:spPr bwMode="auto">
              <a:xfrm>
                <a:off x="2473" y="2096"/>
                <a:ext cx="255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8" name="Line 131"/>
              <p:cNvSpPr>
                <a:spLocks noChangeShapeType="1"/>
              </p:cNvSpPr>
              <p:nvPr/>
            </p:nvSpPr>
            <p:spPr bwMode="auto">
              <a:xfrm flipV="1">
                <a:off x="2416" y="2048"/>
                <a:ext cx="28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9" name="Line 132"/>
              <p:cNvSpPr>
                <a:spLocks noChangeShapeType="1"/>
              </p:cNvSpPr>
              <p:nvPr/>
            </p:nvSpPr>
            <p:spPr bwMode="auto">
              <a:xfrm flipV="1">
                <a:off x="2132" y="2096"/>
                <a:ext cx="28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0" name="Line 133"/>
              <p:cNvSpPr>
                <a:spLocks noChangeShapeType="1"/>
              </p:cNvSpPr>
              <p:nvPr/>
            </p:nvSpPr>
            <p:spPr bwMode="auto">
              <a:xfrm flipH="1" flipV="1">
                <a:off x="2728" y="2096"/>
                <a:ext cx="28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1" name="Line 134"/>
              <p:cNvSpPr>
                <a:spLocks noChangeShapeType="1"/>
              </p:cNvSpPr>
              <p:nvPr/>
            </p:nvSpPr>
            <p:spPr bwMode="auto">
              <a:xfrm flipH="1" flipV="1">
                <a:off x="2444" y="2048"/>
                <a:ext cx="29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3" name="Group 135"/>
            <p:cNvGrpSpPr>
              <a:grpSpLocks/>
            </p:cNvGrpSpPr>
            <p:nvPr/>
          </p:nvGrpSpPr>
          <p:grpSpPr bwMode="auto">
            <a:xfrm>
              <a:off x="2792" y="2060"/>
              <a:ext cx="364" cy="96"/>
              <a:chOff x="3328" y="2064"/>
              <a:chExt cx="364" cy="96"/>
            </a:xfrm>
          </p:grpSpPr>
          <p:sp>
            <p:nvSpPr>
              <p:cNvPr id="29770" name="Line 136"/>
              <p:cNvSpPr>
                <a:spLocks noChangeShapeType="1"/>
              </p:cNvSpPr>
              <p:nvPr/>
            </p:nvSpPr>
            <p:spPr bwMode="auto">
              <a:xfrm>
                <a:off x="3344" y="2112"/>
                <a:ext cx="150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1" name="Line 137"/>
              <p:cNvSpPr>
                <a:spLocks noChangeShapeType="1"/>
              </p:cNvSpPr>
              <p:nvPr/>
            </p:nvSpPr>
            <p:spPr bwMode="auto">
              <a:xfrm>
                <a:off x="3527" y="2112"/>
                <a:ext cx="149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2" name="Line 138"/>
              <p:cNvSpPr>
                <a:spLocks noChangeShapeType="1"/>
              </p:cNvSpPr>
              <p:nvPr/>
            </p:nvSpPr>
            <p:spPr bwMode="auto">
              <a:xfrm flipV="1">
                <a:off x="3494" y="2064"/>
                <a:ext cx="16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3" name="Line 139"/>
              <p:cNvSpPr>
                <a:spLocks noChangeShapeType="1"/>
              </p:cNvSpPr>
              <p:nvPr/>
            </p:nvSpPr>
            <p:spPr bwMode="auto">
              <a:xfrm flipV="1">
                <a:off x="3328" y="2112"/>
                <a:ext cx="16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4" name="Line 140"/>
              <p:cNvSpPr>
                <a:spLocks noChangeShapeType="1"/>
              </p:cNvSpPr>
              <p:nvPr/>
            </p:nvSpPr>
            <p:spPr bwMode="auto">
              <a:xfrm flipH="1" flipV="1">
                <a:off x="3676" y="2112"/>
                <a:ext cx="16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5" name="Line 141"/>
              <p:cNvSpPr>
                <a:spLocks noChangeShapeType="1"/>
              </p:cNvSpPr>
              <p:nvPr/>
            </p:nvSpPr>
            <p:spPr bwMode="auto">
              <a:xfrm flipH="1" flipV="1">
                <a:off x="3510" y="2064"/>
                <a:ext cx="17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4" name="Group 142"/>
            <p:cNvGrpSpPr>
              <a:grpSpLocks/>
            </p:cNvGrpSpPr>
            <p:nvPr/>
          </p:nvGrpSpPr>
          <p:grpSpPr bwMode="auto">
            <a:xfrm>
              <a:off x="3260" y="2060"/>
              <a:ext cx="364" cy="96"/>
              <a:chOff x="3796" y="2064"/>
              <a:chExt cx="364" cy="96"/>
            </a:xfrm>
          </p:grpSpPr>
          <p:sp>
            <p:nvSpPr>
              <p:cNvPr id="29764" name="Line 143"/>
              <p:cNvSpPr>
                <a:spLocks noChangeShapeType="1"/>
              </p:cNvSpPr>
              <p:nvPr/>
            </p:nvSpPr>
            <p:spPr bwMode="auto">
              <a:xfrm>
                <a:off x="3812" y="2112"/>
                <a:ext cx="150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Line 144"/>
              <p:cNvSpPr>
                <a:spLocks noChangeShapeType="1"/>
              </p:cNvSpPr>
              <p:nvPr/>
            </p:nvSpPr>
            <p:spPr bwMode="auto">
              <a:xfrm>
                <a:off x="3995" y="2112"/>
                <a:ext cx="149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6" name="Line 145"/>
              <p:cNvSpPr>
                <a:spLocks noChangeShapeType="1"/>
              </p:cNvSpPr>
              <p:nvPr/>
            </p:nvSpPr>
            <p:spPr bwMode="auto">
              <a:xfrm flipV="1">
                <a:off x="3962" y="2064"/>
                <a:ext cx="16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Line 146"/>
              <p:cNvSpPr>
                <a:spLocks noChangeShapeType="1"/>
              </p:cNvSpPr>
              <p:nvPr/>
            </p:nvSpPr>
            <p:spPr bwMode="auto">
              <a:xfrm flipV="1">
                <a:off x="3796" y="2112"/>
                <a:ext cx="16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Line 147"/>
              <p:cNvSpPr>
                <a:spLocks noChangeShapeType="1"/>
              </p:cNvSpPr>
              <p:nvPr/>
            </p:nvSpPr>
            <p:spPr bwMode="auto">
              <a:xfrm flipH="1" flipV="1">
                <a:off x="4144" y="2112"/>
                <a:ext cx="16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Line 148"/>
              <p:cNvSpPr>
                <a:spLocks noChangeShapeType="1"/>
              </p:cNvSpPr>
              <p:nvPr/>
            </p:nvSpPr>
            <p:spPr bwMode="auto">
              <a:xfrm flipH="1" flipV="1">
                <a:off x="3978" y="2064"/>
                <a:ext cx="17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5" name="Group 149"/>
            <p:cNvGrpSpPr>
              <a:grpSpLocks/>
            </p:cNvGrpSpPr>
            <p:nvPr/>
          </p:nvGrpSpPr>
          <p:grpSpPr bwMode="auto">
            <a:xfrm>
              <a:off x="4589" y="2060"/>
              <a:ext cx="595" cy="96"/>
              <a:chOff x="5304" y="2064"/>
              <a:chExt cx="416" cy="96"/>
            </a:xfrm>
          </p:grpSpPr>
          <p:sp>
            <p:nvSpPr>
              <p:cNvPr id="29758" name="Line 150"/>
              <p:cNvSpPr>
                <a:spLocks noChangeShapeType="1"/>
              </p:cNvSpPr>
              <p:nvPr/>
            </p:nvSpPr>
            <p:spPr bwMode="auto">
              <a:xfrm>
                <a:off x="5322" y="2112"/>
                <a:ext cx="17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151"/>
              <p:cNvSpPr>
                <a:spLocks noChangeShapeType="1"/>
              </p:cNvSpPr>
              <p:nvPr/>
            </p:nvSpPr>
            <p:spPr bwMode="auto">
              <a:xfrm>
                <a:off x="5533" y="2112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0" name="Line 152"/>
              <p:cNvSpPr>
                <a:spLocks noChangeShapeType="1"/>
              </p:cNvSpPr>
              <p:nvPr/>
            </p:nvSpPr>
            <p:spPr bwMode="auto">
              <a:xfrm flipV="1">
                <a:off x="5494" y="2064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Line 153"/>
              <p:cNvSpPr>
                <a:spLocks noChangeShapeType="1"/>
              </p:cNvSpPr>
              <p:nvPr/>
            </p:nvSpPr>
            <p:spPr bwMode="auto">
              <a:xfrm flipV="1">
                <a:off x="5304" y="211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2" name="Line 154"/>
              <p:cNvSpPr>
                <a:spLocks noChangeShapeType="1"/>
              </p:cNvSpPr>
              <p:nvPr/>
            </p:nvSpPr>
            <p:spPr bwMode="auto">
              <a:xfrm flipH="1" flipV="1">
                <a:off x="5702" y="2112"/>
                <a:ext cx="18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Line 155"/>
              <p:cNvSpPr>
                <a:spLocks noChangeShapeType="1"/>
              </p:cNvSpPr>
              <p:nvPr/>
            </p:nvSpPr>
            <p:spPr bwMode="auto">
              <a:xfrm flipH="1" flipV="1">
                <a:off x="5512" y="2064"/>
                <a:ext cx="21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6" name="Group 156"/>
            <p:cNvGrpSpPr>
              <a:grpSpLocks/>
            </p:cNvGrpSpPr>
            <p:nvPr/>
          </p:nvGrpSpPr>
          <p:grpSpPr bwMode="auto">
            <a:xfrm>
              <a:off x="244" y="1964"/>
              <a:ext cx="936" cy="96"/>
              <a:chOff x="780" y="1968"/>
              <a:chExt cx="936" cy="96"/>
            </a:xfrm>
          </p:grpSpPr>
          <p:sp>
            <p:nvSpPr>
              <p:cNvPr id="29752" name="Line 157"/>
              <p:cNvSpPr>
                <a:spLocks noChangeShapeType="1"/>
              </p:cNvSpPr>
              <p:nvPr/>
            </p:nvSpPr>
            <p:spPr bwMode="auto">
              <a:xfrm>
                <a:off x="822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3" name="Line 158"/>
              <p:cNvSpPr>
                <a:spLocks noChangeShapeType="1"/>
              </p:cNvSpPr>
              <p:nvPr/>
            </p:nvSpPr>
            <p:spPr bwMode="auto">
              <a:xfrm>
                <a:off x="1290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159"/>
              <p:cNvSpPr>
                <a:spLocks noChangeShapeType="1"/>
              </p:cNvSpPr>
              <p:nvPr/>
            </p:nvSpPr>
            <p:spPr bwMode="auto">
              <a:xfrm flipV="1">
                <a:off x="1206" y="1968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5" name="Line 160"/>
              <p:cNvSpPr>
                <a:spLocks noChangeShapeType="1"/>
              </p:cNvSpPr>
              <p:nvPr/>
            </p:nvSpPr>
            <p:spPr bwMode="auto">
              <a:xfrm flipV="1">
                <a:off x="780" y="2016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Line 161"/>
              <p:cNvSpPr>
                <a:spLocks noChangeShapeType="1"/>
              </p:cNvSpPr>
              <p:nvPr/>
            </p:nvSpPr>
            <p:spPr bwMode="auto">
              <a:xfrm flipH="1" flipV="1">
                <a:off x="1674" y="2016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7" name="Line 162"/>
              <p:cNvSpPr>
                <a:spLocks noChangeShapeType="1"/>
              </p:cNvSpPr>
              <p:nvPr/>
            </p:nvSpPr>
            <p:spPr bwMode="auto">
              <a:xfrm flipH="1" flipV="1">
                <a:off x="1248" y="1968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7" name="Rectangle 163"/>
            <p:cNvSpPr>
              <a:spLocks noChangeArrowheads="1"/>
            </p:cNvSpPr>
            <p:nvPr/>
          </p:nvSpPr>
          <p:spPr bwMode="auto">
            <a:xfrm>
              <a:off x="1311" y="970"/>
              <a:ext cx="1556" cy="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Wired transmission</a:t>
              </a:r>
            </a:p>
          </p:txBody>
        </p:sp>
        <p:sp>
          <p:nvSpPr>
            <p:cNvPr id="29728" name="Rectangle 164"/>
            <p:cNvSpPr>
              <a:spLocks noChangeArrowheads="1"/>
            </p:cNvSpPr>
            <p:nvPr/>
          </p:nvSpPr>
          <p:spPr bwMode="auto">
            <a:xfrm>
              <a:off x="232" y="1388"/>
              <a:ext cx="1072" cy="2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Twisted pair</a:t>
              </a:r>
            </a:p>
          </p:txBody>
        </p:sp>
        <p:sp>
          <p:nvSpPr>
            <p:cNvPr id="29729" name="Rectangle 165"/>
            <p:cNvSpPr>
              <a:spLocks noChangeArrowheads="1"/>
            </p:cNvSpPr>
            <p:nvPr/>
          </p:nvSpPr>
          <p:spPr bwMode="auto">
            <a:xfrm>
              <a:off x="1480" y="1418"/>
              <a:ext cx="1132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Coaxial cable</a:t>
              </a:r>
            </a:p>
          </p:txBody>
        </p:sp>
        <p:sp>
          <p:nvSpPr>
            <p:cNvPr id="29730" name="Rectangle 166"/>
            <p:cNvSpPr>
              <a:spLocks noChangeArrowheads="1"/>
            </p:cNvSpPr>
            <p:nvPr/>
          </p:nvSpPr>
          <p:spPr bwMode="auto">
            <a:xfrm>
              <a:off x="2779" y="1416"/>
              <a:ext cx="1033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Wave guide</a:t>
              </a:r>
            </a:p>
          </p:txBody>
        </p:sp>
        <p:sp>
          <p:nvSpPr>
            <p:cNvPr id="29731" name="Rectangle 167"/>
            <p:cNvSpPr>
              <a:spLocks noChangeArrowheads="1"/>
            </p:cNvSpPr>
            <p:nvPr/>
          </p:nvSpPr>
          <p:spPr bwMode="auto">
            <a:xfrm>
              <a:off x="4247" y="1416"/>
              <a:ext cx="1149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700" b="1"/>
                <a:t>Optical fibers</a:t>
              </a:r>
            </a:p>
          </p:txBody>
        </p:sp>
        <p:sp>
          <p:nvSpPr>
            <p:cNvPr id="29732" name="Line 168"/>
            <p:cNvSpPr>
              <a:spLocks noChangeShapeType="1"/>
            </p:cNvSpPr>
            <p:nvPr/>
          </p:nvSpPr>
          <p:spPr bwMode="auto">
            <a:xfrm flipV="1">
              <a:off x="712" y="1628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Line 169"/>
            <p:cNvSpPr>
              <a:spLocks noChangeShapeType="1"/>
            </p:cNvSpPr>
            <p:nvPr/>
          </p:nvSpPr>
          <p:spPr bwMode="auto">
            <a:xfrm flipV="1">
              <a:off x="1908" y="1628"/>
              <a:ext cx="0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170"/>
            <p:cNvSpPr>
              <a:spLocks noChangeShapeType="1"/>
            </p:cNvSpPr>
            <p:nvPr/>
          </p:nvSpPr>
          <p:spPr bwMode="auto">
            <a:xfrm flipV="1">
              <a:off x="3000" y="1628"/>
              <a:ext cx="0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171"/>
            <p:cNvSpPr>
              <a:spLocks noChangeShapeType="1"/>
            </p:cNvSpPr>
            <p:nvPr/>
          </p:nvSpPr>
          <p:spPr bwMode="auto">
            <a:xfrm flipV="1">
              <a:off x="3416" y="1628"/>
              <a:ext cx="0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172"/>
            <p:cNvSpPr>
              <a:spLocks noChangeShapeType="1"/>
            </p:cNvSpPr>
            <p:nvPr/>
          </p:nvSpPr>
          <p:spPr bwMode="auto">
            <a:xfrm flipV="1">
              <a:off x="4887" y="1831"/>
              <a:ext cx="0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173"/>
            <p:cNvSpPr>
              <a:spLocks noChangeArrowheads="1"/>
            </p:cNvSpPr>
            <p:nvPr/>
          </p:nvSpPr>
          <p:spPr bwMode="auto">
            <a:xfrm>
              <a:off x="4339" y="3052"/>
              <a:ext cx="104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700" b="1"/>
                <a:t>Visible light</a:t>
              </a:r>
            </a:p>
          </p:txBody>
        </p:sp>
        <p:sp>
          <p:nvSpPr>
            <p:cNvPr id="29738" name="Rectangle 174"/>
            <p:cNvSpPr>
              <a:spLocks noChangeArrowheads="1"/>
            </p:cNvSpPr>
            <p:nvPr/>
          </p:nvSpPr>
          <p:spPr bwMode="auto">
            <a:xfrm>
              <a:off x="4087" y="2813"/>
              <a:ext cx="85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Infra red</a:t>
              </a:r>
            </a:p>
          </p:txBody>
        </p:sp>
        <p:sp>
          <p:nvSpPr>
            <p:cNvPr id="29739" name="Rectangle 175"/>
            <p:cNvSpPr>
              <a:spLocks noChangeArrowheads="1"/>
            </p:cNvSpPr>
            <p:nvPr/>
          </p:nvSpPr>
          <p:spPr bwMode="auto">
            <a:xfrm>
              <a:off x="2994" y="2813"/>
              <a:ext cx="108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Micro waves</a:t>
              </a:r>
            </a:p>
          </p:txBody>
        </p:sp>
        <p:sp>
          <p:nvSpPr>
            <p:cNvPr id="29740" name="Rectangle 176"/>
            <p:cNvSpPr>
              <a:spLocks noChangeArrowheads="1"/>
            </p:cNvSpPr>
            <p:nvPr/>
          </p:nvSpPr>
          <p:spPr bwMode="auto">
            <a:xfrm>
              <a:off x="2370" y="3052"/>
              <a:ext cx="42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TV</a:t>
              </a:r>
            </a:p>
          </p:txBody>
        </p:sp>
        <p:sp>
          <p:nvSpPr>
            <p:cNvPr id="29741" name="Rectangle 177"/>
            <p:cNvSpPr>
              <a:spLocks noChangeArrowheads="1"/>
            </p:cNvSpPr>
            <p:nvPr/>
          </p:nvSpPr>
          <p:spPr bwMode="auto">
            <a:xfrm>
              <a:off x="1799" y="2815"/>
              <a:ext cx="101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Short wave</a:t>
              </a:r>
            </a:p>
          </p:txBody>
        </p:sp>
        <p:sp>
          <p:nvSpPr>
            <p:cNvPr id="29742" name="Rectangle 178"/>
            <p:cNvSpPr>
              <a:spLocks noChangeArrowheads="1"/>
            </p:cNvSpPr>
            <p:nvPr/>
          </p:nvSpPr>
          <p:spPr bwMode="auto">
            <a:xfrm>
              <a:off x="893" y="2957"/>
              <a:ext cx="121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700" b="1"/>
                <a:t>Classical radio</a:t>
              </a:r>
            </a:p>
          </p:txBody>
        </p:sp>
        <p:sp>
          <p:nvSpPr>
            <p:cNvPr id="29743" name="Rectangle 179"/>
            <p:cNvSpPr>
              <a:spLocks noChangeArrowheads="1"/>
            </p:cNvSpPr>
            <p:nvPr/>
          </p:nvSpPr>
          <p:spPr bwMode="auto">
            <a:xfrm>
              <a:off x="317" y="2815"/>
              <a:ext cx="97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700" b="1"/>
                <a:t>Long wave</a:t>
              </a:r>
            </a:p>
          </p:txBody>
        </p:sp>
        <p:sp>
          <p:nvSpPr>
            <p:cNvPr id="29744" name="Line 180"/>
            <p:cNvSpPr>
              <a:spLocks noChangeShapeType="1"/>
            </p:cNvSpPr>
            <p:nvPr/>
          </p:nvSpPr>
          <p:spPr bwMode="auto">
            <a:xfrm>
              <a:off x="2116" y="26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Line 181"/>
            <p:cNvSpPr>
              <a:spLocks noChangeShapeType="1"/>
            </p:cNvSpPr>
            <p:nvPr/>
          </p:nvSpPr>
          <p:spPr bwMode="auto">
            <a:xfrm>
              <a:off x="1492" y="268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182"/>
            <p:cNvSpPr>
              <a:spLocks noChangeShapeType="1"/>
            </p:cNvSpPr>
            <p:nvPr/>
          </p:nvSpPr>
          <p:spPr bwMode="auto">
            <a:xfrm>
              <a:off x="2688" y="268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183"/>
            <p:cNvSpPr>
              <a:spLocks noChangeShapeType="1"/>
            </p:cNvSpPr>
            <p:nvPr/>
          </p:nvSpPr>
          <p:spPr bwMode="auto">
            <a:xfrm>
              <a:off x="3416" y="26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184"/>
            <p:cNvSpPr>
              <a:spLocks noChangeShapeType="1"/>
            </p:cNvSpPr>
            <p:nvPr/>
          </p:nvSpPr>
          <p:spPr bwMode="auto">
            <a:xfrm>
              <a:off x="4352" y="26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185"/>
            <p:cNvSpPr>
              <a:spLocks noChangeShapeType="1"/>
            </p:cNvSpPr>
            <p:nvPr/>
          </p:nvSpPr>
          <p:spPr bwMode="auto">
            <a:xfrm flipH="1">
              <a:off x="4872" y="2684"/>
              <a:ext cx="20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Line 186"/>
            <p:cNvSpPr>
              <a:spLocks noChangeShapeType="1"/>
            </p:cNvSpPr>
            <p:nvPr/>
          </p:nvSpPr>
          <p:spPr bwMode="auto">
            <a:xfrm flipH="1">
              <a:off x="764" y="2684"/>
              <a:ext cx="15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Rectangle 187"/>
            <p:cNvSpPr>
              <a:spLocks noChangeArrowheads="1"/>
            </p:cNvSpPr>
            <p:nvPr/>
          </p:nvSpPr>
          <p:spPr bwMode="auto">
            <a:xfrm>
              <a:off x="1128" y="3375"/>
              <a:ext cx="1730" cy="2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700" b="1"/>
                <a:t>Wireless transmission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Client/Server Communication</a:t>
            </a:r>
          </a:p>
        </p:txBody>
      </p:sp>
      <p:sp>
        <p:nvSpPr>
          <p:cNvPr id="3072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 b="10075"/>
          <a:stretch>
            <a:fillRect/>
          </a:stretch>
        </p:blipFill>
        <p:spPr bwMode="auto">
          <a:xfrm>
            <a:off x="2603500" y="1035050"/>
            <a:ext cx="69850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Line 4"/>
          <p:cNvSpPr>
            <a:spLocks noChangeShapeType="1"/>
          </p:cNvSpPr>
          <p:nvPr/>
        </p:nvSpPr>
        <p:spPr bwMode="auto">
          <a:xfrm flipV="1">
            <a:off x="4992688" y="4373564"/>
            <a:ext cx="374650" cy="6254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7645400" y="4137025"/>
            <a:ext cx="679450" cy="4191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7" name="Freeform 6"/>
          <p:cNvSpPr>
            <a:spLocks/>
          </p:cNvSpPr>
          <p:nvPr/>
        </p:nvSpPr>
        <p:spPr bwMode="auto">
          <a:xfrm>
            <a:off x="5376864" y="3934103"/>
            <a:ext cx="2251075" cy="369332"/>
          </a:xfrm>
          <a:custGeom>
            <a:avLst/>
            <a:gdLst>
              <a:gd name="T0" fmla="*/ 0 w 1388"/>
              <a:gd name="T1" fmla="*/ 317 h 317"/>
              <a:gd name="T2" fmla="*/ 672 w 1388"/>
              <a:gd name="T3" fmla="*/ 24 h 317"/>
              <a:gd name="T4" fmla="*/ 1388 w 1388"/>
              <a:gd name="T5" fmla="*/ 173 h 317"/>
              <a:gd name="T6" fmla="*/ 0 60000 65536"/>
              <a:gd name="T7" fmla="*/ 0 60000 65536"/>
              <a:gd name="T8" fmla="*/ 0 60000 65536"/>
              <a:gd name="T9" fmla="*/ 0 w 1388"/>
              <a:gd name="T10" fmla="*/ 0 h 317"/>
              <a:gd name="T11" fmla="*/ 1388 w 1388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8" h="317">
                <a:moveTo>
                  <a:pt x="0" y="317"/>
                </a:moveTo>
                <a:cubicBezTo>
                  <a:pt x="220" y="182"/>
                  <a:pt x="441" y="48"/>
                  <a:pt x="672" y="24"/>
                </a:cubicBezTo>
                <a:cubicBezTo>
                  <a:pt x="903" y="0"/>
                  <a:pt x="1145" y="86"/>
                  <a:pt x="1388" y="173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30887" name="Rectangle 7"/>
          <p:cNvSpPr>
            <a:spLocks noChangeArrowheads="1"/>
          </p:cNvSpPr>
          <p:nvPr/>
        </p:nvSpPr>
        <p:spPr bwMode="auto">
          <a:xfrm>
            <a:off x="1919288" y="2205038"/>
            <a:ext cx="482441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GET /inst/ag-tech/index.html HTTP/1.1</a:t>
            </a:r>
          </a:p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Host: www.inf.fu-berlin.de</a:t>
            </a:r>
          </a:p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Pragma: no-cache</a:t>
            </a:r>
          </a:p>
          <a:p>
            <a:pPr algn="l" eaLnBrk="0" hangingPunct="0">
              <a:tabLst>
                <a:tab pos="1147763" algn="l"/>
              </a:tabLst>
              <a:defRPr/>
            </a:pPr>
            <a:r>
              <a:rPr lang="de-DE" sz="1600" b="1">
                <a:latin typeface="Courier New" pitchFamily="49" charset="0"/>
              </a:rPr>
              <a:t>....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 the Server…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Web server is one of many processes running locally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/>
              <a:t>Upon receiving packet, network interface controller (NIC) will raise interrupt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/>
              <a:t>Kernel will handle the packet and notify the web server process</a:t>
            </a:r>
            <a:endParaRPr lang="de-DE" sz="2000"/>
          </a:p>
        </p:txBody>
      </p:sp>
      <p:sp>
        <p:nvSpPr>
          <p:cNvPr id="3174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3" y="1304925"/>
            <a:ext cx="3689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276872"/>
            <a:ext cx="359568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Processing of HTTP-GET Request</a:t>
            </a:r>
            <a:endParaRPr lang="de-DE" smtClean="0"/>
          </a:p>
        </p:txBody>
      </p:sp>
      <p:sp>
        <p:nvSpPr>
          <p:cNvPr id="32772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Web server retrieves file </a:t>
            </a:r>
            <a:r>
              <a:rPr lang="en-US" sz="2000" b="1">
                <a:latin typeface="Courier New" pitchFamily="49" charset="0"/>
              </a:rPr>
              <a:t>inst/ag-tech/index.html</a:t>
            </a:r>
            <a:r>
              <a:rPr lang="en-US" sz="2000"/>
              <a:t> from local file system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System calls to access secondary storage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Kernel maps file name to data layout on disk</a:t>
            </a:r>
          </a:p>
          <a:p>
            <a:pPr eaLnBrk="1" hangingPunct="1"/>
            <a:r>
              <a:rPr lang="en-US" sz="2000"/>
              <a:t>Web server sends data to client</a:t>
            </a:r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 b="8105"/>
          <a:stretch>
            <a:fillRect/>
          </a:stretch>
        </p:blipFill>
        <p:spPr bwMode="auto">
          <a:xfrm>
            <a:off x="6383339" y="981075"/>
            <a:ext cx="3862387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 b="25591"/>
          <a:stretch>
            <a:fillRect/>
          </a:stretch>
        </p:blipFill>
        <p:spPr bwMode="auto">
          <a:xfrm>
            <a:off x="1992313" y="3933825"/>
            <a:ext cx="439261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Replies to Client</a:t>
            </a:r>
          </a:p>
        </p:txBody>
      </p:sp>
      <p:sp>
        <p:nvSpPr>
          <p:cNvPr id="337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 b="10075"/>
          <a:stretch>
            <a:fillRect/>
          </a:stretch>
        </p:blipFill>
        <p:spPr bwMode="auto">
          <a:xfrm>
            <a:off x="2603500" y="1035050"/>
            <a:ext cx="69850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4992688" y="4373564"/>
            <a:ext cx="374650" cy="6254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7645400" y="4137025"/>
            <a:ext cx="679450" cy="4191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9" name="Freeform 6"/>
          <p:cNvSpPr>
            <a:spLocks/>
          </p:cNvSpPr>
          <p:nvPr/>
        </p:nvSpPr>
        <p:spPr bwMode="auto">
          <a:xfrm>
            <a:off x="5376864" y="3934103"/>
            <a:ext cx="2251075" cy="369332"/>
          </a:xfrm>
          <a:custGeom>
            <a:avLst/>
            <a:gdLst>
              <a:gd name="T0" fmla="*/ 0 w 1388"/>
              <a:gd name="T1" fmla="*/ 317 h 317"/>
              <a:gd name="T2" fmla="*/ 672 w 1388"/>
              <a:gd name="T3" fmla="*/ 24 h 317"/>
              <a:gd name="T4" fmla="*/ 1388 w 1388"/>
              <a:gd name="T5" fmla="*/ 173 h 317"/>
              <a:gd name="T6" fmla="*/ 0 60000 65536"/>
              <a:gd name="T7" fmla="*/ 0 60000 65536"/>
              <a:gd name="T8" fmla="*/ 0 60000 65536"/>
              <a:gd name="T9" fmla="*/ 0 w 1388"/>
              <a:gd name="T10" fmla="*/ 0 h 317"/>
              <a:gd name="T11" fmla="*/ 1388 w 1388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8" h="317">
                <a:moveTo>
                  <a:pt x="0" y="317"/>
                </a:moveTo>
                <a:cubicBezTo>
                  <a:pt x="220" y="182"/>
                  <a:pt x="441" y="48"/>
                  <a:pt x="672" y="24"/>
                </a:cubicBezTo>
                <a:cubicBezTo>
                  <a:pt x="903" y="0"/>
                  <a:pt x="1145" y="86"/>
                  <a:pt x="1388" y="173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21671" name="Rectangle 7"/>
          <p:cNvSpPr>
            <a:spLocks noChangeArrowheads="1"/>
          </p:cNvSpPr>
          <p:nvPr/>
        </p:nvSpPr>
        <p:spPr bwMode="auto">
          <a:xfrm>
            <a:off x="5154614" y="981076"/>
            <a:ext cx="4613275" cy="230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HTTP/1.1 200 OK</a:t>
            </a:r>
          </a:p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Date: Fri, 16 Feb 2007 11:40:34 GMT</a:t>
            </a:r>
          </a:p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Server: Apache/1.3.6 (Unix)</a:t>
            </a:r>
          </a:p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Transfer-Encoding: chunked</a:t>
            </a:r>
          </a:p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Content-Type: text/html</a:t>
            </a:r>
          </a:p>
          <a:p>
            <a:pPr algn="l" eaLnBrk="0" hangingPunct="0">
              <a:defRPr/>
            </a:pPr>
            <a:endParaRPr lang="en-US" sz="1600" b="1">
              <a:latin typeface="Courier New" pitchFamily="49" charset="0"/>
            </a:endParaRPr>
          </a:p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&lt;HTML&gt;</a:t>
            </a:r>
          </a:p>
          <a:p>
            <a:pPr algn="l" eaLnBrk="0" hangingPunct="0">
              <a:defRPr/>
            </a:pPr>
            <a:r>
              <a:rPr lang="en-US" sz="1600" b="1" i="1">
                <a:latin typeface="Courier New" pitchFamily="49" charset="0"/>
              </a:rPr>
              <a:t>Document according to HTML</a:t>
            </a:r>
          </a:p>
          <a:p>
            <a:pPr algn="l" eaLnBrk="0" hangingPunct="0">
              <a:defRPr/>
            </a:pPr>
            <a:r>
              <a:rPr lang="en-US" sz="1600" b="1">
                <a:latin typeface="Courier New" pitchFamily="49" charset="0"/>
              </a:rPr>
              <a:t>&lt;/HTML&gt;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Client Data Processing</a:t>
            </a:r>
            <a:endParaRPr lang="de-DE" smtClean="0"/>
          </a:p>
        </p:txBody>
      </p:sp>
      <p:sp>
        <p:nvSpPr>
          <p:cNvPr id="34821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81000" indent="-381000"/>
            <a:r>
              <a:rPr lang="en-US" sz="2000"/>
              <a:t>Client host receives packet</a:t>
            </a:r>
          </a:p>
          <a:p>
            <a:pPr marL="381000" indent="-381000"/>
            <a:r>
              <a:rPr lang="en-US" sz="2000"/>
              <a:t>Kernel hands data to web browser process</a:t>
            </a:r>
          </a:p>
          <a:p>
            <a:pPr marL="381000" indent="-381000"/>
            <a:r>
              <a:rPr lang="en-US" sz="2000"/>
              <a:t>Web browser renders page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/>
              <a:t>May have to allocate memory in the process</a:t>
            </a:r>
          </a:p>
          <a:p>
            <a:pPr marL="381000" indent="-381000"/>
            <a:r>
              <a:rPr lang="en-US" sz="2000"/>
              <a:t>Finally, browser updates user interface via system call</a:t>
            </a:r>
            <a:endParaRPr lang="de-DE" sz="2000"/>
          </a:p>
        </p:txBody>
      </p:sp>
      <p:sp>
        <p:nvSpPr>
          <p:cNvPr id="3481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34819" name="Picture 11"/>
          <p:cNvPicPr>
            <a:picLocks noChangeAspect="1" noChangeArrowheads="1"/>
          </p:cNvPicPr>
          <p:nvPr/>
        </p:nvPicPr>
        <p:blipFill>
          <a:blip r:embed="rId2" cstate="print"/>
          <a:srcRect l="1811" t="2736" r="5849" b="22067"/>
          <a:stretch>
            <a:fillRect/>
          </a:stretch>
        </p:blipFill>
        <p:spPr bwMode="auto">
          <a:xfrm>
            <a:off x="6384032" y="1012552"/>
            <a:ext cx="4767262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loa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1" y="3913194"/>
            <a:ext cx="28797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 Comprehensive Example</a:t>
            </a:r>
          </a:p>
        </p:txBody>
      </p:sp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35844" name="Picture 4" descr="Logitech Deluxe Access 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15573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omputer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6" y="1412876"/>
            <a:ext cx="2143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800601" y="2493963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445961" y="2232701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7910011" y="1585001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97550" y="1701801"/>
            <a:ext cx="38893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!</a:t>
            </a:r>
          </a:p>
        </p:txBody>
      </p:sp>
      <p:pic>
        <p:nvPicPr>
          <p:cNvPr id="35850" name="Picture 10" descr="emp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88" y="3938588"/>
            <a:ext cx="25209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load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551" y="3938588"/>
            <a:ext cx="25193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4800601" y="5013325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797550" y="4221164"/>
            <a:ext cx="38893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 Comprehensive Example</a:t>
            </a:r>
          </a:p>
        </p:txBody>
      </p:sp>
      <p:sp>
        <p:nvSpPr>
          <p:cNvPr id="7172" name="Rectangle 1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What happens if one presses a key on the computer?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if that key causes an web page to be displayed?</a:t>
            </a:r>
          </a:p>
        </p:txBody>
      </p:sp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7173" name="Picture 14" descr="Logitech Deluxe Access 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15573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5" descr="computer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6" y="1412876"/>
            <a:ext cx="2143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16"/>
          <p:cNvSpPr>
            <a:spLocks noChangeShapeType="1"/>
          </p:cNvSpPr>
          <p:nvPr/>
        </p:nvSpPr>
        <p:spPr bwMode="auto">
          <a:xfrm>
            <a:off x="4800601" y="2493963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Oval 17"/>
          <p:cNvSpPr>
            <a:spLocks noChangeArrowheads="1"/>
          </p:cNvSpPr>
          <p:nvPr/>
        </p:nvSpPr>
        <p:spPr bwMode="auto">
          <a:xfrm>
            <a:off x="3445961" y="2232701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7" name="Oval 18"/>
          <p:cNvSpPr>
            <a:spLocks noChangeArrowheads="1"/>
          </p:cNvSpPr>
          <p:nvPr/>
        </p:nvSpPr>
        <p:spPr bwMode="auto">
          <a:xfrm>
            <a:off x="7910011" y="1585001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5743575" y="1701801"/>
            <a:ext cx="4968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7179" name="Picture 21" descr="emp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88" y="3938588"/>
            <a:ext cx="25209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2" descr="load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551" y="3938588"/>
            <a:ext cx="25193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Line 23"/>
          <p:cNvSpPr>
            <a:spLocks noChangeShapeType="1"/>
          </p:cNvSpPr>
          <p:nvPr/>
        </p:nvSpPr>
        <p:spPr bwMode="auto">
          <a:xfrm>
            <a:off x="4800601" y="5013325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2" name="Text Box 24"/>
          <p:cNvSpPr txBox="1">
            <a:spLocks noChangeArrowheads="1"/>
          </p:cNvSpPr>
          <p:nvPr/>
        </p:nvSpPr>
        <p:spPr bwMode="auto">
          <a:xfrm>
            <a:off x="5743575" y="4221164"/>
            <a:ext cx="4968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Introduction and Motivation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Subsystems, Interrupts and System Calls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Processes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Memory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Scheduling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I/O and File System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Booting, Services, and Security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Networked Computer &amp; Internet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Host-to-Network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Internetworking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Transport Layer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Applications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Network Security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Example</a:t>
            </a:r>
          </a:p>
          <a:p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62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5519047" y="2833689"/>
            <a:ext cx="1153906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>
                <a:latin typeface="French Script MT" pitchFamily="66" charset="0"/>
              </a:rPr>
              <a:t>Fin</a:t>
            </a:r>
            <a:endParaRPr lang="de-DE" sz="7200" b="1" dirty="0">
              <a:latin typeface="French Script MT" pitchFamily="66" charset="0"/>
            </a:endParaRPr>
          </a:p>
        </p:txBody>
      </p:sp>
      <p:pic>
        <p:nvPicPr>
          <p:cNvPr id="37893" name="Picture 9" descr="Verkabelung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914" y="3860800"/>
            <a:ext cx="17287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1042988"/>
            <a:ext cx="34544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1196976"/>
            <a:ext cx="3455988" cy="22145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37896" name="Picture 12"/>
          <p:cNvPicPr>
            <a:picLocks noChangeAspect="1" noChangeArrowheads="1"/>
          </p:cNvPicPr>
          <p:nvPr/>
        </p:nvPicPr>
        <p:blipFill>
          <a:blip r:embed="rId5" cstate="print"/>
          <a:srcRect b="10136"/>
          <a:stretch>
            <a:fillRect/>
          </a:stretch>
        </p:blipFill>
        <p:spPr bwMode="auto">
          <a:xfrm>
            <a:off x="6888163" y="3789363"/>
            <a:ext cx="33845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Keyboard Interrupt</a:t>
            </a:r>
            <a:endParaRPr lang="de-DE" smtClean="0"/>
          </a:p>
        </p:txBody>
      </p:sp>
      <p:sp>
        <p:nvSpPr>
          <p:cNvPr id="8198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Keyboard controller raises interrupt flag</a:t>
            </a:r>
          </a:p>
          <a:p>
            <a:r>
              <a:rPr lang="en-US" dirty="0" smtClean="0"/>
              <a:t>CPU interrupts execution of current process and starts Interrupt Service Routine (ISR)</a:t>
            </a:r>
          </a:p>
          <a:p>
            <a:pPr lvl="1"/>
            <a:r>
              <a:rPr lang="en-US" dirty="0" smtClean="0"/>
              <a:t>Unconditional jump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19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8195" name="Picture 14" descr="Logitech Deluxe Access 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484" y="92980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val 15"/>
          <p:cNvSpPr>
            <a:spLocks noChangeArrowheads="1"/>
          </p:cNvSpPr>
          <p:nvPr/>
        </p:nvSpPr>
        <p:spPr bwMode="auto">
          <a:xfrm>
            <a:off x="6759075" y="1656438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3" cstate="print"/>
          <a:srcRect l="2573" b="15732"/>
          <a:stretch>
            <a:fillRect/>
          </a:stretch>
        </p:blipFill>
        <p:spPr bwMode="auto">
          <a:xfrm>
            <a:off x="1597026" y="3541713"/>
            <a:ext cx="62976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4" cstate="print"/>
          <a:srcRect t="2708" r="5836" b="10893"/>
          <a:stretch>
            <a:fillRect/>
          </a:stretch>
        </p:blipFill>
        <p:spPr bwMode="auto">
          <a:xfrm>
            <a:off x="7894639" y="981075"/>
            <a:ext cx="26765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Keyboard Interrupt Handling</a:t>
            </a:r>
            <a:endParaRPr lang="de-DE" smtClean="0"/>
          </a:p>
        </p:txBody>
      </p:sp>
      <p:sp>
        <p:nvSpPr>
          <p:cNvPr id="9219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ISR </a:t>
            </a:r>
            <a:r>
              <a:rPr lang="en-US" sz="1800" dirty="0"/>
              <a:t>processes input from keyboard</a:t>
            </a:r>
          </a:p>
          <a:p>
            <a:pPr lvl="1"/>
            <a:r>
              <a:rPr lang="en-US" sz="1600" dirty="0"/>
              <a:t>Clears interrupt flag</a:t>
            </a:r>
          </a:p>
          <a:p>
            <a:pPr lvl="1"/>
            <a:r>
              <a:rPr lang="en-US" sz="1600" dirty="0"/>
              <a:t>Transfers data from device into buffer</a:t>
            </a:r>
          </a:p>
          <a:p>
            <a:pPr lvl="1"/>
            <a:r>
              <a:rPr lang="en-US" sz="1600" dirty="0"/>
              <a:t>Establishes owner of device</a:t>
            </a:r>
          </a:p>
          <a:p>
            <a:pPr lvl="1"/>
            <a:r>
              <a:rPr lang="en-US" sz="1600" dirty="0"/>
              <a:t>Triggers notification of user process</a:t>
            </a: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921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 3: Operating Systems and Computer Networks</a:t>
            </a:r>
            <a:endParaRPr lang="en-US" dirty="0"/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 cstate="print"/>
          <a:srcRect l="6961" t="52560" r="2948" b="8719"/>
          <a:stretch>
            <a:fillRect/>
          </a:stretch>
        </p:blipFill>
        <p:spPr bwMode="auto">
          <a:xfrm>
            <a:off x="6197605" y="4974747"/>
            <a:ext cx="44640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3" cstate="print"/>
          <a:srcRect t="179" b="14842"/>
          <a:stretch>
            <a:fillRect/>
          </a:stretch>
        </p:blipFill>
        <p:spPr bwMode="auto">
          <a:xfrm>
            <a:off x="334433" y="1275780"/>
            <a:ext cx="45989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17"/>
          <p:cNvSpPr>
            <a:spLocks noChangeArrowheads="1"/>
          </p:cNvSpPr>
          <p:nvPr/>
        </p:nvSpPr>
        <p:spPr bwMode="auto">
          <a:xfrm rot="5400000">
            <a:off x="4435635" y="2950350"/>
            <a:ext cx="1800200" cy="1317339"/>
          </a:xfrm>
          <a:custGeom>
            <a:avLst/>
            <a:gdLst>
              <a:gd name="T0" fmla="*/ 1943393 w 21600"/>
              <a:gd name="T1" fmla="*/ 179388 h 21600"/>
              <a:gd name="T2" fmla="*/ 1224756 w 21600"/>
              <a:gd name="T3" fmla="*/ 358775 h 21600"/>
              <a:gd name="T4" fmla="*/ 506119 w 21600"/>
              <a:gd name="T5" fmla="*/ 179388 h 21600"/>
              <a:gd name="T6" fmla="*/ 12247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63 w 21600"/>
              <a:gd name="T13" fmla="*/ 6263 h 21600"/>
              <a:gd name="T14" fmla="*/ 15337 w 21600"/>
              <a:gd name="T15" fmla="*/ 15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25" y="21600"/>
                </a:lnTo>
                <a:lnTo>
                  <a:pt x="1267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chemeClr val="accent1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 the Meantime…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Web browser is one of many processes running locally</a:t>
            </a:r>
          </a:p>
          <a:p>
            <a:pPr eaLnBrk="1" hangingPunct="1"/>
            <a:r>
              <a:rPr lang="en-US" sz="2000" dirty="0"/>
              <a:t>Other processes include</a:t>
            </a:r>
          </a:p>
          <a:p>
            <a:pPr lvl="1" eaLnBrk="1" hangingPunct="1"/>
            <a:r>
              <a:rPr lang="en-US" sz="1800" dirty="0"/>
              <a:t>Other user processes (possibly of different users)</a:t>
            </a:r>
          </a:p>
          <a:p>
            <a:pPr lvl="1" eaLnBrk="1" hangingPunct="1"/>
            <a:r>
              <a:rPr lang="en-US" sz="1800" dirty="0"/>
              <a:t>System processes implementing system</a:t>
            </a:r>
            <a:br>
              <a:rPr lang="en-US" sz="1800" dirty="0"/>
            </a:br>
            <a:r>
              <a:rPr lang="en-US" sz="1800" dirty="0"/>
              <a:t>services</a:t>
            </a:r>
          </a:p>
          <a:p>
            <a:pPr lvl="1" eaLnBrk="1" hangingPunct="1"/>
            <a:r>
              <a:rPr lang="en-US" sz="1800" dirty="0"/>
              <a:t>Kernel processes</a:t>
            </a:r>
            <a:endParaRPr lang="de-DE" sz="1800" dirty="0"/>
          </a:p>
        </p:txBody>
      </p:sp>
      <p:sp>
        <p:nvSpPr>
          <p:cNvPr id="1024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 cstate="print"/>
          <a:srcRect r="13683" b="14166"/>
          <a:stretch>
            <a:fillRect/>
          </a:stretch>
        </p:blipFill>
        <p:spPr bwMode="auto">
          <a:xfrm>
            <a:off x="6240463" y="981075"/>
            <a:ext cx="4324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http://www.microsoft.com/mspress/images/ho_tips_090402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3501008"/>
            <a:ext cx="2664296" cy="305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Browser Process in Detail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Web browser processes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Currently waiting for input</a:t>
            </a:r>
          </a:p>
          <a:p>
            <a:pPr lvl="2" eaLnBrk="1" hangingPunct="1"/>
            <a:r>
              <a:rPr lang="en-US" sz="1600"/>
              <a:t>E.g. using </a:t>
            </a:r>
            <a:r>
              <a:rPr lang="en-US" sz="1600" b="1">
                <a:latin typeface="Courier New" pitchFamily="49" charset="0"/>
              </a:rPr>
              <a:t>select()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/>
              <a:t>Process state </a:t>
            </a:r>
            <a:r>
              <a:rPr lang="en-US" sz="1800" b="1"/>
              <a:t>blocked</a:t>
            </a:r>
          </a:p>
        </p:txBody>
      </p:sp>
      <p:sp>
        <p:nvSpPr>
          <p:cNvPr id="1126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11269" name="Picture 8" descr="emp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854252"/>
            <a:ext cx="26654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 cstate="print"/>
          <a:srcRect b="22386"/>
          <a:stretch>
            <a:fillRect/>
          </a:stretch>
        </p:blipFill>
        <p:spPr bwMode="auto">
          <a:xfrm>
            <a:off x="1415480" y="3502830"/>
            <a:ext cx="4316412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6384032" y="3573463"/>
            <a:ext cx="4468813" cy="2654300"/>
            <a:chOff x="2832" y="2251"/>
            <a:chExt cx="2815" cy="1672"/>
          </a:xfrm>
        </p:grpSpPr>
        <p:pic>
          <p:nvPicPr>
            <p:cNvPr id="1127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b="22406"/>
            <a:stretch>
              <a:fillRect/>
            </a:stretch>
          </p:blipFill>
          <p:spPr bwMode="auto">
            <a:xfrm>
              <a:off x="2832" y="2251"/>
              <a:ext cx="2815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Oval 13"/>
            <p:cNvSpPr>
              <a:spLocks noChangeArrowheads="1"/>
            </p:cNvSpPr>
            <p:nvPr/>
          </p:nvSpPr>
          <p:spPr bwMode="auto">
            <a:xfrm>
              <a:off x="3630" y="3538"/>
              <a:ext cx="339" cy="327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to External Event</a:t>
            </a:r>
          </a:p>
        </p:txBody>
      </p:sp>
      <p:sp>
        <p:nvSpPr>
          <p:cNvPr id="12292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</a:pPr>
            <a:r>
              <a:rPr lang="en-US" smtClean="0"/>
              <a:t>ISR changes process state to </a:t>
            </a:r>
            <a:r>
              <a:rPr lang="en-US" b="1" smtClean="0"/>
              <a:t>ready</a:t>
            </a:r>
          </a:p>
          <a:p>
            <a:pPr marL="419100" indent="-419100">
              <a:buFontTx/>
              <a:buAutoNum type="arabicPeriod"/>
            </a:pPr>
            <a:r>
              <a:rPr lang="en-US" smtClean="0"/>
              <a:t>Scheduling algorithm eventually changes process state to </a:t>
            </a:r>
            <a:r>
              <a:rPr lang="en-US" b="1" smtClean="0"/>
              <a:t>running</a:t>
            </a:r>
          </a:p>
        </p:txBody>
      </p:sp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12293" name="Group 31"/>
          <p:cNvGrpSpPr>
            <a:grpSpLocks/>
          </p:cNvGrpSpPr>
          <p:nvPr/>
        </p:nvGrpSpPr>
        <p:grpSpPr bwMode="auto">
          <a:xfrm>
            <a:off x="4964116" y="2060848"/>
            <a:ext cx="6588125" cy="4271962"/>
            <a:chOff x="2472" y="1389"/>
            <a:chExt cx="3288" cy="2132"/>
          </a:xfrm>
        </p:grpSpPr>
        <p:pic>
          <p:nvPicPr>
            <p:cNvPr id="1230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b="13684"/>
            <a:stretch>
              <a:fillRect/>
            </a:stretch>
          </p:blipFill>
          <p:spPr bwMode="auto">
            <a:xfrm>
              <a:off x="2472" y="1389"/>
              <a:ext cx="3288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Rectangle 19"/>
            <p:cNvSpPr>
              <a:spLocks noChangeArrowheads="1"/>
            </p:cNvSpPr>
            <p:nvPr/>
          </p:nvSpPr>
          <p:spPr bwMode="auto">
            <a:xfrm>
              <a:off x="3943" y="2272"/>
              <a:ext cx="59" cy="18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305" name="Rectangle 20"/>
            <p:cNvSpPr>
              <a:spLocks noChangeArrowheads="1"/>
            </p:cNvSpPr>
            <p:nvPr/>
          </p:nvSpPr>
          <p:spPr bwMode="auto">
            <a:xfrm>
              <a:off x="4112" y="1766"/>
              <a:ext cx="59" cy="18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306" name="Rectangle 21"/>
            <p:cNvSpPr>
              <a:spLocks noChangeArrowheads="1"/>
            </p:cNvSpPr>
            <p:nvPr/>
          </p:nvSpPr>
          <p:spPr bwMode="auto">
            <a:xfrm>
              <a:off x="4842" y="1769"/>
              <a:ext cx="269" cy="18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 flipV="1">
              <a:off x="4361" y="1856"/>
              <a:ext cx="473" cy="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 flipV="1">
              <a:off x="3575" y="1891"/>
              <a:ext cx="185" cy="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9" name="Line 25"/>
            <p:cNvSpPr>
              <a:spLocks noChangeShapeType="1"/>
            </p:cNvSpPr>
            <p:nvPr/>
          </p:nvSpPr>
          <p:spPr bwMode="auto">
            <a:xfrm flipV="1">
              <a:off x="3591" y="1883"/>
              <a:ext cx="1" cy="4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0" name="Line 26"/>
            <p:cNvSpPr>
              <a:spLocks noChangeShapeType="1"/>
            </p:cNvSpPr>
            <p:nvPr/>
          </p:nvSpPr>
          <p:spPr bwMode="auto">
            <a:xfrm flipH="1">
              <a:off x="3575" y="2364"/>
              <a:ext cx="18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1" name="Text Box 28"/>
            <p:cNvSpPr txBox="1">
              <a:spLocks noChangeArrowheads="1"/>
            </p:cNvSpPr>
            <p:nvPr/>
          </p:nvSpPr>
          <p:spPr bwMode="auto">
            <a:xfrm>
              <a:off x="3382" y="2118"/>
              <a:ext cx="214" cy="18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</a:rPr>
                <a:t>1.</a:t>
              </a:r>
            </a:p>
          </p:txBody>
        </p:sp>
        <p:sp>
          <p:nvSpPr>
            <p:cNvPr id="12312" name="Text Box 30"/>
            <p:cNvSpPr txBox="1">
              <a:spLocks noChangeArrowheads="1"/>
            </p:cNvSpPr>
            <p:nvPr/>
          </p:nvSpPr>
          <p:spPr bwMode="auto">
            <a:xfrm>
              <a:off x="4491" y="1510"/>
              <a:ext cx="214" cy="18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</a:rPr>
                <a:t>2.</a:t>
              </a:r>
            </a:p>
          </p:txBody>
        </p:sp>
      </p:grpSp>
      <p:grpSp>
        <p:nvGrpSpPr>
          <p:cNvPr id="12294" name="Group 32"/>
          <p:cNvGrpSpPr>
            <a:grpSpLocks/>
          </p:cNvGrpSpPr>
          <p:nvPr/>
        </p:nvGrpSpPr>
        <p:grpSpPr bwMode="auto">
          <a:xfrm>
            <a:off x="1593850" y="3724276"/>
            <a:ext cx="4286250" cy="2513013"/>
            <a:chOff x="271" y="1938"/>
            <a:chExt cx="2700" cy="1583"/>
          </a:xfrm>
        </p:grpSpPr>
        <p:pic>
          <p:nvPicPr>
            <p:cNvPr id="1229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3416"/>
            <a:stretch>
              <a:fillRect/>
            </a:stretch>
          </p:blipFill>
          <p:spPr bwMode="auto">
            <a:xfrm>
              <a:off x="271" y="1938"/>
              <a:ext cx="2700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Oval 9"/>
            <p:cNvSpPr>
              <a:spLocks noChangeArrowheads="1"/>
            </p:cNvSpPr>
            <p:nvPr/>
          </p:nvSpPr>
          <p:spPr bwMode="auto">
            <a:xfrm>
              <a:off x="1003" y="3171"/>
              <a:ext cx="394" cy="327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297" name="Oval 15"/>
            <p:cNvSpPr>
              <a:spLocks noChangeArrowheads="1"/>
            </p:cNvSpPr>
            <p:nvPr/>
          </p:nvSpPr>
          <p:spPr bwMode="auto">
            <a:xfrm>
              <a:off x="1003" y="2533"/>
              <a:ext cx="394" cy="327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298" name="Oval 16"/>
            <p:cNvSpPr>
              <a:spLocks noChangeArrowheads="1"/>
            </p:cNvSpPr>
            <p:nvPr/>
          </p:nvSpPr>
          <p:spPr bwMode="auto">
            <a:xfrm>
              <a:off x="1733" y="2532"/>
              <a:ext cx="394" cy="327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299" name="Line 17"/>
            <p:cNvSpPr>
              <a:spLocks noChangeShapeType="1"/>
            </p:cNvSpPr>
            <p:nvPr/>
          </p:nvSpPr>
          <p:spPr bwMode="auto">
            <a:xfrm flipV="1">
              <a:off x="1200" y="2811"/>
              <a:ext cx="0" cy="4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00" name="Line 18"/>
            <p:cNvSpPr>
              <a:spLocks noChangeShapeType="1"/>
            </p:cNvSpPr>
            <p:nvPr/>
          </p:nvSpPr>
          <p:spPr bwMode="auto">
            <a:xfrm>
              <a:off x="1385" y="2659"/>
              <a:ext cx="350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1" name="Text Box 27"/>
            <p:cNvSpPr txBox="1">
              <a:spLocks noChangeArrowheads="1"/>
            </p:cNvSpPr>
            <p:nvPr/>
          </p:nvSpPr>
          <p:spPr bwMode="auto">
            <a:xfrm>
              <a:off x="963" y="3002"/>
              <a:ext cx="270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</a:rPr>
                <a:t>1.</a:t>
              </a:r>
            </a:p>
          </p:txBody>
        </p:sp>
        <p:sp>
          <p:nvSpPr>
            <p:cNvPr id="12302" name="Text Box 29"/>
            <p:cNvSpPr txBox="1">
              <a:spLocks noChangeArrowheads="1"/>
            </p:cNvSpPr>
            <p:nvPr/>
          </p:nvSpPr>
          <p:spPr bwMode="auto">
            <a:xfrm>
              <a:off x="1531" y="2382"/>
              <a:ext cx="270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3300"/>
                  </a:solidFill>
                </a:rPr>
                <a:t>2.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Scheduling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Scheduling is handled by variety of scheduling algorithms</a:t>
            </a:r>
          </a:p>
          <a:p>
            <a:pPr lvl="1" eaLnBrk="1" hangingPunct="1"/>
            <a:r>
              <a:rPr lang="en-US" sz="1800" dirty="0"/>
              <a:t>Non-preemptive / preemptive</a:t>
            </a:r>
          </a:p>
          <a:p>
            <a:pPr lvl="1" eaLnBrk="1" hangingPunct="1"/>
            <a:r>
              <a:rPr lang="en-US" sz="1800" dirty="0"/>
              <a:t>Maximize throughput, responsiveness, etc...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Processes may have priorities</a:t>
            </a:r>
          </a:p>
          <a:p>
            <a:pPr lvl="1" eaLnBrk="1" hangingPunct="1"/>
            <a:r>
              <a:rPr lang="en-US" sz="1800" dirty="0"/>
              <a:t>Priority inversion due to</a:t>
            </a:r>
          </a:p>
          <a:p>
            <a:pPr lvl="1" eaLnBrk="1" hangingPunct="1">
              <a:buFontTx/>
              <a:buNone/>
            </a:pPr>
            <a:r>
              <a:rPr lang="en-US" sz="1800" dirty="0"/>
              <a:t>	lock on shared resources</a:t>
            </a:r>
          </a:p>
          <a:p>
            <a:pPr lvl="1" eaLnBrk="1" hangingPunct="1"/>
            <a:r>
              <a:rPr lang="en-US" sz="1800" dirty="0"/>
              <a:t>Priority inheritance</a:t>
            </a:r>
          </a:p>
          <a:p>
            <a:pPr lvl="1" eaLnBrk="1" hangingPunct="1"/>
            <a:endParaRPr lang="en-US" sz="1800" dirty="0"/>
          </a:p>
        </p:txBody>
      </p:sp>
      <p:sp>
        <p:nvSpPr>
          <p:cNvPr id="1331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grpSp>
        <p:nvGrpSpPr>
          <p:cNvPr id="13317" name="Group 15"/>
          <p:cNvGrpSpPr>
            <a:grpSpLocks/>
          </p:cNvGrpSpPr>
          <p:nvPr/>
        </p:nvGrpSpPr>
        <p:grpSpPr bwMode="auto">
          <a:xfrm>
            <a:off x="6312024" y="1444502"/>
            <a:ext cx="4968875" cy="4835525"/>
            <a:chOff x="2874" y="779"/>
            <a:chExt cx="2818" cy="2742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4" y="779"/>
              <a:ext cx="2818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4" y="1515"/>
              <a:ext cx="2727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4" y="2054"/>
              <a:ext cx="275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4" y="2614"/>
              <a:ext cx="2727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4" y="3125"/>
              <a:ext cx="27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Text Box 16"/>
          <p:cNvSpPr txBox="1">
            <a:spLocks noChangeArrowheads="1"/>
          </p:cNvSpPr>
          <p:nvPr/>
        </p:nvSpPr>
        <p:spPr bwMode="auto">
          <a:xfrm rot="-5400000">
            <a:off x="7523287" y="1063502"/>
            <a:ext cx="511175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A (3)</a:t>
            </a:r>
          </a:p>
        </p:txBody>
      </p:sp>
      <p:sp>
        <p:nvSpPr>
          <p:cNvPr id="13319" name="Text Box 17"/>
          <p:cNvSpPr txBox="1">
            <a:spLocks noChangeArrowheads="1"/>
          </p:cNvSpPr>
          <p:nvPr/>
        </p:nvSpPr>
        <p:spPr bwMode="auto">
          <a:xfrm rot="-5400000">
            <a:off x="7834437" y="1065090"/>
            <a:ext cx="511175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B (6)</a:t>
            </a: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 rot="-5400000">
            <a:off x="8165430" y="1064296"/>
            <a:ext cx="512763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C (4)</a:t>
            </a: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 rot="-5400000">
            <a:off x="8476581" y="1061121"/>
            <a:ext cx="522287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 (5)</a:t>
            </a:r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 rot="-5400000">
            <a:off x="8817099" y="1063502"/>
            <a:ext cx="504825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E (2)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 Berlin 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 Berlin 16zu9" id="{6A0AA7C1-154F-415F-9E59-73336D9E052C}" vid="{314C15C1-1F9B-42D9-AFEB-D535BD0AE8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2062</Words>
  <Application>Microsoft Office PowerPoint</Application>
  <PresentationFormat>Widescreen</PresentationFormat>
  <Paragraphs>560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Courier New</vt:lpstr>
      <vt:lpstr>French Script MT</vt:lpstr>
      <vt:lpstr>Monotype Sorts</vt:lpstr>
      <vt:lpstr>Symbol</vt:lpstr>
      <vt:lpstr>Times New Roman</vt:lpstr>
      <vt:lpstr>Verdana</vt:lpstr>
      <vt:lpstr>Wingdings</vt:lpstr>
      <vt:lpstr>FU Berlin 16zu9</vt:lpstr>
      <vt:lpstr>Clip</vt:lpstr>
      <vt:lpstr>TI III: Operating Systems &amp; Computer Networks Example</vt:lpstr>
      <vt:lpstr>Content</vt:lpstr>
      <vt:lpstr>A Comprehensive Example</vt:lpstr>
      <vt:lpstr>Keyboard Interrupt</vt:lpstr>
      <vt:lpstr>Keyboard Interrupt Handling</vt:lpstr>
      <vt:lpstr>In the Meantime…</vt:lpstr>
      <vt:lpstr>Web Browser Process in Detail</vt:lpstr>
      <vt:lpstr>Reaction to External Event</vt:lpstr>
      <vt:lpstr>Process Scheduling</vt:lpstr>
      <vt:lpstr>Web Browser Processes Event</vt:lpstr>
      <vt:lpstr>Client/Server Communication</vt:lpstr>
      <vt:lpstr>Layered Protocol Stack</vt:lpstr>
      <vt:lpstr>Interaction Between Network Layers</vt:lpstr>
      <vt:lpstr>Uniform Resource Locator (URL)</vt:lpstr>
      <vt:lpstr>Security: HTTP over TLS/SSL</vt:lpstr>
      <vt:lpstr>Connection Setup / Transport Layer</vt:lpstr>
      <vt:lpstr>Structure of Network Layer IP-Packet</vt:lpstr>
      <vt:lpstr>Network Layer Routing (Local Scope)</vt:lpstr>
      <vt:lpstr>Network Layer Routing (Global Scope)</vt:lpstr>
      <vt:lpstr>Data Link Layer Communication (Local Scope)</vt:lpstr>
      <vt:lpstr>Error Detection: Cyclic Redundancy Check (CRC)</vt:lpstr>
      <vt:lpstr>Errors During Transmission</vt:lpstr>
      <vt:lpstr>Physical Layer</vt:lpstr>
      <vt:lpstr>Client/Server Communication</vt:lpstr>
      <vt:lpstr>At the Server…</vt:lpstr>
      <vt:lpstr>Processing of HTTP-GET Request</vt:lpstr>
      <vt:lpstr>Server Replies to Client</vt:lpstr>
      <vt:lpstr>Client Data Processing</vt:lpstr>
      <vt:lpstr>A Comprehensive Example</vt:lpstr>
      <vt:lpstr>Content</vt:lpstr>
      <vt:lpstr>PowerPoint Presentation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Example</dc:subject>
  <dc:creator>Georg Wittenburg</dc:creator>
  <cp:lastModifiedBy>Schiller, Jochen</cp:lastModifiedBy>
  <cp:revision>554</cp:revision>
  <dcterms:created xsi:type="dcterms:W3CDTF">2003-07-01T08:37:13Z</dcterms:created>
  <dcterms:modified xsi:type="dcterms:W3CDTF">2020-06-26T16:28:47Z</dcterms:modified>
</cp:coreProperties>
</file>