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86" r:id="rId1"/>
  </p:sldMasterIdLst>
  <p:notesMasterIdLst>
    <p:notesMasterId r:id="rId14"/>
  </p:notesMasterIdLst>
  <p:handoutMasterIdLst>
    <p:handoutMasterId r:id="rId15"/>
  </p:handoutMasterIdLst>
  <p:sldIdLst>
    <p:sldId id="342" r:id="rId2"/>
    <p:sldId id="746" r:id="rId3"/>
    <p:sldId id="899" r:id="rId4"/>
    <p:sldId id="901" r:id="rId5"/>
    <p:sldId id="903" r:id="rId6"/>
    <p:sldId id="902" r:id="rId7"/>
    <p:sldId id="752" r:id="rId8"/>
    <p:sldId id="892" r:id="rId9"/>
    <p:sldId id="747" r:id="rId10"/>
    <p:sldId id="888" r:id="rId11"/>
    <p:sldId id="887" r:id="rId12"/>
    <p:sldId id="753" r:id="rId13"/>
  </p:sldIdLst>
  <p:sldSz cx="12192000" cy="6858000"/>
  <p:notesSz cx="9926638" cy="6858000"/>
  <p:custShowLst>
    <p:custShow name="Recap" id="0">
      <p:sldLst>
        <p:sld r:id="rId2"/>
      </p:sldLst>
    </p:custShow>
  </p:custShow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31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33CCFF"/>
    <a:srgbClr val="FF9900"/>
    <a:srgbClr val="0033CC"/>
    <a:srgbClr val="0099FF"/>
    <a:srgbClr val="003366"/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66" autoAdjust="0"/>
    <p:restoredTop sz="89687" autoAdjust="0"/>
  </p:normalViewPr>
  <p:slideViewPr>
    <p:cSldViewPr>
      <p:cViewPr varScale="1">
        <p:scale>
          <a:sx n="117" d="100"/>
          <a:sy n="117" d="100"/>
        </p:scale>
        <p:origin x="518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90" d="100"/>
          <a:sy n="90" d="100"/>
        </p:scale>
        <p:origin x="-1086" y="426"/>
      </p:cViewPr>
      <p:guideLst>
        <p:guide orient="horz" pos="2160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298925" cy="34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185" tIns="42593" rIns="85185" bIns="42593" numCol="1" anchor="t" anchorCtr="0" compatLnSpc="1">
            <a:prstTxWarp prst="textNoShape">
              <a:avLst/>
            </a:prstTxWarp>
          </a:bodyPr>
          <a:lstStyle>
            <a:lvl1pPr algn="l" defTabSz="851471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7713" y="1"/>
            <a:ext cx="4297385" cy="34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185" tIns="42593" rIns="85185" bIns="42593" numCol="1" anchor="t" anchorCtr="0" compatLnSpc="1">
            <a:prstTxWarp prst="textNoShape">
              <a:avLst/>
            </a:prstTxWarp>
          </a:bodyPr>
          <a:lstStyle>
            <a:lvl1pPr algn="r" defTabSz="851471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4487"/>
            <a:ext cx="4298925" cy="34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185" tIns="42593" rIns="85185" bIns="42593" numCol="1" anchor="b" anchorCtr="0" compatLnSpc="1">
            <a:prstTxWarp prst="textNoShape">
              <a:avLst/>
            </a:prstTxWarp>
          </a:bodyPr>
          <a:lstStyle>
            <a:lvl1pPr algn="l" defTabSz="851471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7713" y="6514487"/>
            <a:ext cx="4297385" cy="34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185" tIns="42593" rIns="85185" bIns="42593" numCol="1" anchor="b" anchorCtr="0" compatLnSpc="1">
            <a:prstTxWarp prst="textNoShape">
              <a:avLst/>
            </a:prstTxWarp>
          </a:bodyPr>
          <a:lstStyle>
            <a:lvl1pPr algn="r" defTabSz="851471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3C9D76BC-74C0-4E30-9577-4FAAF5C6A6D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43962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298925" cy="34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185" tIns="42593" rIns="85185" bIns="42593" numCol="1" anchor="t" anchorCtr="0" compatLnSpc="1">
            <a:prstTxWarp prst="textNoShape">
              <a:avLst/>
            </a:prstTxWarp>
          </a:bodyPr>
          <a:lstStyle>
            <a:lvl1pPr algn="l" defTabSz="851471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7713" y="1"/>
            <a:ext cx="4297385" cy="34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185" tIns="42593" rIns="85185" bIns="42593" numCol="1" anchor="t" anchorCtr="0" compatLnSpc="1">
            <a:prstTxWarp prst="textNoShape">
              <a:avLst/>
            </a:prstTxWarp>
          </a:bodyPr>
          <a:lstStyle>
            <a:lvl1pPr algn="r" defTabSz="851471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82875" y="517525"/>
            <a:ext cx="4567238" cy="256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4666" y="3257243"/>
            <a:ext cx="7937307" cy="308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185" tIns="42593" rIns="85185" bIns="425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4487"/>
            <a:ext cx="4298925" cy="34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185" tIns="42593" rIns="85185" bIns="42593" numCol="1" anchor="b" anchorCtr="0" compatLnSpc="1">
            <a:prstTxWarp prst="textNoShape">
              <a:avLst/>
            </a:prstTxWarp>
          </a:bodyPr>
          <a:lstStyle>
            <a:lvl1pPr algn="l" defTabSz="851471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7713" y="6514487"/>
            <a:ext cx="4297385" cy="34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185" tIns="42593" rIns="85185" bIns="42593" numCol="1" anchor="b" anchorCtr="0" compatLnSpc="1">
            <a:prstTxWarp prst="textNoShape">
              <a:avLst/>
            </a:prstTxWarp>
          </a:bodyPr>
          <a:lstStyle>
            <a:lvl1pPr algn="r" defTabSz="851471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A459682E-FD0A-4980-B612-E69148833BB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9334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48521"/>
            <a:fld id="{C0983A62-4705-4A77-B8FB-5799672AF49A}" type="slidenum">
              <a:rPr lang="de-DE" smtClean="0"/>
              <a:pPr defTabSz="848521"/>
              <a:t>1</a:t>
            </a:fld>
            <a:endParaRPr lang="de-DE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20963" y="487363"/>
            <a:ext cx="4640262" cy="260985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1088" y="3257244"/>
            <a:ext cx="7242889" cy="3096222"/>
          </a:xfrm>
          <a:noFill/>
          <a:ln/>
        </p:spPr>
        <p:txBody>
          <a:bodyPr/>
          <a:lstStyle/>
          <a:p>
            <a:pPr eaLnBrk="1" hangingPunct="1"/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095006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82875" y="517525"/>
            <a:ext cx="4567238" cy="2568575"/>
          </a:xfrm>
          <a:ln/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50059"/>
            <a:fld id="{019415C6-F889-422D-89CC-A66E7FA8A711}" type="slidenum">
              <a:rPr lang="de-DE" smtClean="0"/>
              <a:pPr defTabSz="850059"/>
              <a:t>11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101223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82875" y="517525"/>
            <a:ext cx="4567238" cy="2568575"/>
          </a:xfrm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48521"/>
            <a:fld id="{3206A8E1-5DB3-44D2-BD77-4822B9F9EB77}" type="slidenum">
              <a:rPr lang="de-DE" smtClean="0"/>
              <a:pPr defTabSz="848521"/>
              <a:t>12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719006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82875" y="517525"/>
            <a:ext cx="4567238" cy="2568575"/>
          </a:xfrm>
          <a:ln/>
        </p:spPr>
      </p:sp>
      <p:sp>
        <p:nvSpPr>
          <p:cNvPr id="2355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48521"/>
            <a:fld id="{AED45941-CA0C-42E2-BFF5-C015DFBF8F49}" type="slidenum">
              <a:rPr lang="de-DE" smtClean="0"/>
              <a:pPr defTabSz="848521"/>
              <a:t>2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011240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82875" y="517525"/>
            <a:ext cx="4567238" cy="2568575"/>
          </a:xfrm>
          <a:ln/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458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48521"/>
            <a:fld id="{EF4F2CC0-1D6C-4A4F-851C-06E2F6F611AC}" type="slidenum">
              <a:rPr lang="de-DE" smtClean="0"/>
              <a:pPr defTabSz="848521"/>
              <a:t>3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343064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59682E-FD0A-4980-B612-E69148833BB9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4618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82875" y="517525"/>
            <a:ext cx="4567238" cy="2568575"/>
          </a:xfrm>
          <a:ln/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458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48521"/>
            <a:fld id="{EF4F2CC0-1D6C-4A4F-851C-06E2F6F611AC}" type="slidenum">
              <a:rPr lang="de-DE" smtClean="0"/>
              <a:pPr defTabSz="848521"/>
              <a:t>6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109541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82875" y="517525"/>
            <a:ext cx="4567238" cy="2568575"/>
          </a:xfrm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48521"/>
            <a:fld id="{15CBC935-433A-4102-8521-D0A101E98BD6}" type="slidenum">
              <a:rPr lang="de-DE" smtClean="0"/>
              <a:pPr defTabSz="848521"/>
              <a:t>7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809715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82875" y="517525"/>
            <a:ext cx="4567238" cy="2568575"/>
          </a:xfrm>
          <a:ln/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50059"/>
            <a:fld id="{E56FFB14-A31B-4F62-9662-B26267F14857}" type="slidenum">
              <a:rPr lang="de-DE" smtClean="0"/>
              <a:pPr defTabSz="850059"/>
              <a:t>8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785772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82875" y="517525"/>
            <a:ext cx="4567238" cy="2568575"/>
          </a:xfrm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48521"/>
            <a:fld id="{2B0DCF32-42AD-4FCD-BA2C-2CDE63A138B2}" type="slidenum">
              <a:rPr lang="de-DE" smtClean="0"/>
              <a:pPr defTabSz="848521"/>
              <a:t>9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749260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82875" y="517525"/>
            <a:ext cx="4567238" cy="2568575"/>
          </a:xfrm>
          <a:ln/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50059"/>
            <a:fld id="{CAB065BA-2198-4C7E-BF47-75B4428EE918}" type="slidenum">
              <a:rPr lang="de-DE" smtClean="0"/>
              <a:pPr defTabSz="850059"/>
              <a:t>10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882588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13103" y="4616455"/>
            <a:ext cx="8623300" cy="1057275"/>
          </a:xfrm>
        </p:spPr>
        <p:txBody>
          <a:bodyPr lIns="360000"/>
          <a:lstStyle>
            <a:lvl1pPr>
              <a:defRPr sz="1500" b="1" smtClean="0">
                <a:solidFill>
                  <a:srgbClr val="0066CC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</a:p>
        </p:txBody>
      </p:sp>
      <p:sp>
        <p:nvSpPr>
          <p:cNvPr id="4506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213100" y="2579693"/>
            <a:ext cx="8636000" cy="1470025"/>
          </a:xfrm>
        </p:spPr>
        <p:txBody>
          <a:bodyPr lIns="360000" anchor="t"/>
          <a:lstStyle>
            <a:lvl1pPr>
              <a:lnSpc>
                <a:spcPct val="100000"/>
              </a:lnSpc>
              <a:defRPr sz="2700" smtClean="0"/>
            </a:lvl1pPr>
          </a:lstStyle>
          <a:p>
            <a:r>
              <a:rPr lang="de-DE" smtClean="0"/>
              <a:t>Titelmasterformat durch Klicken bearbeiten</a:t>
            </a:r>
          </a:p>
        </p:txBody>
      </p:sp>
      <p:sp>
        <p:nvSpPr>
          <p:cNvPr id="327688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II - Computer Architecture</a:t>
            </a:r>
            <a:endParaRPr lang="en-US" dirty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47137" y="295280"/>
            <a:ext cx="5761567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</a:pPr>
            <a:r>
              <a:rPr lang="de-DE" sz="750" b="1" dirty="0" smtClean="0">
                <a:solidFill>
                  <a:srgbClr val="5F5F5F"/>
                </a:solidFill>
                <a:cs typeface="Arial" charset="0"/>
              </a:rPr>
              <a:t>Prof. Dr.-Ing. Jochen Schiller</a:t>
            </a:r>
            <a:endParaRPr lang="de-DE" sz="750" b="1" dirty="0">
              <a:solidFill>
                <a:srgbClr val="5F5F5F"/>
              </a:solidFill>
              <a:cs typeface="Arial" charset="0"/>
            </a:endParaRPr>
          </a:p>
          <a:p>
            <a:pPr eaLnBrk="0" hangingPunct="0">
              <a:lnSpc>
                <a:spcPct val="65000"/>
              </a:lnSpc>
              <a:spcBef>
                <a:spcPct val="50000"/>
              </a:spcBef>
            </a:pPr>
            <a:r>
              <a:rPr lang="de-DE" sz="750" b="1" dirty="0" smtClean="0">
                <a:solidFill>
                  <a:srgbClr val="5F5F5F"/>
                </a:solidFill>
                <a:cs typeface="Arial" charset="0"/>
              </a:rPr>
              <a:t>Computer</a:t>
            </a:r>
            <a:r>
              <a:rPr lang="de-DE" sz="750" b="1" baseline="0" dirty="0" smtClean="0">
                <a:solidFill>
                  <a:srgbClr val="5F5F5F"/>
                </a:solidFill>
                <a:cs typeface="Arial" charset="0"/>
              </a:rPr>
              <a:t> Systems &amp; </a:t>
            </a:r>
            <a:r>
              <a:rPr lang="de-DE" sz="750" b="1" baseline="0" dirty="0" err="1" smtClean="0">
                <a:solidFill>
                  <a:srgbClr val="5F5F5F"/>
                </a:solidFill>
                <a:cs typeface="Arial" charset="0"/>
              </a:rPr>
              <a:t>Telematics</a:t>
            </a:r>
            <a:endParaRPr lang="de-DE" sz="750" b="1" dirty="0">
              <a:solidFill>
                <a:srgbClr val="5F5F5F"/>
              </a:solidFill>
              <a:cs typeface="Arial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6665918"/>
            <a:ext cx="12192000" cy="1920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>
              <a:latin typeface="Verdana" pitchFamily="34" charset="0"/>
            </a:endParaRPr>
          </a:p>
        </p:txBody>
      </p:sp>
      <p:pic>
        <p:nvPicPr>
          <p:cNvPr id="8" name="Picture 24" descr="Logo_RGB_300d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5121" y="60522"/>
            <a:ext cx="2138363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16139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II - Computer Architecture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01743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976787" y="838200"/>
            <a:ext cx="2880783" cy="54784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34437" y="838200"/>
            <a:ext cx="8439151" cy="547846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II - Computer Architecture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8738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39184" y="981075"/>
            <a:ext cx="5755216" cy="5348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II - Computer Architecture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6249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II - Computer Architecture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802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II - Computer Architecture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304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4437" y="1808163"/>
            <a:ext cx="5659967" cy="45085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3" y="1808163"/>
            <a:ext cx="5659967" cy="45085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II - Computer Architecture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92732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II - Computer Architecture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7987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II - Computer Architecture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191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II - Computer Architecture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01397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II - Computer Architecture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93287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II - Computer Architecture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30205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6665918"/>
            <a:ext cx="12192000" cy="1920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>
              <a:latin typeface="Verdana" pitchFamily="34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6" y="1232355"/>
            <a:ext cx="11523133" cy="52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34436" y="715494"/>
            <a:ext cx="1152313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327686" name="Rectangle 6"/>
          <p:cNvSpPr>
            <a:spLocks noChangeArrowheads="1"/>
          </p:cNvSpPr>
          <p:nvPr/>
        </p:nvSpPr>
        <p:spPr bwMode="auto">
          <a:xfrm>
            <a:off x="10147300" y="6656397"/>
            <a:ext cx="1636184" cy="21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de-DE" sz="750" b="1" dirty="0" smtClean="0">
                <a:solidFill>
                  <a:srgbClr val="5F5F5F"/>
                </a:solidFill>
              </a:rPr>
              <a:t>0.</a:t>
            </a:r>
            <a:fld id="{53965218-A59B-4292-9C98-79B58A46A890}" type="slidenum">
              <a:rPr lang="de-DE" sz="750" b="1" smtClean="0">
                <a:solidFill>
                  <a:srgbClr val="5F5F5F"/>
                </a:solidFill>
              </a:rPr>
              <a:pPr algn="r">
                <a:defRPr/>
              </a:pPr>
              <a:t>‹#›</a:t>
            </a:fld>
            <a:endParaRPr lang="de-DE" sz="750" b="1" dirty="0">
              <a:solidFill>
                <a:srgbClr val="5F5F5F"/>
              </a:solidFill>
            </a:endParaRPr>
          </a:p>
        </p:txBody>
      </p:sp>
      <p:sp>
        <p:nvSpPr>
          <p:cNvPr id="32768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33" y="6656398"/>
            <a:ext cx="7969251" cy="20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750" b="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TI II - Computer Architecture</a:t>
            </a:r>
            <a:endParaRPr lang="en-US" dirty="0"/>
          </a:p>
        </p:txBody>
      </p:sp>
      <p:pic>
        <p:nvPicPr>
          <p:cNvPr id="8" name="Picture 24" descr="Logo_RGB_300dpi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645121" y="60522"/>
            <a:ext cx="2138363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254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  <p:sldLayoutId id="2147484788" r:id="rId2"/>
    <p:sldLayoutId id="2147484789" r:id="rId3"/>
    <p:sldLayoutId id="2147484790" r:id="rId4"/>
    <p:sldLayoutId id="2147484791" r:id="rId5"/>
    <p:sldLayoutId id="2147484792" r:id="rId6"/>
    <p:sldLayoutId id="2147484793" r:id="rId7"/>
    <p:sldLayoutId id="2147484794" r:id="rId8"/>
    <p:sldLayoutId id="2147484795" r:id="rId9"/>
    <p:sldLayoutId id="2147484796" r:id="rId10"/>
    <p:sldLayoutId id="2147484797" r:id="rId11"/>
    <p:sldLayoutId id="2147484798" r:id="rId12"/>
  </p:sldLayoutIdLst>
  <p:transition spd="slow"/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5pPr>
      <a:lvl6pPr marL="3429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6pPr>
      <a:lvl7pPr marL="685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7pPr>
      <a:lvl8pPr marL="10287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8pPr>
      <a:lvl9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50" b="1">
          <a:solidFill>
            <a:srgbClr val="003366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rgbClr val="000000"/>
        </a:buClr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266700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2pPr>
      <a:lvl3pPr marL="542925" indent="-141685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3pPr>
      <a:lvl4pPr marL="809625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4pPr>
      <a:lvl5pPr marL="1076325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5pPr>
      <a:lvl6pPr marL="1419225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6pPr>
      <a:lvl7pPr marL="1762125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7pPr>
      <a:lvl8pPr marL="2105025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8pPr>
      <a:lvl9pPr marL="2447925" indent="-132160" algn="l" rtl="0" eaLnBrk="1" fontAlgn="base" hangingPunct="1">
        <a:lnSpc>
          <a:spcPct val="102000"/>
        </a:lnSpc>
        <a:spcBef>
          <a:spcPts val="375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e.ifixit.com/Teardown/iPhone+8+Teardown/97481" TargetMode="Externa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.fu-berlin.de/stud/mentoring/inf/lernraeume/index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59"/>
          <p:cNvGrpSpPr>
            <a:grpSpLocks/>
          </p:cNvGrpSpPr>
          <p:nvPr/>
        </p:nvGrpSpPr>
        <p:grpSpPr bwMode="auto">
          <a:xfrm>
            <a:off x="8026400" y="2708920"/>
            <a:ext cx="3973760" cy="3607165"/>
            <a:chOff x="2109" y="754"/>
            <a:chExt cx="3447" cy="3129"/>
          </a:xfrm>
        </p:grpSpPr>
        <p:pic>
          <p:nvPicPr>
            <p:cNvPr id="4102" name="Picture 57" descr="Intel_820_block_diagram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0000" contrast="-24000"/>
            </a:blip>
            <a:srcRect b="5095"/>
            <a:stretch>
              <a:fillRect/>
            </a:stretch>
          </p:blipFill>
          <p:spPr bwMode="auto">
            <a:xfrm>
              <a:off x="2109" y="754"/>
              <a:ext cx="3447" cy="3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3" name="Rectangle 58"/>
            <p:cNvSpPr>
              <a:spLocks noChangeArrowheads="1"/>
            </p:cNvSpPr>
            <p:nvPr/>
          </p:nvSpPr>
          <p:spPr bwMode="auto">
            <a:xfrm>
              <a:off x="4500" y="3495"/>
              <a:ext cx="116" cy="233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endParaRPr lang="de-DE"/>
            </a:p>
          </p:txBody>
        </p:sp>
      </p:grpSp>
      <p:sp>
        <p:nvSpPr>
          <p:cNvPr id="4100" name="Rectangle 5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Prof. Dr.-Ing. Jochen Schiller</a:t>
            </a:r>
          </a:p>
          <a:p>
            <a:r>
              <a:rPr lang="de-DE" dirty="0" smtClean="0"/>
              <a:t>Computer Systems &amp; </a:t>
            </a:r>
            <a:r>
              <a:rPr lang="de-DE" dirty="0" err="1" smtClean="0"/>
              <a:t>Telematics</a:t>
            </a:r>
            <a:endParaRPr lang="de-DE" dirty="0" smtClean="0"/>
          </a:p>
          <a:p>
            <a:r>
              <a:rPr lang="de-DE" dirty="0" smtClean="0"/>
              <a:t>Freie Universität Berlin, Germany</a:t>
            </a:r>
          </a:p>
        </p:txBody>
      </p:sp>
      <p:sp>
        <p:nvSpPr>
          <p:cNvPr id="4099" name="Rectangle 5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TI II: Computer </a:t>
            </a:r>
            <a:r>
              <a:rPr lang="de-DE" dirty="0" err="1" smtClean="0"/>
              <a:t>Architecture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Winter 2019/2020</a:t>
            </a:r>
          </a:p>
        </p:txBody>
      </p:sp>
      <p:sp>
        <p:nvSpPr>
          <p:cNvPr id="4101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TI II - Computer Architecture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Topics of this Course</a:t>
            </a:r>
            <a:endParaRPr lang="de-DE" dirty="0" smtClean="0"/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Some questions</a:t>
            </a:r>
          </a:p>
          <a:p>
            <a:pPr lvl="1"/>
            <a:r>
              <a:rPr lang="en-US" smtClean="0"/>
              <a:t>Who did open the case of a computer?</a:t>
            </a:r>
          </a:p>
          <a:p>
            <a:pPr lvl="1"/>
            <a:r>
              <a:rPr lang="en-US" smtClean="0"/>
              <a:t>Who did assemble a computer from components?</a:t>
            </a:r>
          </a:p>
          <a:p>
            <a:pPr lvl="1"/>
            <a:r>
              <a:rPr lang="en-US" smtClean="0"/>
              <a:t>Who did write a program in Java?</a:t>
            </a:r>
          </a:p>
          <a:p>
            <a:pPr lvl="1"/>
            <a:r>
              <a:rPr lang="en-US" smtClean="0"/>
              <a:t>Who did write a program in C?</a:t>
            </a:r>
          </a:p>
          <a:p>
            <a:pPr lvl="1"/>
            <a:r>
              <a:rPr lang="en-US" smtClean="0"/>
              <a:t>Who did write a program in Assembler?</a:t>
            </a:r>
          </a:p>
          <a:p>
            <a:pPr lvl="1"/>
            <a:endParaRPr lang="en-US" smtClean="0"/>
          </a:p>
        </p:txBody>
      </p:sp>
      <p:sp>
        <p:nvSpPr>
          <p:cNvPr id="13317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 II - Computer Architecture</a:t>
            </a:r>
            <a:endParaRPr lang="en-US"/>
          </a:p>
        </p:txBody>
      </p:sp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392" y="3284984"/>
            <a:ext cx="4657725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3952" y="3857061"/>
            <a:ext cx="4511824" cy="207761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763" y="1096118"/>
            <a:ext cx="3913517" cy="220275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361" y="4336011"/>
            <a:ext cx="1872208" cy="187220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80" y="929806"/>
            <a:ext cx="4067539" cy="3050654"/>
          </a:xfrm>
          <a:prstGeom prst="rect">
            <a:avLst/>
          </a:prstGeom>
        </p:spPr>
      </p:pic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Topics of this Course</a:t>
            </a:r>
          </a:p>
        </p:txBody>
      </p:sp>
      <p:sp>
        <p:nvSpPr>
          <p:cNvPr id="1536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end of this course, you should …</a:t>
            </a:r>
          </a:p>
          <a:p>
            <a:pPr lvl="1"/>
            <a:r>
              <a:rPr lang="en-US" dirty="0" smtClean="0"/>
              <a:t>know the different components of a computer system</a:t>
            </a:r>
          </a:p>
          <a:p>
            <a:pPr lvl="1"/>
            <a:r>
              <a:rPr lang="en-US" dirty="0" smtClean="0"/>
              <a:t>know the internals of a computer</a:t>
            </a:r>
          </a:p>
          <a:p>
            <a:pPr lvl="1"/>
            <a:r>
              <a:rPr lang="en-US" dirty="0" smtClean="0"/>
              <a:t>know how a computer stores data, i.e., text, audio, video</a:t>
            </a:r>
          </a:p>
          <a:p>
            <a:pPr lvl="1"/>
            <a:r>
              <a:rPr lang="en-US" dirty="0" smtClean="0"/>
              <a:t>know how a program is executed</a:t>
            </a:r>
          </a:p>
          <a:p>
            <a:pPr lvl="1"/>
            <a:r>
              <a:rPr lang="en-US" dirty="0" smtClean="0"/>
              <a:t>be able to write small assembler programs</a:t>
            </a:r>
          </a:p>
          <a:p>
            <a:pPr lvl="1"/>
            <a:r>
              <a:rPr lang="en-US" dirty="0" smtClean="0"/>
              <a:t>understand basic arithmetic </a:t>
            </a:r>
          </a:p>
          <a:p>
            <a:pPr lvl="1">
              <a:buFontTx/>
              <a:buNone/>
            </a:pPr>
            <a:r>
              <a:rPr lang="en-US" dirty="0" smtClean="0"/>
              <a:t>	</a:t>
            </a:r>
          </a:p>
          <a:p>
            <a:r>
              <a:rPr lang="en-US" dirty="0" smtClean="0"/>
              <a:t>This should help you to </a:t>
            </a:r>
          </a:p>
          <a:p>
            <a:pPr lvl="1"/>
            <a:r>
              <a:rPr lang="en-US" dirty="0" smtClean="0"/>
              <a:t>understand computers in general</a:t>
            </a:r>
          </a:p>
          <a:p>
            <a:pPr lvl="1"/>
            <a:r>
              <a:rPr lang="en-US" dirty="0" smtClean="0"/>
              <a:t>understand how high-level </a:t>
            </a:r>
            <a:br>
              <a:rPr lang="en-US" dirty="0" smtClean="0"/>
            </a:br>
            <a:r>
              <a:rPr lang="en-US" dirty="0" smtClean="0"/>
              <a:t>programming languages are </a:t>
            </a:r>
            <a:br>
              <a:rPr lang="en-US" dirty="0" smtClean="0"/>
            </a:br>
            <a:r>
              <a:rPr lang="en-US" dirty="0" smtClean="0"/>
              <a:t>translated into machine language</a:t>
            </a:r>
          </a:p>
          <a:p>
            <a:pPr lvl="1"/>
            <a:r>
              <a:rPr lang="en-US" dirty="0" smtClean="0"/>
              <a:t>improve your programming skills</a:t>
            </a:r>
          </a:p>
        </p:txBody>
      </p:sp>
      <p:sp>
        <p:nvSpPr>
          <p:cNvPr id="14341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II - Computer Architecture</a:t>
            </a:r>
            <a:endParaRPr lang="en-US"/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2224" y="2924944"/>
            <a:ext cx="350043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7618879" y="2262227"/>
            <a:ext cx="44871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hlinkClick r:id="rId5"/>
              </a:rPr>
              <a:t>https://</a:t>
            </a:r>
            <a:r>
              <a:rPr lang="de-DE" sz="1100" dirty="0" smtClean="0">
                <a:hlinkClick r:id="rId5"/>
              </a:rPr>
              <a:t>de.ifixit.com/Teardown/iPhone+8+Teardown/97481</a:t>
            </a:r>
            <a:r>
              <a:rPr lang="de-DE" sz="1100" dirty="0" smtClean="0"/>
              <a:t> </a:t>
            </a:r>
            <a:endParaRPr lang="de-DE" sz="11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Literature</a:t>
            </a:r>
            <a:endParaRPr lang="en-US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course follows (roughly) the books:</a:t>
            </a:r>
          </a:p>
          <a:p>
            <a:pPr marL="13454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A. S. Tanenbaum, T. Austin:</a:t>
            </a:r>
            <a:br>
              <a:rPr lang="en-US" dirty="0" smtClean="0"/>
            </a:br>
            <a:r>
              <a:rPr lang="en-US" dirty="0" smtClean="0"/>
              <a:t>Structured Computer Organization, 6. edition, Pearson, 2013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Rechnerarchitektur</a:t>
            </a:r>
            <a:r>
              <a:rPr lang="en-US" dirty="0" smtClean="0"/>
              <a:t>, 6. </a:t>
            </a:r>
            <a:r>
              <a:rPr lang="en-US" dirty="0" err="1" smtClean="0"/>
              <a:t>Auflage</a:t>
            </a:r>
            <a:r>
              <a:rPr lang="en-US" dirty="0" smtClean="0"/>
              <a:t>, Pearson </a:t>
            </a:r>
            <a:r>
              <a:rPr lang="en-US" dirty="0" err="1" smtClean="0"/>
              <a:t>Studium</a:t>
            </a:r>
            <a:r>
              <a:rPr lang="en-US" dirty="0" smtClean="0"/>
              <a:t>, 2014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D. A. Patterson, J. L. </a:t>
            </a:r>
            <a:r>
              <a:rPr lang="en-US" dirty="0" err="1" smtClean="0"/>
              <a:t>Hennesy</a:t>
            </a:r>
            <a:r>
              <a:rPr lang="en-US" dirty="0" smtClean="0"/>
              <a:t>: Computer Organization and Design, 5. edition, Morgan Kaufmann, 2013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Rechnerorganisation</a:t>
            </a:r>
            <a:r>
              <a:rPr lang="en-US" dirty="0" smtClean="0"/>
              <a:t> und -</a:t>
            </a:r>
            <a:r>
              <a:rPr lang="en-US" dirty="0" err="1" smtClean="0"/>
              <a:t>entwurf</a:t>
            </a:r>
            <a:r>
              <a:rPr lang="en-US" dirty="0" smtClean="0"/>
              <a:t>, 5. </a:t>
            </a:r>
            <a:r>
              <a:rPr lang="en-US" dirty="0" err="1" smtClean="0"/>
              <a:t>Auflage</a:t>
            </a:r>
            <a:r>
              <a:rPr lang="en-US" dirty="0" smtClean="0"/>
              <a:t>, De </a:t>
            </a:r>
            <a:r>
              <a:rPr lang="en-US" dirty="0" err="1" smtClean="0"/>
              <a:t>Gruyter</a:t>
            </a:r>
            <a:r>
              <a:rPr lang="en-US" dirty="0" smtClean="0"/>
              <a:t>, 2016</a:t>
            </a:r>
          </a:p>
          <a:p>
            <a:endParaRPr lang="en-U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877621" y="3675942"/>
            <a:ext cx="1770773" cy="2186139"/>
          </a:xfrm>
          <a:prstGeom prst="rect">
            <a:avLst/>
          </a:prstGeom>
        </p:spPr>
      </p:pic>
      <p:sp>
        <p:nvSpPr>
          <p:cNvPr id="17416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 II - Computer Architecture</a:t>
            </a:r>
            <a:endParaRPr lang="en-US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0626" y="1324955"/>
            <a:ext cx="1768879" cy="230924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594" y="1299733"/>
            <a:ext cx="1514833" cy="235483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8131" y="3810181"/>
            <a:ext cx="1583758" cy="22324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3301999" y="4231404"/>
            <a:ext cx="8555570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de-DE" dirty="0" smtClean="0">
                <a:latin typeface="+mn-lt"/>
              </a:rPr>
              <a:t>Modul</a:t>
            </a:r>
          </a:p>
          <a:p>
            <a:pPr algn="r"/>
            <a:r>
              <a:rPr lang="de-DE" dirty="0" smtClean="0">
                <a:latin typeface="+mn-lt"/>
              </a:rPr>
              <a:t>Rechnerarchitektur, </a:t>
            </a:r>
          </a:p>
          <a:p>
            <a:pPr algn="r"/>
            <a:r>
              <a:rPr lang="de-DE" dirty="0" smtClean="0">
                <a:latin typeface="+mn-lt"/>
              </a:rPr>
              <a:t>Betriebs- und </a:t>
            </a:r>
          </a:p>
          <a:p>
            <a:pPr algn="r"/>
            <a:r>
              <a:rPr lang="de-DE" dirty="0" smtClean="0">
                <a:latin typeface="+mn-lt"/>
              </a:rPr>
              <a:t>Kommunikationssysteme</a:t>
            </a:r>
          </a:p>
          <a:p>
            <a:pPr algn="r"/>
            <a:endParaRPr lang="de-DE" dirty="0">
              <a:latin typeface="+mn-lt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Veranstaltungen</a:t>
            </a:r>
            <a:r>
              <a:rPr lang="en-US" dirty="0" smtClean="0"/>
              <a:t> der </a:t>
            </a:r>
            <a:r>
              <a:rPr lang="en-US" dirty="0" err="1" smtClean="0"/>
              <a:t>Technischen</a:t>
            </a:r>
            <a:r>
              <a:rPr lang="en-US" dirty="0" smtClean="0"/>
              <a:t> </a:t>
            </a:r>
            <a:r>
              <a:rPr lang="en-US" dirty="0" err="1" smtClean="0"/>
              <a:t>Informatik</a:t>
            </a:r>
            <a:endParaRPr lang="en-US" dirty="0" smtClean="0"/>
          </a:p>
        </p:txBody>
      </p:sp>
      <p:sp>
        <p:nvSpPr>
          <p:cNvPr id="717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 II - Computer Architecture</a:t>
            </a:r>
            <a:endParaRPr lang="en-US"/>
          </a:p>
        </p:txBody>
      </p:sp>
      <p:sp>
        <p:nvSpPr>
          <p:cNvPr id="7175" name="Rectangle 59" descr="Diagonal weit nach oben"/>
          <p:cNvSpPr>
            <a:spLocks noChangeArrowheads="1"/>
          </p:cNvSpPr>
          <p:nvPr/>
        </p:nvSpPr>
        <p:spPr bwMode="auto">
          <a:xfrm>
            <a:off x="3359151" y="2913277"/>
            <a:ext cx="5218113" cy="619563"/>
          </a:xfrm>
          <a:prstGeom prst="rect">
            <a:avLst/>
          </a:prstGeom>
          <a:pattFill prst="wdUpDiag">
            <a:fgClr>
              <a:srgbClr val="FFFFCC"/>
            </a:fgClr>
            <a:bgClr>
              <a:srgbClr val="DADAF6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 dirty="0">
                <a:latin typeface="Arial" pitchFamily="34" charset="0"/>
              </a:rPr>
              <a:t>Telematik </a:t>
            </a:r>
          </a:p>
          <a:p>
            <a:pPr algn="ctr" eaLnBrk="0" hangingPunct="0"/>
            <a:r>
              <a:rPr lang="en-US" sz="1200" dirty="0" err="1">
                <a:latin typeface="Arial" pitchFamily="34" charset="0"/>
              </a:rPr>
              <a:t>Protokolle</a:t>
            </a:r>
            <a:r>
              <a:rPr lang="en-US" sz="1200" dirty="0">
                <a:latin typeface="Arial" pitchFamily="34" charset="0"/>
              </a:rPr>
              <a:t>, </a:t>
            </a:r>
            <a:r>
              <a:rPr lang="en-US" sz="1200" dirty="0" err="1">
                <a:latin typeface="Arial" pitchFamily="34" charset="0"/>
              </a:rPr>
              <a:t>Dienste</a:t>
            </a:r>
            <a:r>
              <a:rPr lang="en-US" sz="1200" dirty="0">
                <a:latin typeface="Arial" pitchFamily="34" charset="0"/>
              </a:rPr>
              <a:t>, Standards, LAN, Internet, TCP/IP, WWW, Sicherheit, </a:t>
            </a:r>
            <a:r>
              <a:rPr lang="en-US" sz="1200" dirty="0" err="1">
                <a:latin typeface="Arial" pitchFamily="34" charset="0"/>
              </a:rPr>
              <a:t>Dienstgüte</a:t>
            </a:r>
            <a:r>
              <a:rPr lang="en-US" sz="1200" dirty="0">
                <a:latin typeface="Arial" pitchFamily="34" charset="0"/>
              </a:rPr>
              <a:t>, Multimedia, IPv6, MPLS</a:t>
            </a:r>
          </a:p>
        </p:txBody>
      </p:sp>
      <p:sp>
        <p:nvSpPr>
          <p:cNvPr id="7176" name="Text Box 60"/>
          <p:cNvSpPr txBox="1">
            <a:spLocks noChangeArrowheads="1"/>
          </p:cNvSpPr>
          <p:nvPr/>
        </p:nvSpPr>
        <p:spPr bwMode="auto">
          <a:xfrm>
            <a:off x="2711451" y="2908722"/>
            <a:ext cx="592138" cy="64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b="1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</a:t>
            </a:r>
            <a:endParaRPr lang="en-US" sz="36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7177" name="Rectangle 61"/>
          <p:cNvSpPr>
            <a:spLocks noChangeArrowheads="1"/>
          </p:cNvSpPr>
          <p:nvPr/>
        </p:nvSpPr>
        <p:spPr bwMode="auto">
          <a:xfrm>
            <a:off x="3359151" y="4995192"/>
            <a:ext cx="5218113" cy="619563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 dirty="0" err="1">
                <a:latin typeface="Arial" pitchFamily="34" charset="0"/>
              </a:rPr>
              <a:t>Rechnerarchitektur</a:t>
            </a:r>
            <a:r>
              <a:rPr lang="en-US" sz="1600" b="1" dirty="0">
                <a:latin typeface="Arial" pitchFamily="34" charset="0"/>
              </a:rPr>
              <a:t> (TI II)</a:t>
            </a:r>
          </a:p>
          <a:p>
            <a:pPr algn="ctr" eaLnBrk="0" hangingPunct="0"/>
            <a:r>
              <a:rPr lang="en-US" sz="1200" dirty="0">
                <a:latin typeface="Arial" pitchFamily="34" charset="0"/>
              </a:rPr>
              <a:t>Harvard/v. Neumann, </a:t>
            </a:r>
            <a:r>
              <a:rPr lang="en-US" sz="1200" dirty="0" err="1">
                <a:latin typeface="Arial" pitchFamily="34" charset="0"/>
              </a:rPr>
              <a:t>Mikroarchitektur</a:t>
            </a:r>
            <a:r>
              <a:rPr lang="en-US" sz="1200" dirty="0">
                <a:latin typeface="Arial" pitchFamily="34" charset="0"/>
              </a:rPr>
              <a:t>, RISC/CISC, VLIW, Pipelining, Cache, </a:t>
            </a:r>
            <a:r>
              <a:rPr lang="en-US" sz="1200" dirty="0" err="1">
                <a:latin typeface="Arial" pitchFamily="34" charset="0"/>
              </a:rPr>
              <a:t>Speicherhierarchie</a:t>
            </a:r>
            <a:r>
              <a:rPr lang="en-US" sz="1200" dirty="0">
                <a:latin typeface="Arial" pitchFamily="34" charset="0"/>
              </a:rPr>
              <a:t>, Assembler, </a:t>
            </a:r>
            <a:r>
              <a:rPr lang="en-US" sz="1200" dirty="0" err="1">
                <a:latin typeface="Arial" pitchFamily="34" charset="0"/>
              </a:rPr>
              <a:t>Multiprozessorsysteme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7178" name="Text Box 62"/>
          <p:cNvSpPr txBox="1">
            <a:spLocks noChangeArrowheads="1"/>
          </p:cNvSpPr>
          <p:nvPr/>
        </p:nvSpPr>
        <p:spPr bwMode="auto">
          <a:xfrm>
            <a:off x="2711451" y="4975451"/>
            <a:ext cx="592138" cy="64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b="1" dirty="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</a:t>
            </a:r>
          </a:p>
        </p:txBody>
      </p:sp>
      <p:sp>
        <p:nvSpPr>
          <p:cNvPr id="7179" name="Rectangle 63"/>
          <p:cNvSpPr>
            <a:spLocks noChangeArrowheads="1"/>
          </p:cNvSpPr>
          <p:nvPr/>
        </p:nvSpPr>
        <p:spPr bwMode="auto">
          <a:xfrm>
            <a:off x="3359151" y="4301220"/>
            <a:ext cx="5218113" cy="619563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 dirty="0" err="1">
                <a:latin typeface="Arial" pitchFamily="34" charset="0"/>
              </a:rPr>
              <a:t>Betriebs</a:t>
            </a:r>
            <a:r>
              <a:rPr lang="en-US" sz="1600" b="1" dirty="0">
                <a:latin typeface="Arial" pitchFamily="34" charset="0"/>
              </a:rPr>
              <a:t>- und </a:t>
            </a:r>
            <a:r>
              <a:rPr lang="en-US" sz="1600" b="1" dirty="0" err="1">
                <a:latin typeface="Arial" pitchFamily="34" charset="0"/>
              </a:rPr>
              <a:t>Kommunikationssysteme</a:t>
            </a:r>
            <a:r>
              <a:rPr lang="en-US" sz="1600" b="1" dirty="0">
                <a:latin typeface="Arial" pitchFamily="34" charset="0"/>
              </a:rPr>
              <a:t> (TI III)</a:t>
            </a:r>
          </a:p>
          <a:p>
            <a:pPr algn="ctr" eaLnBrk="0" hangingPunct="0"/>
            <a:r>
              <a:rPr lang="en-US" sz="1200" dirty="0" err="1">
                <a:latin typeface="Arial" pitchFamily="34" charset="0"/>
              </a:rPr>
              <a:t>Ein</a:t>
            </a:r>
            <a:r>
              <a:rPr lang="en-US" sz="1200" dirty="0">
                <a:latin typeface="Arial" pitchFamily="34" charset="0"/>
              </a:rPr>
              <a:t>-/</a:t>
            </a:r>
            <a:r>
              <a:rPr lang="en-US" sz="1200" dirty="0" err="1">
                <a:latin typeface="Arial" pitchFamily="34" charset="0"/>
              </a:rPr>
              <a:t>Ausgabe</a:t>
            </a:r>
            <a:r>
              <a:rPr lang="en-US" sz="1200" dirty="0">
                <a:latin typeface="Arial" pitchFamily="34" charset="0"/>
              </a:rPr>
              <a:t>, DMA/PIO, </a:t>
            </a:r>
            <a:r>
              <a:rPr lang="en-US" sz="1200" dirty="0" err="1">
                <a:latin typeface="Arial" pitchFamily="34" charset="0"/>
              </a:rPr>
              <a:t>Unterbrechungen</a:t>
            </a:r>
            <a:r>
              <a:rPr lang="en-US" sz="1200" dirty="0">
                <a:latin typeface="Arial" pitchFamily="34" charset="0"/>
              </a:rPr>
              <a:t>, Puffer, </a:t>
            </a:r>
            <a:r>
              <a:rPr lang="en-US" sz="1200" dirty="0" err="1">
                <a:latin typeface="Arial" pitchFamily="34" charset="0"/>
              </a:rPr>
              <a:t>Prozesse</a:t>
            </a:r>
            <a:r>
              <a:rPr lang="en-US" sz="1200" dirty="0">
                <a:latin typeface="Arial" pitchFamily="34" charset="0"/>
              </a:rPr>
              <a:t>/Threads, UNIX/Windows, </a:t>
            </a:r>
            <a:r>
              <a:rPr lang="en-US" sz="1200" dirty="0" err="1">
                <a:latin typeface="Arial" pitchFamily="34" charset="0"/>
              </a:rPr>
              <a:t>Netze</a:t>
            </a:r>
            <a:r>
              <a:rPr lang="en-US" sz="1200" dirty="0">
                <a:latin typeface="Arial" pitchFamily="34" charset="0"/>
              </a:rPr>
              <a:t>, </a:t>
            </a:r>
            <a:r>
              <a:rPr lang="en-US" sz="1200" dirty="0" err="1">
                <a:latin typeface="Arial" pitchFamily="34" charset="0"/>
              </a:rPr>
              <a:t>Medienzugriff</a:t>
            </a:r>
            <a:r>
              <a:rPr lang="en-US" sz="1200" dirty="0">
                <a:latin typeface="Arial" pitchFamily="34" charset="0"/>
              </a:rPr>
              <a:t>, </a:t>
            </a:r>
            <a:r>
              <a:rPr lang="en-US" sz="1200" dirty="0" err="1">
                <a:latin typeface="Arial" pitchFamily="34" charset="0"/>
              </a:rPr>
              <a:t>Protokolle</a:t>
            </a:r>
            <a:r>
              <a:rPr lang="en-US" sz="1200" dirty="0">
                <a:latin typeface="Arial" pitchFamily="34" charset="0"/>
              </a:rPr>
              <a:t>, TCP/IP, Internet</a:t>
            </a:r>
          </a:p>
        </p:txBody>
      </p:sp>
      <p:sp>
        <p:nvSpPr>
          <p:cNvPr id="7180" name="Text Box 64"/>
          <p:cNvSpPr txBox="1">
            <a:spLocks noChangeArrowheads="1"/>
          </p:cNvSpPr>
          <p:nvPr/>
        </p:nvSpPr>
        <p:spPr bwMode="auto">
          <a:xfrm>
            <a:off x="2709864" y="4286035"/>
            <a:ext cx="5966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b="1" dirty="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</a:t>
            </a:r>
          </a:p>
        </p:txBody>
      </p:sp>
      <p:sp>
        <p:nvSpPr>
          <p:cNvPr id="7181" name="Rectangle 65"/>
          <p:cNvSpPr>
            <a:spLocks noChangeArrowheads="1"/>
          </p:cNvSpPr>
          <p:nvPr/>
        </p:nvSpPr>
        <p:spPr bwMode="auto">
          <a:xfrm>
            <a:off x="3359151" y="5689163"/>
            <a:ext cx="5218113" cy="619563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 dirty="0" err="1">
                <a:latin typeface="Arial" pitchFamily="34" charset="0"/>
              </a:rPr>
              <a:t>Grundlagen</a:t>
            </a:r>
            <a:r>
              <a:rPr lang="en-US" sz="1600" b="1" dirty="0">
                <a:latin typeface="Arial" pitchFamily="34" charset="0"/>
              </a:rPr>
              <a:t> der </a:t>
            </a:r>
            <a:r>
              <a:rPr lang="en-US" sz="1600" b="1" dirty="0" err="1">
                <a:latin typeface="Arial" pitchFamily="34" charset="0"/>
              </a:rPr>
              <a:t>Technischen</a:t>
            </a:r>
            <a:r>
              <a:rPr lang="en-US" sz="1600" b="1" dirty="0">
                <a:latin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</a:rPr>
              <a:t>Informatik</a:t>
            </a:r>
            <a:r>
              <a:rPr lang="en-US" sz="1600" b="1" dirty="0">
                <a:latin typeface="Arial" pitchFamily="34" charset="0"/>
              </a:rPr>
              <a:t> (TI I)</a:t>
            </a:r>
          </a:p>
          <a:p>
            <a:pPr algn="ctr" eaLnBrk="0" hangingPunct="0"/>
            <a:r>
              <a:rPr lang="en-US" sz="1200" dirty="0" err="1">
                <a:latin typeface="Arial" pitchFamily="34" charset="0"/>
              </a:rPr>
              <a:t>Schaltnetze</a:t>
            </a:r>
            <a:r>
              <a:rPr lang="en-US" sz="1200" dirty="0">
                <a:latin typeface="Arial" pitchFamily="34" charset="0"/>
              </a:rPr>
              <a:t>, </a:t>
            </a:r>
            <a:r>
              <a:rPr lang="en-US" sz="1200" dirty="0" err="1">
                <a:latin typeface="Arial" pitchFamily="34" charset="0"/>
              </a:rPr>
              <a:t>Schaltwerke</a:t>
            </a:r>
            <a:r>
              <a:rPr lang="en-US" sz="1200" dirty="0">
                <a:latin typeface="Arial" pitchFamily="34" charset="0"/>
              </a:rPr>
              <a:t>, </a:t>
            </a:r>
            <a:r>
              <a:rPr lang="en-US" sz="1200" dirty="0" err="1">
                <a:latin typeface="Arial" pitchFamily="34" charset="0"/>
              </a:rPr>
              <a:t>Logikminimierung</a:t>
            </a:r>
            <a:r>
              <a:rPr lang="en-US" sz="1200" dirty="0">
                <a:latin typeface="Arial" pitchFamily="34" charset="0"/>
              </a:rPr>
              <a:t>, </a:t>
            </a:r>
            <a:r>
              <a:rPr lang="en-US" sz="1200" dirty="0" err="1">
                <a:latin typeface="Arial" pitchFamily="34" charset="0"/>
              </a:rPr>
              <a:t>Gatter</a:t>
            </a:r>
            <a:r>
              <a:rPr lang="en-US" sz="1200" dirty="0">
                <a:latin typeface="Arial" pitchFamily="34" charset="0"/>
              </a:rPr>
              <a:t>, </a:t>
            </a:r>
            <a:r>
              <a:rPr lang="en-US" sz="1200" dirty="0" err="1">
                <a:latin typeface="Arial" pitchFamily="34" charset="0"/>
              </a:rPr>
              <a:t>Speicher</a:t>
            </a:r>
            <a:r>
              <a:rPr lang="en-US" sz="1200" dirty="0">
                <a:latin typeface="Arial" pitchFamily="34" charset="0"/>
              </a:rPr>
              <a:t>, </a:t>
            </a:r>
            <a:r>
              <a:rPr lang="en-US" sz="1200" dirty="0" err="1">
                <a:latin typeface="Arial" pitchFamily="34" charset="0"/>
              </a:rPr>
              <a:t>Halbleiter</a:t>
            </a:r>
            <a:r>
              <a:rPr lang="en-US" sz="1200" dirty="0">
                <a:latin typeface="Arial" pitchFamily="34" charset="0"/>
              </a:rPr>
              <a:t>, </a:t>
            </a:r>
            <a:r>
              <a:rPr lang="en-US" sz="1200" dirty="0" err="1">
                <a:latin typeface="Arial" pitchFamily="34" charset="0"/>
              </a:rPr>
              <a:t>Transistoren</a:t>
            </a:r>
            <a:r>
              <a:rPr lang="en-US" sz="1200" dirty="0">
                <a:latin typeface="Arial" pitchFamily="34" charset="0"/>
              </a:rPr>
              <a:t>, CMOS, AD/DA-</a:t>
            </a:r>
            <a:r>
              <a:rPr lang="en-US" sz="1200" dirty="0" err="1">
                <a:latin typeface="Arial" pitchFamily="34" charset="0"/>
              </a:rPr>
              <a:t>Umsetzer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7182" name="Text Box 66"/>
          <p:cNvSpPr txBox="1">
            <a:spLocks noChangeArrowheads="1"/>
          </p:cNvSpPr>
          <p:nvPr/>
        </p:nvSpPr>
        <p:spPr bwMode="auto">
          <a:xfrm>
            <a:off x="2711451" y="5664866"/>
            <a:ext cx="592138" cy="64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b="1" dirty="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</a:t>
            </a:r>
          </a:p>
        </p:txBody>
      </p:sp>
      <p:sp>
        <p:nvSpPr>
          <p:cNvPr id="7183" name="Rectangle 67"/>
          <p:cNvSpPr>
            <a:spLocks noChangeArrowheads="1"/>
          </p:cNvSpPr>
          <p:nvPr/>
        </p:nvSpPr>
        <p:spPr bwMode="auto">
          <a:xfrm>
            <a:off x="8976320" y="2094459"/>
            <a:ext cx="2818657" cy="6195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 dirty="0" err="1" smtClean="0">
                <a:latin typeface="Arial" pitchFamily="34" charset="0"/>
              </a:rPr>
              <a:t>Mikroprozessorpraktikum</a:t>
            </a:r>
            <a:endParaRPr lang="en-US" sz="1600" b="1" dirty="0">
              <a:latin typeface="Arial" pitchFamily="34" charset="0"/>
            </a:endParaRPr>
          </a:p>
        </p:txBody>
      </p:sp>
      <p:grpSp>
        <p:nvGrpSpPr>
          <p:cNvPr id="7186" name="Group 70"/>
          <p:cNvGrpSpPr>
            <a:grpSpLocks/>
          </p:cNvGrpSpPr>
          <p:nvPr/>
        </p:nvGrpSpPr>
        <p:grpSpPr bwMode="auto">
          <a:xfrm>
            <a:off x="1524001" y="3555619"/>
            <a:ext cx="1239838" cy="823047"/>
            <a:chOff x="144" y="2208"/>
            <a:chExt cx="781" cy="542"/>
          </a:xfrm>
        </p:grpSpPr>
        <p:sp>
          <p:nvSpPr>
            <p:cNvPr id="7201" name="Rectangle 71"/>
            <p:cNvSpPr>
              <a:spLocks noChangeArrowheads="1"/>
            </p:cNvSpPr>
            <p:nvPr/>
          </p:nvSpPr>
          <p:spPr bwMode="auto">
            <a:xfrm>
              <a:off x="144" y="2208"/>
              <a:ext cx="781" cy="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FF0000"/>
                  </a:solidFill>
                  <a:latin typeface="Arial" pitchFamily="34" charset="0"/>
                  <a:sym typeface="Wingdings" pitchFamily="2" charset="2"/>
                </a:rPr>
                <a:t> </a:t>
              </a:r>
              <a:r>
                <a:rPr lang="en-US" sz="1400">
                  <a:latin typeface="Arial" pitchFamily="34" charset="0"/>
                  <a:sym typeface="Wingdings" pitchFamily="2" charset="2"/>
                </a:rPr>
                <a:t>Semester</a:t>
              </a:r>
            </a:p>
            <a:p>
              <a:pPr eaLnBrk="0" hangingPunct="0"/>
              <a:r>
                <a:rPr lang="en-US" sz="1400">
                  <a:latin typeface="Arial" pitchFamily="34" charset="0"/>
                  <a:sym typeface="Wingdings" pitchFamily="2" charset="2"/>
                </a:rPr>
                <a:t>      Bachelor</a:t>
              </a:r>
            </a:p>
            <a:p>
              <a:pPr eaLnBrk="0" hangingPunct="0"/>
              <a:r>
                <a:rPr lang="en-US" sz="1400">
                  <a:latin typeface="Arial" pitchFamily="34" charset="0"/>
                  <a:sym typeface="Wingdings" pitchFamily="2" charset="2"/>
                </a:rPr>
                <a:t>      Master</a:t>
              </a:r>
            </a:p>
          </p:txBody>
        </p:sp>
        <p:sp>
          <p:nvSpPr>
            <p:cNvPr id="7202" name="Rectangle 72"/>
            <p:cNvSpPr>
              <a:spLocks noChangeArrowheads="1"/>
            </p:cNvSpPr>
            <p:nvPr/>
          </p:nvSpPr>
          <p:spPr bwMode="auto">
            <a:xfrm>
              <a:off x="192" y="2448"/>
              <a:ext cx="144" cy="96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7203" name="Rectangle 73"/>
            <p:cNvSpPr>
              <a:spLocks noChangeArrowheads="1"/>
            </p:cNvSpPr>
            <p:nvPr/>
          </p:nvSpPr>
          <p:spPr bwMode="auto">
            <a:xfrm>
              <a:off x="192" y="2592"/>
              <a:ext cx="144" cy="9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7187" name="Rectangle 74"/>
          <p:cNvSpPr>
            <a:spLocks noChangeArrowheads="1"/>
          </p:cNvSpPr>
          <p:nvPr/>
        </p:nvSpPr>
        <p:spPr bwMode="auto">
          <a:xfrm>
            <a:off x="6456040" y="1754932"/>
            <a:ext cx="1511524" cy="968241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 dirty="0">
                <a:latin typeface="Arial" pitchFamily="34" charset="0"/>
              </a:rPr>
              <a:t>Seminar </a:t>
            </a:r>
            <a:r>
              <a:rPr lang="en-US" sz="1600" b="1" dirty="0" err="1">
                <a:latin typeface="Arial" pitchFamily="34" charset="0"/>
              </a:rPr>
              <a:t>Technische</a:t>
            </a:r>
            <a:r>
              <a:rPr lang="en-US" sz="1600" b="1" dirty="0">
                <a:latin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</a:rPr>
              <a:t>Informatik</a:t>
            </a:r>
            <a:endParaRPr lang="en-US" sz="1600" b="1" dirty="0">
              <a:latin typeface="Arial" pitchFamily="34" charset="0"/>
            </a:endParaRPr>
          </a:p>
        </p:txBody>
      </p:sp>
      <p:sp>
        <p:nvSpPr>
          <p:cNvPr id="7190" name="Rectangle 77"/>
          <p:cNvSpPr>
            <a:spLocks noChangeArrowheads="1"/>
          </p:cNvSpPr>
          <p:nvPr/>
        </p:nvSpPr>
        <p:spPr bwMode="auto">
          <a:xfrm>
            <a:off x="2086330" y="2091785"/>
            <a:ext cx="1378497" cy="6195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 dirty="0" err="1" smtClean="0">
                <a:latin typeface="Arial" pitchFamily="34" charset="0"/>
              </a:rPr>
              <a:t>Verteilte</a:t>
            </a:r>
            <a:r>
              <a:rPr lang="en-US" sz="1600" b="1" dirty="0" smtClean="0">
                <a:latin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</a:rPr>
              <a:t>Systeme</a:t>
            </a:r>
            <a:endParaRPr lang="en-US" sz="1600" b="1" dirty="0">
              <a:latin typeface="Arial" pitchFamily="34" charset="0"/>
            </a:endParaRPr>
          </a:p>
        </p:txBody>
      </p:sp>
      <p:sp>
        <p:nvSpPr>
          <p:cNvPr id="7192" name="Rectangle 79"/>
          <p:cNvSpPr>
            <a:spLocks noChangeArrowheads="1"/>
          </p:cNvSpPr>
          <p:nvPr/>
        </p:nvSpPr>
        <p:spPr bwMode="auto">
          <a:xfrm>
            <a:off x="4297256" y="1614304"/>
            <a:ext cx="1870671" cy="841179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 dirty="0" err="1" smtClean="0">
                <a:latin typeface="Arial" pitchFamily="34" charset="0"/>
              </a:rPr>
              <a:t>Softwareprojekt</a:t>
            </a:r>
            <a:r>
              <a:rPr lang="en-US" sz="1600" b="1" dirty="0" smtClean="0">
                <a:latin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</a:rPr>
              <a:t>Technische</a:t>
            </a:r>
            <a:r>
              <a:rPr lang="en-US" sz="1600" b="1" dirty="0" smtClean="0">
                <a:latin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</a:rPr>
              <a:t>Informatik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7194" name="Rectangle 82"/>
          <p:cNvSpPr>
            <a:spLocks noChangeArrowheads="1"/>
          </p:cNvSpPr>
          <p:nvPr/>
        </p:nvSpPr>
        <p:spPr bwMode="auto">
          <a:xfrm>
            <a:off x="8226375" y="1206415"/>
            <a:ext cx="2303612" cy="6195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 dirty="0" err="1" smtClean="0">
                <a:latin typeface="Arial" pitchFamily="34" charset="0"/>
              </a:rPr>
              <a:t>Mobilkommunikation</a:t>
            </a:r>
            <a:endParaRPr lang="en-US" sz="1600" b="1" dirty="0">
              <a:latin typeface="Arial" pitchFamily="34" charset="0"/>
            </a:endParaRPr>
          </a:p>
        </p:txBody>
      </p:sp>
      <p:sp>
        <p:nvSpPr>
          <p:cNvPr id="7197" name="Rectangle 85"/>
          <p:cNvSpPr>
            <a:spLocks noChangeArrowheads="1"/>
          </p:cNvSpPr>
          <p:nvPr/>
        </p:nvSpPr>
        <p:spPr bwMode="auto">
          <a:xfrm>
            <a:off x="2259361" y="1270915"/>
            <a:ext cx="1654647" cy="51630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 dirty="0" err="1" smtClean="0">
                <a:latin typeface="Arial" pitchFamily="34" charset="0"/>
              </a:rPr>
              <a:t>Forschungs</a:t>
            </a:r>
            <a:r>
              <a:rPr lang="en-US" sz="1600" b="1" dirty="0" smtClean="0">
                <a:latin typeface="Arial" pitchFamily="34" charset="0"/>
              </a:rPr>
              <a:t>-seminar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7198" name="Rectangle 87"/>
          <p:cNvSpPr>
            <a:spLocks noChangeArrowheads="1"/>
          </p:cNvSpPr>
          <p:nvPr/>
        </p:nvSpPr>
        <p:spPr bwMode="auto">
          <a:xfrm>
            <a:off x="3359151" y="3607249"/>
            <a:ext cx="5218113" cy="619563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>
                <a:latin typeface="Arial" pitchFamily="34" charset="0"/>
              </a:rPr>
              <a:t>Praktikum Technische Informatik (TI IV)</a:t>
            </a:r>
          </a:p>
          <a:p>
            <a:pPr algn="ctr" eaLnBrk="0" hangingPunct="0"/>
            <a:r>
              <a:rPr lang="en-US" sz="1200">
                <a:latin typeface="Arial" pitchFamily="34" charset="0"/>
              </a:rPr>
              <a:t>Eingebettete Systeme, Schnittstellen, Treiber, Betriebssystem – programmieren, vernetzen, interagieren</a:t>
            </a:r>
          </a:p>
        </p:txBody>
      </p:sp>
      <p:sp>
        <p:nvSpPr>
          <p:cNvPr id="7199" name="Text Box 88"/>
          <p:cNvSpPr txBox="1">
            <a:spLocks noChangeArrowheads="1"/>
          </p:cNvSpPr>
          <p:nvPr/>
        </p:nvSpPr>
        <p:spPr bwMode="auto">
          <a:xfrm>
            <a:off x="2709864" y="3596619"/>
            <a:ext cx="592138" cy="64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b="1" dirty="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</a:t>
            </a:r>
          </a:p>
        </p:txBody>
      </p:sp>
      <p:sp>
        <p:nvSpPr>
          <p:cNvPr id="37" name="Rectangle 77"/>
          <p:cNvSpPr>
            <a:spLocks noChangeArrowheads="1"/>
          </p:cNvSpPr>
          <p:nvPr/>
        </p:nvSpPr>
        <p:spPr bwMode="auto">
          <a:xfrm>
            <a:off x="415026" y="1406580"/>
            <a:ext cx="1521546" cy="72043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 dirty="0" err="1" smtClean="0">
                <a:latin typeface="Arial" pitchFamily="34" charset="0"/>
              </a:rPr>
              <a:t>Zuverlässige</a:t>
            </a:r>
            <a:r>
              <a:rPr lang="en-US" sz="1600" b="1" dirty="0" smtClean="0">
                <a:latin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</a:rPr>
              <a:t>Systeme</a:t>
            </a:r>
            <a:endParaRPr lang="en-US" sz="1600" b="1" dirty="0">
              <a:latin typeface="Arial" pitchFamily="34" charset="0"/>
            </a:endParaRPr>
          </a:p>
        </p:txBody>
      </p:sp>
      <p:sp>
        <p:nvSpPr>
          <p:cNvPr id="38" name="Rectangle 65"/>
          <p:cNvSpPr>
            <a:spLocks noChangeArrowheads="1"/>
          </p:cNvSpPr>
          <p:nvPr/>
        </p:nvSpPr>
        <p:spPr bwMode="auto">
          <a:xfrm>
            <a:off x="428627" y="4737897"/>
            <a:ext cx="2013744" cy="881926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b="1" dirty="0" err="1" smtClean="0">
                <a:latin typeface="Arial" pitchFamily="34" charset="0"/>
              </a:rPr>
              <a:t>Proseminar</a:t>
            </a:r>
            <a:r>
              <a:rPr lang="en-US" sz="1600" b="1" dirty="0" smtClean="0">
                <a:latin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</a:rPr>
              <a:t>Technische</a:t>
            </a:r>
            <a:r>
              <a:rPr lang="en-US" sz="1600" b="1" dirty="0" smtClean="0">
                <a:latin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</a:rPr>
              <a:t>Informatik</a:t>
            </a:r>
            <a:endParaRPr lang="en-US" sz="1200" dirty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Organisation</a:t>
            </a:r>
            <a:endParaRPr lang="en-US" dirty="0" smtClean="0"/>
          </a:p>
        </p:txBody>
      </p:sp>
      <p:sp>
        <p:nvSpPr>
          <p:cNvPr id="9220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Vorlesung</a:t>
            </a:r>
          </a:p>
          <a:p>
            <a:pPr lvl="1"/>
            <a:r>
              <a:rPr lang="de-DE" dirty="0" smtClean="0"/>
              <a:t>Freitags, 10:00-12:00h, HS, </a:t>
            </a:r>
            <a:r>
              <a:rPr lang="de-DE" dirty="0" err="1" smtClean="0"/>
              <a:t>Takustr</a:t>
            </a:r>
            <a:r>
              <a:rPr lang="de-DE" dirty="0" smtClean="0"/>
              <a:t>. 9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Sprechstunde</a:t>
            </a:r>
          </a:p>
          <a:p>
            <a:pPr lvl="1"/>
            <a:r>
              <a:rPr lang="de-DE" dirty="0" smtClean="0"/>
              <a:t>Dienstags, 14:00-15:00h, Raum 156, T9</a:t>
            </a:r>
          </a:p>
          <a:p>
            <a:pPr lvl="1"/>
            <a:r>
              <a:rPr lang="de-DE" dirty="0" smtClean="0"/>
              <a:t>Tutoren: während der Tutorien (und im </a:t>
            </a:r>
            <a:r>
              <a:rPr lang="de-DE" dirty="0" err="1" smtClean="0"/>
              <a:t>Lernraum</a:t>
            </a:r>
            <a:r>
              <a:rPr lang="de-DE" dirty="0" smtClean="0"/>
              <a:t>!)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Tutorien</a:t>
            </a:r>
          </a:p>
          <a:p>
            <a:pPr lvl="1"/>
            <a:r>
              <a:rPr lang="de-DE" dirty="0" smtClean="0"/>
              <a:t>Max. 20 Student/innen pro Gruppe</a:t>
            </a:r>
          </a:p>
          <a:p>
            <a:pPr lvl="1"/>
            <a:r>
              <a:rPr lang="de-DE" dirty="0" smtClean="0"/>
              <a:t>Zeiten siehe KVV und nächste Folie</a:t>
            </a:r>
          </a:p>
          <a:p>
            <a:pPr lvl="1"/>
            <a:r>
              <a:rPr lang="de-DE" dirty="0" smtClean="0"/>
              <a:t>Registrierung im KVV</a:t>
            </a:r>
          </a:p>
        </p:txBody>
      </p:sp>
      <p:sp>
        <p:nvSpPr>
          <p:cNvPr id="8196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TI II - Computer Architecture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Organisation</a:t>
            </a:r>
            <a:r>
              <a:rPr lang="en-US" dirty="0"/>
              <a:t> – </a:t>
            </a:r>
            <a:r>
              <a:rPr lang="de-DE" dirty="0" smtClean="0"/>
              <a:t>Tutorien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9491271"/>
              </p:ext>
            </p:extLst>
          </p:nvPr>
        </p:nvGraphicFramePr>
        <p:xfrm>
          <a:off x="3251684" y="1268760"/>
          <a:ext cx="6012668" cy="3863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537">
                  <a:extLst>
                    <a:ext uri="{9D8B030D-6E8A-4147-A177-3AD203B41FA5}">
                      <a16:colId xmlns:a16="http://schemas.microsoft.com/office/drawing/2014/main" val="3004774534"/>
                    </a:ext>
                  </a:extLst>
                </a:gridCol>
                <a:gridCol w="719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921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Wochentag</a:t>
                      </a:r>
                      <a:endParaRPr lang="en-US" sz="13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Zeit (c.t.)</a:t>
                      </a:r>
                      <a:endParaRPr lang="en-US" sz="13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Seminar #</a:t>
                      </a:r>
                      <a:endParaRPr lang="en-US" sz="13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Raum</a:t>
                      </a:r>
                      <a:endParaRPr lang="en-US" sz="13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Tutor</a:t>
                      </a:r>
                      <a:endParaRPr lang="en-US" sz="135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21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Montag</a:t>
                      </a:r>
                      <a:endParaRPr lang="en-US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08 – 10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05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K 048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Anton </a:t>
                      </a:r>
                      <a:r>
                        <a:rPr lang="en-US" dirty="0" err="1" smtClean="0"/>
                        <a:t>Öhler</a:t>
                      </a:r>
                      <a:endParaRPr lang="en-US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533084"/>
                  </a:ext>
                </a:extLst>
              </a:tr>
              <a:tr h="15921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>
                          <a:solidFill>
                            <a:srgbClr val="FF0000"/>
                          </a:solidFill>
                        </a:rPr>
                        <a:t>Montag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trike="noStrike" dirty="0" smtClean="0">
                          <a:solidFill>
                            <a:srgbClr val="FF0000"/>
                          </a:solidFill>
                        </a:rPr>
                        <a:t>10 – 12</a:t>
                      </a:r>
                      <a:endParaRPr lang="en-US" strike="noStrike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trike="noStrike" dirty="0" smtClean="0">
                          <a:solidFill>
                            <a:srgbClr val="FF0000"/>
                          </a:solidFill>
                        </a:rPr>
                        <a:t>04</a:t>
                      </a:r>
                      <a:endParaRPr lang="en-US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50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K 038</a:t>
                      </a:r>
                      <a:endParaRPr lang="en-US" sz="1350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Tamara Fischer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458779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Montag</a:t>
                      </a:r>
                      <a:endParaRPr lang="en-US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12 – 14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K 038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Samuel </a:t>
                      </a:r>
                      <a:r>
                        <a:rPr lang="en-US" dirty="0" err="1" smtClean="0"/>
                        <a:t>Domiks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21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Montag</a:t>
                      </a:r>
                      <a:endParaRPr lang="en-US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14 – 16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02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K 038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Samuel </a:t>
                      </a:r>
                      <a:r>
                        <a:rPr lang="de-DE" dirty="0" err="1" smtClean="0"/>
                        <a:t>Domiks</a:t>
                      </a:r>
                      <a:endParaRPr lang="en-US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921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Montag</a:t>
                      </a:r>
                      <a:endParaRPr lang="en-US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14 – 16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K 048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Anton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Öhler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921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Dienstag</a:t>
                      </a:r>
                      <a:endParaRPr lang="en-US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10 – 12</a:t>
                      </a:r>
                      <a:endParaRPr lang="en-US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 048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David </a:t>
                      </a:r>
                      <a:r>
                        <a:rPr lang="en-US" dirty="0" err="1" smtClean="0"/>
                        <a:t>Reuschenberg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781277"/>
                  </a:ext>
                </a:extLst>
              </a:tr>
              <a:tr h="15921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Dienstag</a:t>
                      </a:r>
                      <a:endParaRPr lang="en-US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14 – 16</a:t>
                      </a:r>
                      <a:endParaRPr lang="en-US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09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 048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Tamara Fischer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571267"/>
                  </a:ext>
                </a:extLst>
              </a:tr>
              <a:tr h="15921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Mittwoch</a:t>
                      </a:r>
                      <a:endParaRPr lang="en-US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12 – 14</a:t>
                      </a:r>
                      <a:endParaRPr lang="en-US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06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 038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David </a:t>
                      </a:r>
                      <a:r>
                        <a:rPr lang="en-US" dirty="0" err="1" smtClean="0"/>
                        <a:t>Reuschenberg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891228"/>
                  </a:ext>
                </a:extLst>
              </a:tr>
              <a:tr h="15921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err="1" smtClean="0">
                          <a:solidFill>
                            <a:srgbClr val="FF0000"/>
                          </a:solidFill>
                        </a:rPr>
                        <a:t>Donnerstag</a:t>
                      </a:r>
                      <a:endParaRPr lang="en-US" strike="sngStrike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trike="sngStrike" dirty="0" smtClean="0">
                          <a:solidFill>
                            <a:srgbClr val="FF0000"/>
                          </a:solidFill>
                        </a:rPr>
                        <a:t>10 – 12</a:t>
                      </a:r>
                      <a:endParaRPr lang="en-US" strike="sngStrike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trike="sngStrike" dirty="0" smtClean="0">
                          <a:solidFill>
                            <a:srgbClr val="FF0000"/>
                          </a:solidFill>
                        </a:rPr>
                        <a:t>08</a:t>
                      </a:r>
                      <a:endParaRPr lang="en-US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271396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Donnerstag</a:t>
                      </a:r>
                      <a:endParaRPr lang="en-US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14</a:t>
                      </a:r>
                      <a:r>
                        <a:rPr lang="en-US" baseline="0" dirty="0" smtClean="0"/>
                        <a:t> – 16</a:t>
                      </a:r>
                      <a:endParaRPr lang="en-US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 048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Mark Backhaus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856909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err="1" smtClean="0">
                          <a:solidFill>
                            <a:srgbClr val="FF0000"/>
                          </a:solidFill>
                        </a:rPr>
                        <a:t>Donnerstag</a:t>
                      </a:r>
                      <a:endParaRPr lang="en-US" strike="sngStrike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trike="sngStrike" dirty="0" smtClean="0">
                          <a:solidFill>
                            <a:srgbClr val="FF0000"/>
                          </a:solidFill>
                        </a:rPr>
                        <a:t>14 – 16</a:t>
                      </a:r>
                      <a:endParaRPr lang="en-US" strike="sngStrike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trike="sngStrike" dirty="0" smtClean="0">
                          <a:solidFill>
                            <a:srgbClr val="FF0000"/>
                          </a:solidFill>
                        </a:rPr>
                        <a:t>07</a:t>
                      </a:r>
                      <a:endParaRPr lang="en-US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050172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Freitag</a:t>
                      </a:r>
                      <a:endParaRPr lang="en-US" dirty="0" smtClean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14 - 16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03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 038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Mark Backhaus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648382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 II - Computer Architecture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580526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Lernraum</a:t>
            </a:r>
            <a:r>
              <a:rPr lang="de-DE" dirty="0" smtClean="0"/>
              <a:t>: jeden Montag, 14 – 16 Uhr, SR 046 (Leo König)</a:t>
            </a:r>
          </a:p>
          <a:p>
            <a:pPr algn="ctr"/>
            <a:r>
              <a:rPr lang="de-DE" sz="1400" dirty="0">
                <a:hlinkClick r:id="rId3"/>
              </a:rPr>
              <a:t>http://</a:t>
            </a:r>
            <a:r>
              <a:rPr lang="de-DE" sz="1400" dirty="0" smtClean="0">
                <a:hlinkClick r:id="rId3"/>
              </a:rPr>
              <a:t>www.mi.fu-berlin.de/stud/mentoring/inf/lernraeume/index.html</a:t>
            </a:r>
            <a:r>
              <a:rPr lang="de-DE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45264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Organisation</a:t>
            </a:r>
            <a:r>
              <a:rPr lang="en-US" dirty="0"/>
              <a:t> - </a:t>
            </a:r>
            <a:r>
              <a:rPr lang="en-US" dirty="0" err="1"/>
              <a:t>Übungszettel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Übungen</a:t>
            </a:r>
            <a:endParaRPr lang="en-US" dirty="0"/>
          </a:p>
          <a:p>
            <a:pPr lvl="1"/>
            <a:r>
              <a:rPr lang="en-US" dirty="0"/>
              <a:t>“</a:t>
            </a:r>
            <a:r>
              <a:rPr lang="en-US" dirty="0" err="1"/>
              <a:t>Theoretischer</a:t>
            </a:r>
            <a:r>
              <a:rPr lang="en-US" dirty="0"/>
              <a:t>” </a:t>
            </a:r>
            <a:r>
              <a:rPr lang="en-US" dirty="0" err="1"/>
              <a:t>Anteil</a:t>
            </a:r>
            <a:endParaRPr lang="en-US" dirty="0"/>
          </a:p>
          <a:p>
            <a:pPr lvl="1"/>
            <a:r>
              <a:rPr lang="en-US" dirty="0" err="1"/>
              <a:t>Praktischer</a:t>
            </a:r>
            <a:r>
              <a:rPr lang="en-US" dirty="0"/>
              <a:t> </a:t>
            </a:r>
            <a:r>
              <a:rPr lang="en-US" dirty="0" err="1"/>
              <a:t>Anteil</a:t>
            </a:r>
            <a:r>
              <a:rPr lang="en-US" dirty="0"/>
              <a:t> (NASM)</a:t>
            </a:r>
          </a:p>
          <a:p>
            <a:pPr lvl="1"/>
            <a:r>
              <a:rPr lang="en-US" dirty="0" err="1"/>
              <a:t>Alle</a:t>
            </a:r>
            <a:r>
              <a:rPr lang="en-US" dirty="0"/>
              <a:t> an den </a:t>
            </a:r>
            <a:r>
              <a:rPr lang="en-US" dirty="0" err="1"/>
              <a:t>Poolrechnern</a:t>
            </a:r>
            <a:r>
              <a:rPr lang="en-US" dirty="0"/>
              <a:t> </a:t>
            </a:r>
            <a:r>
              <a:rPr lang="en-US" dirty="0" err="1"/>
              <a:t>lösbar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Ausgabe</a:t>
            </a:r>
            <a:r>
              <a:rPr lang="en-US" dirty="0" smtClean="0"/>
              <a:t> / </a:t>
            </a:r>
            <a:r>
              <a:rPr lang="en-US" dirty="0" err="1" smtClean="0"/>
              <a:t>Abgabe</a:t>
            </a:r>
            <a:endParaRPr lang="en-US" dirty="0"/>
          </a:p>
          <a:p>
            <a:pPr lvl="1"/>
            <a:r>
              <a:rPr lang="en-US" dirty="0" err="1" smtClean="0"/>
              <a:t>Wöchentliche</a:t>
            </a:r>
            <a:r>
              <a:rPr lang="en-US" dirty="0" smtClean="0"/>
              <a:t> </a:t>
            </a:r>
            <a:r>
              <a:rPr lang="en-US" dirty="0" err="1" smtClean="0"/>
              <a:t>Ausgabe</a:t>
            </a:r>
            <a:r>
              <a:rPr lang="en-US" dirty="0" smtClean="0"/>
              <a:t>, </a:t>
            </a:r>
            <a:r>
              <a:rPr lang="en-US" dirty="0" err="1" smtClean="0"/>
              <a:t>zweiwöchige</a:t>
            </a:r>
            <a:r>
              <a:rPr lang="en-US" dirty="0" smtClean="0"/>
              <a:t> </a:t>
            </a:r>
            <a:r>
              <a:rPr lang="en-US" dirty="0" err="1" smtClean="0"/>
              <a:t>Bearbeitung</a:t>
            </a:r>
            <a:endParaRPr lang="en-US" dirty="0"/>
          </a:p>
          <a:p>
            <a:pPr lvl="1"/>
            <a:r>
              <a:rPr lang="de-DE" dirty="0"/>
              <a:t>Ausgabe vor der VL über</a:t>
            </a:r>
            <a:r>
              <a:rPr lang="en-US" dirty="0"/>
              <a:t> KVV</a:t>
            </a:r>
          </a:p>
          <a:p>
            <a:pPr lvl="1"/>
            <a:r>
              <a:rPr lang="de-DE" dirty="0"/>
              <a:t>Abgabe </a:t>
            </a:r>
            <a:r>
              <a:rPr lang="de-DE" dirty="0" smtClean="0"/>
              <a:t>vor der VL als PDF (!) im KVV </a:t>
            </a:r>
            <a:r>
              <a:rPr lang="de-DE" dirty="0"/>
              <a:t>und </a:t>
            </a:r>
            <a:r>
              <a:rPr lang="de-DE" dirty="0" smtClean="0"/>
              <a:t>optional </a:t>
            </a:r>
            <a:r>
              <a:rPr lang="de-DE" dirty="0"/>
              <a:t>im Tutorenfach (</a:t>
            </a:r>
            <a:r>
              <a:rPr lang="en-US" dirty="0" err="1"/>
              <a:t>erster</a:t>
            </a:r>
            <a:r>
              <a:rPr lang="en-US" dirty="0"/>
              <a:t> Stock, </a:t>
            </a:r>
            <a:r>
              <a:rPr lang="en-US" dirty="0" err="1"/>
              <a:t>Takustr</a:t>
            </a:r>
            <a:r>
              <a:rPr lang="en-US" dirty="0"/>
              <a:t>. </a:t>
            </a:r>
            <a:r>
              <a:rPr lang="en-US" dirty="0" smtClean="0"/>
              <a:t>9)</a:t>
            </a:r>
            <a:endParaRPr lang="de-DE" dirty="0"/>
          </a:p>
          <a:p>
            <a:pPr lvl="1"/>
            <a:r>
              <a:rPr lang="de-DE" dirty="0" smtClean="0"/>
              <a:t>Quellcode </a:t>
            </a:r>
            <a:r>
              <a:rPr lang="de-DE" dirty="0"/>
              <a:t>(kommentiert!) </a:t>
            </a:r>
            <a:r>
              <a:rPr lang="de-DE" dirty="0" smtClean="0"/>
              <a:t>im KVV</a:t>
            </a:r>
          </a:p>
          <a:p>
            <a:pPr lvl="1"/>
            <a:r>
              <a:rPr lang="de-DE" dirty="0" smtClean="0"/>
              <a:t>Verspätete Abgaben werden ignoriert</a:t>
            </a:r>
            <a:endParaRPr lang="de-DE" dirty="0"/>
          </a:p>
          <a:p>
            <a:pPr lvl="1"/>
            <a:endParaRPr lang="en-US" dirty="0"/>
          </a:p>
          <a:p>
            <a:pPr indent="-132160"/>
            <a:r>
              <a:rPr lang="en-US" dirty="0" err="1" smtClean="0"/>
              <a:t>Besprechung</a:t>
            </a:r>
            <a:endParaRPr lang="en-US" dirty="0"/>
          </a:p>
          <a:p>
            <a:pPr lvl="1"/>
            <a:r>
              <a:rPr lang="en-US" dirty="0"/>
              <a:t>In den </a:t>
            </a:r>
            <a:r>
              <a:rPr lang="en-US" dirty="0" err="1" smtClean="0"/>
              <a:t>Tutorien</a:t>
            </a:r>
            <a:endParaRPr lang="en-US" dirty="0"/>
          </a:p>
          <a:p>
            <a:pPr lvl="1"/>
            <a:r>
              <a:rPr lang="en-US" dirty="0" smtClean="0"/>
              <a:t>In der </a:t>
            </a:r>
            <a:r>
              <a:rPr lang="en-US" dirty="0" err="1" smtClean="0"/>
              <a:t>Woche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der </a:t>
            </a:r>
            <a:r>
              <a:rPr lang="en-US" dirty="0" err="1" smtClean="0"/>
              <a:t>Abgabe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TI II - Computer 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5268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Organisation</a:t>
            </a:r>
            <a:r>
              <a:rPr lang="en-US" dirty="0" smtClean="0"/>
              <a:t> – </a:t>
            </a:r>
            <a:r>
              <a:rPr lang="en-US" dirty="0" err="1" smtClean="0"/>
              <a:t>Klausur</a:t>
            </a:r>
            <a:r>
              <a:rPr lang="en-US" dirty="0" smtClean="0"/>
              <a:t> </a:t>
            </a:r>
          </a:p>
        </p:txBody>
      </p:sp>
      <p:sp>
        <p:nvSpPr>
          <p:cNvPr id="9220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indent="-132160"/>
            <a:r>
              <a:rPr lang="de-DE" dirty="0" smtClean="0"/>
              <a:t>Varianten</a:t>
            </a:r>
          </a:p>
          <a:p>
            <a:pPr lvl="1"/>
            <a:r>
              <a:rPr lang="de-DE" dirty="0" smtClean="0"/>
              <a:t>120min </a:t>
            </a:r>
            <a:r>
              <a:rPr lang="de-DE" dirty="0"/>
              <a:t>Rechnerarchitektur &amp; Betriebs- und </a:t>
            </a:r>
            <a:r>
              <a:rPr lang="de-DE" dirty="0" smtClean="0"/>
              <a:t>Kommunikationssysteme Modulprüfung</a:t>
            </a:r>
          </a:p>
          <a:p>
            <a:pPr lvl="2"/>
            <a:r>
              <a:rPr lang="de-DE" dirty="0" smtClean="0"/>
              <a:t>d.h. für die Mehrzahl keine Klausur im Februar sondern im Juli!</a:t>
            </a:r>
            <a:endParaRPr lang="de-DE" dirty="0"/>
          </a:p>
          <a:p>
            <a:pPr lvl="1"/>
            <a:r>
              <a:rPr lang="de-DE" dirty="0"/>
              <a:t>Neue Studienordnung Lehramt/Erasmus: 60min </a:t>
            </a:r>
            <a:r>
              <a:rPr lang="de-DE" dirty="0" smtClean="0"/>
              <a:t>Rechnerarchitektur, 60min Betriebssysteme</a:t>
            </a:r>
            <a:endParaRPr lang="de-DE" dirty="0"/>
          </a:p>
          <a:p>
            <a:endParaRPr lang="en-US" dirty="0"/>
          </a:p>
          <a:p>
            <a:r>
              <a:rPr lang="en-US" dirty="0" err="1" smtClean="0"/>
              <a:t>Klausur</a:t>
            </a:r>
            <a:endParaRPr lang="en-US" dirty="0" smtClean="0"/>
          </a:p>
          <a:p>
            <a:pPr lvl="1"/>
            <a:r>
              <a:rPr lang="en-US" dirty="0" smtClean="0"/>
              <a:t>TBA</a:t>
            </a:r>
          </a:p>
          <a:p>
            <a:pPr marL="134540" lvl="1" indent="0">
              <a:buNone/>
            </a:pPr>
            <a:endParaRPr lang="en-US" dirty="0" smtClean="0"/>
          </a:p>
          <a:p>
            <a:r>
              <a:rPr lang="en-US" dirty="0" smtClean="0"/>
              <a:t>≥ 50</a:t>
            </a:r>
            <a:r>
              <a:rPr lang="en-US" dirty="0"/>
              <a:t>% der </a:t>
            </a:r>
            <a:r>
              <a:rPr lang="en-US" dirty="0" err="1"/>
              <a:t>Punkte</a:t>
            </a:r>
            <a:r>
              <a:rPr lang="en-US" dirty="0"/>
              <a:t> </a:t>
            </a:r>
            <a:r>
              <a:rPr lang="en-US" dirty="0" err="1"/>
              <a:t>müssen</a:t>
            </a:r>
            <a:r>
              <a:rPr lang="en-US" dirty="0"/>
              <a:t> in der </a:t>
            </a:r>
            <a:r>
              <a:rPr lang="en-US" dirty="0" err="1"/>
              <a:t>Klausur</a:t>
            </a:r>
            <a:r>
              <a:rPr lang="en-US" dirty="0"/>
              <a:t> </a:t>
            </a:r>
            <a:r>
              <a:rPr lang="en-US" dirty="0" err="1"/>
              <a:t>erreicht</a:t>
            </a:r>
            <a:r>
              <a:rPr lang="en-US" dirty="0"/>
              <a:t> </a:t>
            </a:r>
            <a:r>
              <a:rPr lang="en-US" dirty="0" err="1" smtClean="0"/>
              <a:t>werden</a:t>
            </a:r>
            <a:endParaRPr lang="en-US" dirty="0"/>
          </a:p>
          <a:p>
            <a:pPr lvl="1"/>
            <a:r>
              <a:rPr lang="en-US" dirty="0"/>
              <a:t>D</a:t>
            </a:r>
            <a:r>
              <a:rPr lang="en-US" dirty="0" smtClean="0"/>
              <a:t>ie </a:t>
            </a:r>
            <a:r>
              <a:rPr lang="en-US" dirty="0" err="1"/>
              <a:t>Klausur</a:t>
            </a:r>
            <a:r>
              <a:rPr lang="en-US" dirty="0"/>
              <a:t> </a:t>
            </a:r>
            <a:r>
              <a:rPr lang="en-US" dirty="0" err="1"/>
              <a:t>bestimmt</a:t>
            </a:r>
            <a:r>
              <a:rPr lang="en-US" dirty="0"/>
              <a:t> die Endnote</a:t>
            </a:r>
          </a:p>
          <a:p>
            <a:pPr marL="134540" lvl="1" indent="0">
              <a:buNone/>
            </a:pPr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Nicht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vergessen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Registrierung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im</a:t>
            </a:r>
            <a:r>
              <a:rPr lang="en-US" dirty="0" smtClean="0">
                <a:solidFill>
                  <a:srgbClr val="FF0000"/>
                </a:solidFill>
              </a:rPr>
              <a:t> Campus Management!</a:t>
            </a:r>
          </a:p>
        </p:txBody>
      </p:sp>
      <p:sp>
        <p:nvSpPr>
          <p:cNvPr id="8196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 II - Computer Architecture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28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Spielregeln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Aktive</a:t>
            </a:r>
            <a:r>
              <a:rPr lang="en-US" dirty="0" smtClean="0"/>
              <a:t> </a:t>
            </a:r>
            <a:r>
              <a:rPr lang="en-US" dirty="0" err="1" smtClean="0"/>
              <a:t>Teilnahme</a:t>
            </a:r>
            <a:r>
              <a:rPr lang="en-US" dirty="0" smtClean="0"/>
              <a:t> in den </a:t>
            </a:r>
            <a:r>
              <a:rPr lang="en-US" dirty="0" err="1" smtClean="0"/>
              <a:t>Tutorien</a:t>
            </a:r>
            <a:r>
              <a:rPr lang="en-US" dirty="0" smtClean="0"/>
              <a:t> </a:t>
            </a:r>
            <a:r>
              <a:rPr lang="en-US" dirty="0" err="1" smtClean="0"/>
              <a:t>wird</a:t>
            </a:r>
            <a:r>
              <a:rPr lang="en-US" dirty="0" smtClean="0"/>
              <a:t> </a:t>
            </a:r>
            <a:r>
              <a:rPr lang="en-US" dirty="0" err="1" smtClean="0"/>
              <a:t>vorausgesetzt</a:t>
            </a:r>
            <a:r>
              <a:rPr lang="en-US" dirty="0" smtClean="0"/>
              <a:t>!</a:t>
            </a:r>
          </a:p>
          <a:p>
            <a:pPr lvl="1"/>
            <a:r>
              <a:rPr lang="en-US" dirty="0" err="1" smtClean="0"/>
              <a:t>Jede</a:t>
            </a:r>
            <a:r>
              <a:rPr lang="en-US" dirty="0" smtClean="0"/>
              <a:t>/r </a:t>
            </a:r>
            <a:r>
              <a:rPr lang="en-US" dirty="0"/>
              <a:t>muss in der </a:t>
            </a:r>
            <a:r>
              <a:rPr lang="en-US" dirty="0" err="1"/>
              <a:t>Lage</a:t>
            </a:r>
            <a:r>
              <a:rPr lang="en-US" dirty="0"/>
              <a:t> sein, die </a:t>
            </a:r>
            <a:r>
              <a:rPr lang="en-US" dirty="0" err="1"/>
              <a:t>Lösung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 smtClean="0"/>
              <a:t>präsentieren</a:t>
            </a:r>
            <a:endParaRPr lang="en-US" dirty="0" smtClean="0"/>
          </a:p>
          <a:p>
            <a:pPr lvl="1"/>
            <a:r>
              <a:rPr lang="en-US" dirty="0" smtClean="0"/>
              <a:t>Die </a:t>
            </a:r>
            <a:r>
              <a:rPr lang="en-US" dirty="0" err="1"/>
              <a:t>Übungszettel</a:t>
            </a:r>
            <a:r>
              <a:rPr lang="en-US" dirty="0"/>
              <a:t> </a:t>
            </a:r>
            <a:r>
              <a:rPr lang="en-US" dirty="0" err="1"/>
              <a:t>müssen</a:t>
            </a:r>
            <a:r>
              <a:rPr lang="en-US" dirty="0"/>
              <a:t> </a:t>
            </a:r>
            <a:r>
              <a:rPr lang="en-US" dirty="0" err="1"/>
              <a:t>erfolgreich</a:t>
            </a:r>
            <a:r>
              <a:rPr lang="en-US" dirty="0"/>
              <a:t> </a:t>
            </a:r>
            <a:r>
              <a:rPr lang="en-US" dirty="0" err="1"/>
              <a:t>bearbeitet</a:t>
            </a:r>
            <a:r>
              <a:rPr lang="en-US" dirty="0"/>
              <a:t> </a:t>
            </a:r>
            <a:r>
              <a:rPr lang="en-US" dirty="0" err="1"/>
              <a:t>werden</a:t>
            </a:r>
            <a:endParaRPr lang="en-US" dirty="0"/>
          </a:p>
          <a:p>
            <a:pPr lvl="2"/>
            <a:r>
              <a:rPr lang="en-US" dirty="0" err="1"/>
              <a:t>Erfolgreich</a:t>
            </a:r>
            <a:r>
              <a:rPr lang="en-US" dirty="0"/>
              <a:t> = die </a:t>
            </a:r>
            <a:r>
              <a:rPr lang="en-US" dirty="0" err="1"/>
              <a:t>Aufgaben</a:t>
            </a:r>
            <a:r>
              <a:rPr lang="en-US" dirty="0"/>
              <a:t> </a:t>
            </a:r>
            <a:r>
              <a:rPr lang="en-US" dirty="0" err="1"/>
              <a:t>wurden</a:t>
            </a:r>
            <a:r>
              <a:rPr lang="en-US" dirty="0"/>
              <a:t> </a:t>
            </a:r>
            <a:r>
              <a:rPr lang="en-US" dirty="0" err="1"/>
              <a:t>vollständig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einem</a:t>
            </a:r>
            <a:r>
              <a:rPr lang="en-US" dirty="0"/>
              <a:t> </a:t>
            </a:r>
            <a:r>
              <a:rPr lang="en-US" dirty="0" err="1"/>
              <a:t>eigenen</a:t>
            </a:r>
            <a:r>
              <a:rPr lang="en-US" dirty="0"/>
              <a:t> </a:t>
            </a:r>
            <a:r>
              <a:rPr lang="en-US" dirty="0" err="1"/>
              <a:t>Lösungsansatz</a:t>
            </a:r>
            <a:r>
              <a:rPr lang="en-US" dirty="0"/>
              <a:t> </a:t>
            </a:r>
            <a:r>
              <a:rPr lang="en-US" dirty="0" err="1"/>
              <a:t>bearbeitet</a:t>
            </a:r>
            <a:endParaRPr lang="en-US" dirty="0"/>
          </a:p>
          <a:p>
            <a:pPr lvl="2"/>
            <a:r>
              <a:rPr lang="en-US" dirty="0" err="1"/>
              <a:t>Zwei</a:t>
            </a:r>
            <a:r>
              <a:rPr lang="en-US" dirty="0"/>
              <a:t> </a:t>
            </a:r>
            <a:r>
              <a:rPr lang="en-US" dirty="0" err="1"/>
              <a:t>Aufgaben</a:t>
            </a:r>
            <a:r>
              <a:rPr lang="en-US" dirty="0"/>
              <a:t> pro </a:t>
            </a:r>
            <a:r>
              <a:rPr lang="en-US" dirty="0" err="1"/>
              <a:t>Zettel</a:t>
            </a:r>
            <a:r>
              <a:rPr lang="en-US" dirty="0"/>
              <a:t> </a:t>
            </a:r>
            <a:r>
              <a:rPr lang="en-US" dirty="0" err="1"/>
              <a:t>gehen</a:t>
            </a:r>
            <a:r>
              <a:rPr lang="en-US" dirty="0"/>
              <a:t> in die </a:t>
            </a:r>
            <a:r>
              <a:rPr lang="en-US" dirty="0" err="1"/>
              <a:t>Bewertung</a:t>
            </a:r>
            <a:r>
              <a:rPr lang="en-US" dirty="0"/>
              <a:t> </a:t>
            </a:r>
            <a:r>
              <a:rPr lang="en-US" dirty="0" err="1"/>
              <a:t>ein</a:t>
            </a:r>
            <a:endParaRPr lang="en-US" dirty="0"/>
          </a:p>
          <a:p>
            <a:pPr lvl="2"/>
            <a:r>
              <a:rPr lang="en-US" dirty="0"/>
              <a:t>N-2 </a:t>
            </a:r>
            <a:r>
              <a:rPr lang="en-US" dirty="0" err="1"/>
              <a:t>Zettel</a:t>
            </a:r>
            <a:r>
              <a:rPr lang="en-US" dirty="0"/>
              <a:t> </a:t>
            </a:r>
            <a:r>
              <a:rPr lang="en-US" dirty="0" err="1"/>
              <a:t>müssen</a:t>
            </a:r>
            <a:r>
              <a:rPr lang="en-US" dirty="0"/>
              <a:t> am </a:t>
            </a:r>
            <a:r>
              <a:rPr lang="en-US" dirty="0" err="1"/>
              <a:t>Ende</a:t>
            </a:r>
            <a:r>
              <a:rPr lang="en-US" dirty="0"/>
              <a:t> </a:t>
            </a:r>
            <a:r>
              <a:rPr lang="en-US" dirty="0" err="1"/>
              <a:t>erfolgreich</a:t>
            </a:r>
            <a:r>
              <a:rPr lang="en-US" dirty="0"/>
              <a:t> </a:t>
            </a:r>
            <a:r>
              <a:rPr lang="en-US" dirty="0" err="1"/>
              <a:t>bearbeitet</a:t>
            </a:r>
            <a:r>
              <a:rPr lang="en-US" dirty="0"/>
              <a:t> sein</a:t>
            </a:r>
          </a:p>
          <a:p>
            <a:pPr marL="134540" lvl="1" indent="0">
              <a:buNone/>
            </a:pPr>
            <a:endParaRPr lang="en-US" dirty="0"/>
          </a:p>
          <a:p>
            <a:pPr indent="-132160"/>
            <a:r>
              <a:rPr lang="en-US" dirty="0" smtClean="0"/>
              <a:t>Passive </a:t>
            </a:r>
            <a:r>
              <a:rPr lang="en-US" dirty="0" err="1" smtClean="0"/>
              <a:t>Teilnahme</a:t>
            </a:r>
            <a:r>
              <a:rPr lang="en-US" dirty="0" smtClean="0"/>
              <a:t> in </a:t>
            </a:r>
            <a:r>
              <a:rPr lang="en-US" dirty="0"/>
              <a:t>den </a:t>
            </a:r>
            <a:r>
              <a:rPr lang="en-US" dirty="0" err="1"/>
              <a:t>Tutorien</a:t>
            </a:r>
            <a:r>
              <a:rPr lang="en-US" dirty="0"/>
              <a:t> </a:t>
            </a:r>
            <a:r>
              <a:rPr lang="en-US" dirty="0" err="1"/>
              <a:t>wird</a:t>
            </a:r>
            <a:r>
              <a:rPr lang="en-US" dirty="0"/>
              <a:t> </a:t>
            </a:r>
            <a:r>
              <a:rPr lang="en-US" dirty="0" err="1"/>
              <a:t>vorausgesetzt</a:t>
            </a:r>
            <a:r>
              <a:rPr lang="en-US" dirty="0" smtClean="0"/>
              <a:t>!</a:t>
            </a:r>
          </a:p>
          <a:p>
            <a:pPr lvl="1"/>
            <a:r>
              <a:rPr lang="en-US" dirty="0" err="1"/>
              <a:t>Mindestens</a:t>
            </a:r>
            <a:r>
              <a:rPr lang="en-US" dirty="0"/>
              <a:t> n-2 mal </a:t>
            </a:r>
            <a:r>
              <a:rPr lang="en-US" dirty="0" err="1"/>
              <a:t>anwesend</a:t>
            </a:r>
            <a:r>
              <a:rPr lang="en-US" dirty="0"/>
              <a:t> </a:t>
            </a:r>
            <a:r>
              <a:rPr lang="en-US" dirty="0" smtClean="0"/>
              <a:t>sein</a:t>
            </a:r>
          </a:p>
          <a:p>
            <a:pPr lvl="1"/>
            <a:endParaRPr lang="en-US" dirty="0"/>
          </a:p>
          <a:p>
            <a:r>
              <a:rPr lang="en-US" dirty="0"/>
              <a:t>Teamwork</a:t>
            </a:r>
          </a:p>
          <a:p>
            <a:pPr lvl="1"/>
            <a:r>
              <a:rPr lang="en-US" dirty="0" err="1"/>
              <a:t>Nur</a:t>
            </a:r>
            <a:r>
              <a:rPr lang="en-US" dirty="0"/>
              <a:t> in 2er </a:t>
            </a:r>
            <a:r>
              <a:rPr lang="en-US" dirty="0" err="1"/>
              <a:t>Gruppen</a:t>
            </a:r>
            <a:r>
              <a:rPr lang="en-US" dirty="0"/>
              <a:t> </a:t>
            </a:r>
            <a:r>
              <a:rPr lang="en-US" dirty="0" err="1" smtClean="0"/>
              <a:t>abgeben</a:t>
            </a:r>
            <a:endParaRPr lang="en-US" dirty="0"/>
          </a:p>
        </p:txBody>
      </p:sp>
      <p:sp>
        <p:nvSpPr>
          <p:cNvPr id="1024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 II - Computer Architecture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Aufbau der Veranstaltung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268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 II - Computer Architecture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Contents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Organizational</a:t>
            </a:r>
          </a:p>
          <a:p>
            <a:pPr lvl="1"/>
            <a:r>
              <a:rPr lang="en-US" dirty="0" smtClean="0"/>
              <a:t>Organizational Information</a:t>
            </a:r>
          </a:p>
          <a:p>
            <a:pPr lvl="1"/>
            <a:r>
              <a:rPr lang="en-US" dirty="0" smtClean="0"/>
              <a:t>Course overview</a:t>
            </a:r>
          </a:p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Single Processor Systems</a:t>
            </a:r>
          </a:p>
          <a:p>
            <a:pPr lvl="1"/>
            <a:r>
              <a:rPr lang="en-US" dirty="0" smtClean="0"/>
              <a:t>Historical overview</a:t>
            </a:r>
          </a:p>
          <a:p>
            <a:pPr lvl="1"/>
            <a:r>
              <a:rPr lang="en-US" dirty="0" smtClean="0"/>
              <a:t>Six-level computer architecture</a:t>
            </a:r>
          </a:p>
          <a:p>
            <a:r>
              <a:rPr lang="en-US" dirty="0" smtClean="0"/>
              <a:t>Data representation and Computer arithmetic</a:t>
            </a:r>
          </a:p>
          <a:p>
            <a:pPr lvl="1"/>
            <a:r>
              <a:rPr lang="en-US" dirty="0" smtClean="0"/>
              <a:t>Data and number representation</a:t>
            </a:r>
          </a:p>
          <a:p>
            <a:pPr lvl="1"/>
            <a:r>
              <a:rPr lang="en-US" dirty="0" smtClean="0"/>
              <a:t>Basic arithmetic</a:t>
            </a:r>
          </a:p>
          <a:p>
            <a:r>
              <a:rPr lang="en-US" dirty="0" smtClean="0"/>
              <a:t>Microarchitecture</a:t>
            </a:r>
          </a:p>
          <a:p>
            <a:pPr lvl="1"/>
            <a:r>
              <a:rPr lang="en-US" dirty="0" smtClean="0"/>
              <a:t>Microprocessor architecture</a:t>
            </a:r>
          </a:p>
          <a:p>
            <a:pPr lvl="1"/>
            <a:r>
              <a:rPr lang="en-US" dirty="0" smtClean="0"/>
              <a:t>Microprogramming</a:t>
            </a:r>
          </a:p>
          <a:p>
            <a:pPr lvl="1"/>
            <a:r>
              <a:rPr lang="en-US" dirty="0" smtClean="0"/>
              <a:t>Pipelining</a:t>
            </a:r>
          </a:p>
          <a:p>
            <a:pPr lvl="1"/>
            <a:r>
              <a:rPr lang="en-US" dirty="0" smtClean="0"/>
              <a:t>Very Long Instruction Word</a:t>
            </a:r>
          </a:p>
          <a:p>
            <a:pPr lvl="2"/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Instruction Set Architecture</a:t>
            </a:r>
          </a:p>
          <a:p>
            <a:pPr lvl="1"/>
            <a:r>
              <a:rPr lang="en-US" smtClean="0"/>
              <a:t>CISC vs. RISC</a:t>
            </a:r>
          </a:p>
          <a:p>
            <a:pPr lvl="1"/>
            <a:r>
              <a:rPr lang="en-US" smtClean="0"/>
              <a:t>Data types, Addressing, Instructions</a:t>
            </a:r>
          </a:p>
          <a:p>
            <a:pPr lvl="1"/>
            <a:r>
              <a:rPr lang="en-US" smtClean="0"/>
              <a:t>Assembler</a:t>
            </a:r>
          </a:p>
          <a:p>
            <a:r>
              <a:rPr lang="en-US" smtClean="0"/>
              <a:t>Memories</a:t>
            </a:r>
          </a:p>
          <a:p>
            <a:pPr lvl="1"/>
            <a:r>
              <a:rPr lang="en-US" smtClean="0"/>
              <a:t>Hierarchy, Types</a:t>
            </a:r>
          </a:p>
          <a:p>
            <a:pPr lvl="1"/>
            <a:r>
              <a:rPr lang="en-US" smtClean="0"/>
              <a:t>Physical &amp; Virtual Memory</a:t>
            </a:r>
          </a:p>
          <a:p>
            <a:pPr lvl="1"/>
            <a:r>
              <a:rPr lang="en-US" smtClean="0"/>
              <a:t>Segmentation &amp; Paging</a:t>
            </a:r>
          </a:p>
          <a:p>
            <a:pPr lvl="1"/>
            <a:r>
              <a:rPr lang="en-US" smtClean="0"/>
              <a:t>Caches</a:t>
            </a:r>
          </a:p>
          <a:p>
            <a:r>
              <a:rPr lang="en-US" smtClean="0"/>
              <a:t>Computer Systems</a:t>
            </a:r>
          </a:p>
          <a:p>
            <a:pPr lvl="1"/>
            <a:r>
              <a:rPr lang="en-US" smtClean="0"/>
              <a:t>Interconnects</a:t>
            </a:r>
          </a:p>
          <a:p>
            <a:pPr lvl="1"/>
            <a:r>
              <a:rPr lang="en-US" smtClean="0"/>
              <a:t>Components, Peripherals</a:t>
            </a:r>
          </a:p>
          <a:p>
            <a:pPr lvl="1"/>
            <a:r>
              <a:rPr lang="en-US" smtClean="0"/>
              <a:t>Classical PCs</a:t>
            </a:r>
          </a:p>
          <a:p>
            <a:pPr lvl="1"/>
            <a:r>
              <a:rPr lang="en-US" smtClean="0"/>
              <a:t>Parallel Systems, Clusters, Multiprocessors</a:t>
            </a:r>
          </a:p>
          <a:p>
            <a:endParaRPr lang="en-US" dirty="0"/>
          </a:p>
        </p:txBody>
      </p:sp>
      <p:sp>
        <p:nvSpPr>
          <p:cNvPr id="12293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 II - Computer Architecture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316.8|1|19.9|9.7|3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1.8|43.3|12.7|24.8|14.9|19.6"/>
</p:tagLst>
</file>

<file path=ppt/theme/theme1.xml><?xml version="1.0" encoding="utf-8"?>
<a:theme xmlns:a="http://schemas.openxmlformats.org/drawingml/2006/main" name="FU-Berlin-16zu9">
  <a:themeElements>
    <a:clrScheme name="FU_Standard-Vorlage_B 1">
      <a:dk1>
        <a:srgbClr val="333333"/>
      </a:dk1>
      <a:lt1>
        <a:srgbClr val="FFFFFF"/>
      </a:lt1>
      <a:dk2>
        <a:srgbClr val="003366"/>
      </a:dk2>
      <a:lt2>
        <a:srgbClr val="808080"/>
      </a:lt2>
      <a:accent1>
        <a:srgbClr val="CCD6E0"/>
      </a:accent1>
      <a:accent2>
        <a:srgbClr val="99CC00"/>
      </a:accent2>
      <a:accent3>
        <a:srgbClr val="FFFFFF"/>
      </a:accent3>
      <a:accent4>
        <a:srgbClr val="2A2A2A"/>
      </a:accent4>
      <a:accent5>
        <a:srgbClr val="E2E8ED"/>
      </a:accent5>
      <a:accent6>
        <a:srgbClr val="8AB900"/>
      </a:accent6>
      <a:hlink>
        <a:srgbClr val="0066CC"/>
      </a:hlink>
      <a:folHlink>
        <a:srgbClr val="003366"/>
      </a:folHlink>
    </a:clrScheme>
    <a:fontScheme name="PPT_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_Vorlage 1">
        <a:dk1>
          <a:srgbClr val="333333"/>
        </a:dk1>
        <a:lt1>
          <a:srgbClr val="FFFFFF"/>
        </a:lt1>
        <a:dk2>
          <a:srgbClr val="969696"/>
        </a:dk2>
        <a:lt2>
          <a:srgbClr val="FFFFFF"/>
        </a:lt2>
        <a:accent1>
          <a:srgbClr val="BCC7F6"/>
        </a:accent1>
        <a:accent2>
          <a:srgbClr val="86B600"/>
        </a:accent2>
        <a:accent3>
          <a:srgbClr val="FFFFFF"/>
        </a:accent3>
        <a:accent4>
          <a:srgbClr val="2A2A2A"/>
        </a:accent4>
        <a:accent5>
          <a:srgbClr val="DAE0FA"/>
        </a:accent5>
        <a:accent6>
          <a:srgbClr val="79A500"/>
        </a:accent6>
        <a:hlink>
          <a:srgbClr val="003366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Vorlage 2">
        <a:dk1>
          <a:srgbClr val="333333"/>
        </a:dk1>
        <a:lt1>
          <a:srgbClr val="FFFFFF"/>
        </a:lt1>
        <a:dk2>
          <a:srgbClr val="969696"/>
        </a:dk2>
        <a:lt2>
          <a:srgbClr val="0066CC"/>
        </a:lt2>
        <a:accent1>
          <a:srgbClr val="BCC7F6"/>
        </a:accent1>
        <a:accent2>
          <a:srgbClr val="86B600"/>
        </a:accent2>
        <a:accent3>
          <a:srgbClr val="FFFFFF"/>
        </a:accent3>
        <a:accent4>
          <a:srgbClr val="2A2A2A"/>
        </a:accent4>
        <a:accent5>
          <a:srgbClr val="DAE0FA"/>
        </a:accent5>
        <a:accent6>
          <a:srgbClr val="79A500"/>
        </a:accent6>
        <a:hlink>
          <a:srgbClr val="003366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_Standard-Vorlage_B 1">
        <a:dk1>
          <a:srgbClr val="333333"/>
        </a:dk1>
        <a:lt1>
          <a:srgbClr val="FFFFFF"/>
        </a:lt1>
        <a:dk2>
          <a:srgbClr val="003366"/>
        </a:dk2>
        <a:lt2>
          <a:srgbClr val="808080"/>
        </a:lt2>
        <a:accent1>
          <a:srgbClr val="CCD6E0"/>
        </a:accent1>
        <a:accent2>
          <a:srgbClr val="99CC00"/>
        </a:accent2>
        <a:accent3>
          <a:srgbClr val="FFFFFF"/>
        </a:accent3>
        <a:accent4>
          <a:srgbClr val="2A2A2A"/>
        </a:accent4>
        <a:accent5>
          <a:srgbClr val="E2E8ED"/>
        </a:accent5>
        <a:accent6>
          <a:srgbClr val="8AB900"/>
        </a:accent6>
        <a:hlink>
          <a:srgbClr val="0066CC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U-Berlin-16zu9" id="{3DE36BF4-006A-4190-B5F1-ADA600A71A8F}" vid="{907B8B37-32E7-4D39-B3D5-4AC4B22343D9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CD_FU</Template>
  <TotalTime>0</TotalTime>
  <Words>842</Words>
  <Application>Microsoft Office PowerPoint</Application>
  <PresentationFormat>Widescreen</PresentationFormat>
  <Paragraphs>234</Paragraphs>
  <Slides>12</Slides>
  <Notes>11</Notes>
  <HiddenSlides>1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  <vt:variant>
        <vt:lpstr>Custom Shows</vt:lpstr>
      </vt:variant>
      <vt:variant>
        <vt:i4>1</vt:i4>
      </vt:variant>
    </vt:vector>
  </HeadingPairs>
  <TitlesOfParts>
    <vt:vector size="17" baseType="lpstr">
      <vt:lpstr>Arial</vt:lpstr>
      <vt:lpstr>Verdana</vt:lpstr>
      <vt:lpstr>Wingdings</vt:lpstr>
      <vt:lpstr>FU-Berlin-16zu9</vt:lpstr>
      <vt:lpstr>TI II: Computer Architecture Winter 2019/2020</vt:lpstr>
      <vt:lpstr>Veranstaltungen der Technischen Informatik</vt:lpstr>
      <vt:lpstr>Organisation</vt:lpstr>
      <vt:lpstr>Organisation – Tutorien</vt:lpstr>
      <vt:lpstr>Organisation - Übungszettel</vt:lpstr>
      <vt:lpstr>Organisation – Klausur </vt:lpstr>
      <vt:lpstr>Spielregeln</vt:lpstr>
      <vt:lpstr>Aufbau der Veranstaltung </vt:lpstr>
      <vt:lpstr>Contents</vt:lpstr>
      <vt:lpstr>Topics of this Course</vt:lpstr>
      <vt:lpstr>Topics of this Course</vt:lpstr>
      <vt:lpstr>Literature</vt:lpstr>
      <vt:lpstr>Recap</vt:lpstr>
    </vt:vector>
  </TitlesOfParts>
  <Company>FU Berlin, AG Tech</Company>
  <LinksUpToDate>false</LinksUpToDate>
  <SharedDoc>false</SharedDoc>
  <HyperlinkBase>www.jochenschiller.de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Wireless Sensor Networks: the next step in networking</dc:title>
  <dc:subject>Wireless Sensor Networks</dc:subject>
  <dc:creator>J. Schiller</dc:creator>
  <cp:keywords>Sensor Network, Wireless, Self-organizing</cp:keywords>
  <cp:lastModifiedBy>Zech, Larissa</cp:lastModifiedBy>
  <cp:revision>779</cp:revision>
  <cp:lastPrinted>2015-10-09T12:09:49Z</cp:lastPrinted>
  <dcterms:created xsi:type="dcterms:W3CDTF">2003-07-01T08:37:13Z</dcterms:created>
  <dcterms:modified xsi:type="dcterms:W3CDTF">2019-10-18T06:30:29Z</dcterms:modified>
  <cp:category>Keynote</cp:category>
</cp:coreProperties>
</file>